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 id="2147483713" r:id="rId2"/>
    <p:sldMasterId id="2147483771" r:id="rId3"/>
    <p:sldMasterId id="2147483788" r:id="rId4"/>
    <p:sldMasterId id="2147483667" r:id="rId5"/>
  </p:sldMasterIdLst>
  <p:notesMasterIdLst>
    <p:notesMasterId r:id="rId43"/>
  </p:notesMasterIdLst>
  <p:handoutMasterIdLst>
    <p:handoutMasterId r:id="rId44"/>
  </p:handoutMasterIdLst>
  <p:sldIdLst>
    <p:sldId id="552" r:id="rId6"/>
    <p:sldId id="4276" r:id="rId7"/>
    <p:sldId id="2147472024" r:id="rId8"/>
    <p:sldId id="2147471654" r:id="rId9"/>
    <p:sldId id="538" r:id="rId10"/>
    <p:sldId id="4280" r:id="rId11"/>
    <p:sldId id="2147472020" r:id="rId12"/>
    <p:sldId id="4166" r:id="rId13"/>
    <p:sldId id="2147471657" r:id="rId14"/>
    <p:sldId id="4341" r:id="rId15"/>
    <p:sldId id="3407" r:id="rId16"/>
    <p:sldId id="5891" r:id="rId17"/>
    <p:sldId id="2147471661" r:id="rId18"/>
    <p:sldId id="4291" r:id="rId19"/>
    <p:sldId id="2147472018" r:id="rId20"/>
    <p:sldId id="4925" r:id="rId21"/>
    <p:sldId id="2147472021" r:id="rId22"/>
    <p:sldId id="4288" r:id="rId23"/>
    <p:sldId id="5890" r:id="rId24"/>
    <p:sldId id="2147471662" r:id="rId25"/>
    <p:sldId id="2147471663" r:id="rId26"/>
    <p:sldId id="2147471665" r:id="rId27"/>
    <p:sldId id="2147471671" r:id="rId28"/>
    <p:sldId id="2147471673" r:id="rId29"/>
    <p:sldId id="2147472015" r:id="rId30"/>
    <p:sldId id="2147472017" r:id="rId31"/>
    <p:sldId id="2147472016" r:id="rId32"/>
    <p:sldId id="2147472013" r:id="rId33"/>
    <p:sldId id="2147472012" r:id="rId34"/>
    <p:sldId id="2147471670" r:id="rId35"/>
    <p:sldId id="2147472022" r:id="rId36"/>
    <p:sldId id="4302" r:id="rId37"/>
    <p:sldId id="5880" r:id="rId38"/>
    <p:sldId id="2147472023" r:id="rId39"/>
    <p:sldId id="5887" r:id="rId40"/>
    <p:sldId id="5888" r:id="rId41"/>
    <p:sldId id="2147471664" r:id="rId42"/>
  </p:sldIdLst>
  <p:sldSz cx="12193588" cy="6858000"/>
  <p:notesSz cx="11309350" cy="20104100"/>
  <p:embeddedFontLs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Exo" panose="02000303000000000000" pitchFamily="2" charset="0"/>
      <p:regular r:id="rId51"/>
      <p:bold r:id="rId52"/>
      <p:italic r:id="rId53"/>
      <p:boldItalic r:id="rId54"/>
    </p:embeddedFont>
    <p:embeddedFont>
      <p:font typeface="Exo Light" panose="02000303000000000000" pitchFamily="2" charset="0"/>
      <p:regular r:id="rId55"/>
    </p:embeddedFont>
    <p:embeddedFont>
      <p:font typeface="Montserrat" panose="00000500000000000000" pitchFamily="2" charset="0"/>
      <p:regular r:id="rId56"/>
      <p:bold r:id="rId57"/>
      <p:italic r:id="rId58"/>
      <p:boldItalic r:id="rId59"/>
    </p:embeddedFont>
    <p:embeddedFont>
      <p:font typeface="Montserrat Light" panose="00000400000000000000" pitchFamily="2" charset="0"/>
      <p:regular r:id="rId60"/>
      <p:italic r:id="rId61"/>
    </p:embeddedFont>
    <p:embeddedFont>
      <p:font typeface="Montserrat Medium" panose="00000600000000000000" pitchFamily="2" charset="0"/>
      <p:regular r:id="rId62"/>
      <p:bold r:id="rId63"/>
      <p:italic r:id="rId64"/>
    </p:embeddedFont>
    <p:embeddedFont>
      <p:font typeface="Montserrat SemiBold" panose="00000700000000000000" pitchFamily="2" charset="0"/>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Roboto Condensed Light" panose="02000000000000000000" pitchFamily="2" charset="0"/>
      <p:regular r:id="rId73"/>
      <p:italic r:id="rId74"/>
    </p:embeddedFont>
    <p:embeddedFont>
      <p:font typeface="Roboto Light" panose="02000000000000000000" pitchFamily="2" charset="0"/>
      <p:regular r:id="rId75"/>
      <p:italic r:id="rId76"/>
    </p:embeddedFont>
  </p:embeddedFontLst>
  <p:defaultTex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02B3F6-70F4-8645-B5BA-8B11454C6E34}">
          <p14:sldIdLst>
            <p14:sldId id="552"/>
            <p14:sldId id="4276"/>
            <p14:sldId id="2147472024"/>
            <p14:sldId id="2147471654"/>
            <p14:sldId id="538"/>
            <p14:sldId id="4280"/>
            <p14:sldId id="2147472020"/>
            <p14:sldId id="4166"/>
            <p14:sldId id="2147471657"/>
            <p14:sldId id="4341"/>
            <p14:sldId id="3407"/>
            <p14:sldId id="5891"/>
          </p14:sldIdLst>
        </p14:section>
        <p14:section name="Step 1.1: Set the Context" id="{BD03FCDA-9D07-43C5-967C-0E8048483809}">
          <p14:sldIdLst>
            <p14:sldId id="2147471661"/>
            <p14:sldId id="4291"/>
            <p14:sldId id="2147472018"/>
            <p14:sldId id="4925"/>
            <p14:sldId id="2147472021"/>
            <p14:sldId id="4288"/>
            <p14:sldId id="5890"/>
          </p14:sldIdLst>
        </p14:section>
        <p14:section name="Step 1.2: Build Your Selection Criteria" id="{E6E427A0-A7D3-4DD3-894A-28DD5A0A44C2}">
          <p14:sldIdLst>
            <p14:sldId id="2147471662"/>
            <p14:sldId id="2147471663"/>
            <p14:sldId id="2147471665"/>
            <p14:sldId id="2147471671"/>
            <p14:sldId id="2147471673"/>
            <p14:sldId id="2147472015"/>
            <p14:sldId id="2147472017"/>
            <p14:sldId id="2147472016"/>
            <p14:sldId id="2147472013"/>
            <p14:sldId id="2147472012"/>
            <p14:sldId id="2147471670"/>
            <p14:sldId id="2147472022"/>
            <p14:sldId id="4302"/>
          </p14:sldIdLst>
        </p14:section>
        <p14:section name="Conclusion" id="{AD7FC680-D2FD-4A7C-A673-BB521F964CFA}">
          <p14:sldIdLst>
            <p14:sldId id="5880"/>
            <p14:sldId id="2147472023"/>
            <p14:sldId id="5887"/>
            <p14:sldId id="5888"/>
            <p14:sldId id="2147471664"/>
          </p14:sldIdLst>
        </p14:section>
      </p14:sectionLst>
    </p:ext>
    <p:ext uri="{EFAFB233-063F-42B5-8137-9DF3F51BA10A}">
      <p15:sldGuideLst xmlns:p15="http://schemas.microsoft.com/office/powerpoint/2012/main">
        <p15:guide id="1" orient="horz" pos="3792"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2576B7"/>
    <a:srgbClr val="F17926"/>
    <a:srgbClr val="007DB8"/>
    <a:srgbClr val="289D48"/>
    <a:srgbClr val="444444"/>
    <a:srgbClr val="7CADD4"/>
    <a:srgbClr val="5E3391"/>
    <a:srgbClr val="E9F3F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650" autoAdjust="0"/>
    <p:restoredTop sz="96357" autoAdjust="0"/>
  </p:normalViewPr>
  <p:slideViewPr>
    <p:cSldViewPr snapToGrid="0">
      <p:cViewPr varScale="1">
        <p:scale>
          <a:sx n="110" d="100"/>
          <a:sy n="110" d="100"/>
        </p:scale>
        <p:origin x="1296" y="108"/>
      </p:cViewPr>
      <p:guideLst>
        <p:guide orient="horz" pos="3792"/>
        <p:guide pos="3817"/>
      </p:guideLst>
    </p:cSldViewPr>
  </p:slideViewPr>
  <p:notesTextViewPr>
    <p:cViewPr>
      <p:scale>
        <a:sx n="1" d="1"/>
        <a:sy n="1" d="1"/>
      </p:scale>
      <p:origin x="0" y="0"/>
    </p:cViewPr>
  </p:notesTextViewPr>
  <p:notesViewPr>
    <p:cSldViewPr snapToGrid="0">
      <p:cViewPr varScale="1">
        <p:scale>
          <a:sx n="40" d="100"/>
          <a:sy n="40" d="100"/>
        </p:scale>
        <p:origin x="4302"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font" Target="fonts/font9.fntdata"/><Relationship Id="rId58" Type="http://schemas.openxmlformats.org/officeDocument/2006/relationships/font" Target="fonts/font14.fntdata"/><Relationship Id="rId74" Type="http://schemas.openxmlformats.org/officeDocument/2006/relationships/font" Target="fonts/font30.fntdata"/><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17.fntdata"/><Relationship Id="rId82"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font" Target="fonts/font7.fntdata"/><Relationship Id="rId72" Type="http://schemas.openxmlformats.org/officeDocument/2006/relationships/font" Target="fonts/font28.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font" Target="fonts/font32.fntdata"/><Relationship Id="rId7" Type="http://schemas.openxmlformats.org/officeDocument/2006/relationships/slide" Target="slides/slide2.xml"/><Relationship Id="rId71"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font" Target="fonts/font1.fntdata"/><Relationship Id="rId66" Type="http://schemas.openxmlformats.org/officeDocument/2006/relationships/font" Target="fonts/font2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Sheet1!$B$1</c:f>
              <c:strCache>
                <c:ptCount val="1"/>
                <c:pt idx="0">
                  <c:v>Sales</c:v>
                </c:pt>
              </c:strCache>
            </c:strRef>
          </c:tx>
          <c:spPr>
            <a:solidFill>
              <a:srgbClr val="2576B7"/>
            </a:solidFill>
            <a:ln>
              <a:noFill/>
            </a:ln>
          </c:spPr>
          <c:dPt>
            <c:idx val="0"/>
            <c:bubble3D val="0"/>
            <c:spPr>
              <a:gradFill>
                <a:gsLst>
                  <a:gs pos="0">
                    <a:schemeClr val="accent1">
                      <a:lumMod val="40000"/>
                      <a:lumOff val="60000"/>
                    </a:schemeClr>
                  </a:gs>
                  <a:gs pos="65000">
                    <a:srgbClr val="2576B7"/>
                  </a:gs>
                </a:gsLst>
                <a:lin ang="2700000" scaled="0"/>
              </a:gradFill>
              <a:ln w="66675">
                <a:noFill/>
              </a:ln>
              <a:effectLst/>
            </c:spPr>
            <c:extLst>
              <c:ext xmlns:c16="http://schemas.microsoft.com/office/drawing/2014/chart" uri="{C3380CC4-5D6E-409C-BE32-E72D297353CC}">
                <c16:uniqueId val="{00000001-B5A6-ED41-B76B-5AD871A0A3B8}"/>
              </c:ext>
            </c:extLst>
          </c:dPt>
          <c:dPt>
            <c:idx val="1"/>
            <c:bubble3D val="0"/>
            <c:spPr>
              <a:gradFill>
                <a:gsLst>
                  <a:gs pos="0">
                    <a:srgbClr val="2576B7">
                      <a:alpha val="3000"/>
                    </a:srgbClr>
                  </a:gs>
                  <a:gs pos="99000">
                    <a:srgbClr val="2576B7">
                      <a:alpha val="26000"/>
                    </a:srgbClr>
                  </a:gs>
                </a:gsLst>
                <a:lin ang="2700000" scaled="0"/>
              </a:gradFill>
              <a:ln w="19050">
                <a:noFill/>
              </a:ln>
              <a:effectLst/>
            </c:spPr>
            <c:extLst>
              <c:ext xmlns:c16="http://schemas.microsoft.com/office/drawing/2014/chart" uri="{C3380CC4-5D6E-409C-BE32-E72D297353CC}">
                <c16:uniqueId val="{00000003-B5A6-ED41-B76B-5AD871A0A3B8}"/>
              </c:ext>
            </c:extLst>
          </c:dPt>
          <c:cat>
            <c:strRef>
              <c:f>Sheet1!$A$2:$A$3</c:f>
              <c:strCache>
                <c:ptCount val="2"/>
                <c:pt idx="0">
                  <c:v>1st Qtr</c:v>
                </c:pt>
                <c:pt idx="1">
                  <c:v>2nd Qtr</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B5A6-ED41-B76B-5AD871A0A3B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Sheet1!$B$1</c:f>
              <c:strCache>
                <c:ptCount val="1"/>
                <c:pt idx="0">
                  <c:v>Sales</c:v>
                </c:pt>
              </c:strCache>
            </c:strRef>
          </c:tx>
          <c:spPr>
            <a:solidFill>
              <a:srgbClr val="2576B7"/>
            </a:solidFill>
            <a:ln>
              <a:noFill/>
            </a:ln>
          </c:spPr>
          <c:dPt>
            <c:idx val="0"/>
            <c:bubble3D val="0"/>
            <c:spPr>
              <a:gradFill>
                <a:gsLst>
                  <a:gs pos="0">
                    <a:schemeClr val="accent1">
                      <a:lumMod val="40000"/>
                      <a:lumOff val="60000"/>
                    </a:schemeClr>
                  </a:gs>
                  <a:gs pos="65000">
                    <a:srgbClr val="2576B7"/>
                  </a:gs>
                </a:gsLst>
                <a:lin ang="2700000" scaled="0"/>
              </a:gradFill>
              <a:ln w="66675">
                <a:noFill/>
              </a:ln>
              <a:effectLst/>
            </c:spPr>
            <c:extLst>
              <c:ext xmlns:c16="http://schemas.microsoft.com/office/drawing/2014/chart" uri="{C3380CC4-5D6E-409C-BE32-E72D297353CC}">
                <c16:uniqueId val="{00000001-B5A6-ED41-B76B-5AD871A0A3B8}"/>
              </c:ext>
            </c:extLst>
          </c:dPt>
          <c:dPt>
            <c:idx val="1"/>
            <c:bubble3D val="0"/>
            <c:spPr>
              <a:gradFill>
                <a:gsLst>
                  <a:gs pos="0">
                    <a:srgbClr val="2576B7">
                      <a:alpha val="3000"/>
                    </a:srgbClr>
                  </a:gs>
                  <a:gs pos="99000">
                    <a:srgbClr val="2576B7">
                      <a:alpha val="26000"/>
                    </a:srgbClr>
                  </a:gs>
                </a:gsLst>
                <a:lin ang="2700000" scaled="0"/>
              </a:gradFill>
              <a:ln w="19050">
                <a:noFill/>
              </a:ln>
              <a:effectLst/>
            </c:spPr>
            <c:extLst>
              <c:ext xmlns:c16="http://schemas.microsoft.com/office/drawing/2014/chart" uri="{C3380CC4-5D6E-409C-BE32-E72D297353CC}">
                <c16:uniqueId val="{00000003-B5A6-ED41-B76B-5AD871A0A3B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B5A6-ED41-B76B-5AD871A0A3B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4BFADC-759D-9A4E-9A09-AD89F1BCC0AE}"/>
              </a:ext>
            </a:extLst>
          </p:cNvPr>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62EC22-1B51-694A-94D5-D4CB2538FD12}"/>
              </a:ext>
            </a:extLst>
          </p:cNvPr>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3421FBE2-D7AF-034E-A3E8-B3AFB8825F2F}" type="datetimeFigureOut">
              <a:rPr lang="en-US" smtClean="0"/>
              <a:t>9/7/2023</a:t>
            </a:fld>
            <a:endParaRPr lang="en-US" dirty="0"/>
          </a:p>
        </p:txBody>
      </p:sp>
      <p:sp>
        <p:nvSpPr>
          <p:cNvPr id="4" name="Footer Placeholder 3">
            <a:extLst>
              <a:ext uri="{FF2B5EF4-FFF2-40B4-BE49-F238E27FC236}">
                <a16:creationId xmlns:a16="http://schemas.microsoft.com/office/drawing/2014/main" id="{2202C9E9-64FF-014C-96CA-5B97C999C1FF}"/>
              </a:ext>
            </a:extLst>
          </p:cNvPr>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E38FAC2-6080-3440-A5EF-CDB292825895}"/>
              </a:ext>
            </a:extLst>
          </p:cNvPr>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A0D59A62-6DDC-664C-B490-E4412C3B9B65}" type="slidenum">
              <a:rPr lang="en-US" smtClean="0"/>
              <a:t>‹#›</a:t>
            </a:fld>
            <a:endParaRPr lang="en-US" dirty="0"/>
          </a:p>
        </p:txBody>
      </p:sp>
    </p:spTree>
    <p:extLst>
      <p:ext uri="{BB962C8B-B14F-4D97-AF65-F5344CB8AC3E}">
        <p14:creationId xmlns:p14="http://schemas.microsoft.com/office/powerpoint/2010/main" val="1233492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b="0" i="0">
                <a:latin typeface="Roboto Condensed Light" panose="02000000000000000000" pitchFamily="2" charset="0"/>
              </a:defRPr>
            </a:lvl1pPr>
          </a:lstStyle>
          <a:p>
            <a:endParaRPr lang="en-US" dirty="0"/>
          </a:p>
        </p:txBody>
      </p:sp>
      <p:sp>
        <p:nvSpPr>
          <p:cNvPr id="3" name="Date Placeholder 2"/>
          <p:cNvSpPr>
            <a:spLocks noGrp="1"/>
          </p:cNvSpPr>
          <p:nvPr>
            <p:ph type="dt" idx="1"/>
          </p:nvPr>
        </p:nvSpPr>
        <p:spPr>
          <a:xfrm>
            <a:off x="6405715" y="0"/>
            <a:ext cx="4900956" cy="1007464"/>
          </a:xfrm>
          <a:prstGeom prst="rect">
            <a:avLst/>
          </a:prstGeom>
        </p:spPr>
        <p:txBody>
          <a:bodyPr vert="horz" lIns="91440" tIns="45720" rIns="91440" bIns="45720" rtlCol="0"/>
          <a:lstStyle>
            <a:lvl1pPr algn="r">
              <a:defRPr sz="1200" b="0" i="0">
                <a:latin typeface="Roboto Condensed Light" panose="02000000000000000000" pitchFamily="2" charset="0"/>
              </a:defRPr>
            </a:lvl1pPr>
          </a:lstStyle>
          <a:p>
            <a:fld id="{F0A9609A-B772-C646-9832-EF91D164CC90}" type="datetimeFigureOut">
              <a:rPr lang="en-US" smtClean="0"/>
              <a:pPr/>
              <a:t>9/7/2023</a:t>
            </a:fld>
            <a:endParaRPr lang="en-US" dirty="0"/>
          </a:p>
        </p:txBody>
      </p:sp>
      <p:sp>
        <p:nvSpPr>
          <p:cNvPr id="4" name="Slide Image Placeholder 3"/>
          <p:cNvSpPr>
            <a:spLocks noGrp="1" noRot="1" noChangeAspect="1"/>
          </p:cNvSpPr>
          <p:nvPr>
            <p:ph type="sldImg" idx="2"/>
          </p:nvPr>
        </p:nvSpPr>
        <p:spPr>
          <a:xfrm>
            <a:off x="-374650" y="2514600"/>
            <a:ext cx="12058650" cy="678338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130578" y="9673900"/>
            <a:ext cx="9048194" cy="79186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9096639"/>
            <a:ext cx="4900956" cy="1007462"/>
          </a:xfrm>
          <a:prstGeom prst="rect">
            <a:avLst/>
          </a:prstGeom>
        </p:spPr>
        <p:txBody>
          <a:bodyPr vert="horz" lIns="91440" tIns="45720" rIns="91440" bIns="45720" rtlCol="0" anchor="b"/>
          <a:lstStyle>
            <a:lvl1pPr algn="l">
              <a:defRPr sz="1200" b="0" i="0">
                <a:latin typeface="Roboto Condensed Light" panose="02000000000000000000" pitchFamily="2" charset="0"/>
              </a:defRPr>
            </a:lvl1pPr>
          </a:lstStyle>
          <a:p>
            <a:endParaRPr lang="en-US" dirty="0"/>
          </a:p>
        </p:txBody>
      </p:sp>
      <p:sp>
        <p:nvSpPr>
          <p:cNvPr id="7" name="Slide Number Placeholder 6"/>
          <p:cNvSpPr>
            <a:spLocks noGrp="1"/>
          </p:cNvSpPr>
          <p:nvPr>
            <p:ph type="sldNum" sz="quarter" idx="5"/>
          </p:nvPr>
        </p:nvSpPr>
        <p:spPr>
          <a:xfrm>
            <a:off x="6405715" y="19096639"/>
            <a:ext cx="4900956" cy="1007462"/>
          </a:xfrm>
          <a:prstGeom prst="rect">
            <a:avLst/>
          </a:prstGeom>
        </p:spPr>
        <p:txBody>
          <a:bodyPr vert="horz" lIns="91440" tIns="45720" rIns="91440" bIns="45720" rtlCol="0" anchor="b"/>
          <a:lstStyle>
            <a:lvl1pPr algn="r">
              <a:defRPr sz="1200" b="0" i="0">
                <a:latin typeface="Roboto Condensed Light" panose="02000000000000000000" pitchFamily="2" charset="0"/>
              </a:defRPr>
            </a:lvl1pPr>
          </a:lstStyle>
          <a:p>
            <a:fld id="{06B0FC7D-8687-9A40-9CA8-0B2F00AB98E3}" type="slidenum">
              <a:rPr lang="en-US" smtClean="0"/>
              <a:pPr/>
              <a:t>‹#›</a:t>
            </a:fld>
            <a:endParaRPr lang="en-US" dirty="0"/>
          </a:p>
        </p:txBody>
      </p:sp>
    </p:spTree>
    <p:extLst>
      <p:ext uri="{BB962C8B-B14F-4D97-AF65-F5344CB8AC3E}">
        <p14:creationId xmlns:p14="http://schemas.microsoft.com/office/powerpoint/2010/main" val="2316559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Condensed Light" panose="02000000000000000000" pitchFamily="2" charset="0"/>
        <a:ea typeface="+mn-ea"/>
        <a:cs typeface="+mn-cs"/>
      </a:defRPr>
    </a:lvl1pPr>
    <a:lvl2pPr marL="457200" algn="l" defTabSz="914400" rtl="0" eaLnBrk="1" latinLnBrk="0" hangingPunct="1">
      <a:defRPr sz="1200" b="0" i="0" kern="1200">
        <a:solidFill>
          <a:schemeClr val="tx1"/>
        </a:solidFill>
        <a:latin typeface="Roboto Condensed Light" panose="02000000000000000000" pitchFamily="2" charset="0"/>
        <a:ea typeface="+mn-ea"/>
        <a:cs typeface="+mn-cs"/>
      </a:defRPr>
    </a:lvl2pPr>
    <a:lvl3pPr marL="914400" algn="l" defTabSz="914400" rtl="0" eaLnBrk="1" latinLnBrk="0" hangingPunct="1">
      <a:defRPr sz="1200" b="0" i="0" kern="1200">
        <a:solidFill>
          <a:schemeClr val="tx1"/>
        </a:solidFill>
        <a:latin typeface="Roboto Condensed Light" panose="02000000000000000000" pitchFamily="2" charset="0"/>
        <a:ea typeface="+mn-ea"/>
        <a:cs typeface="+mn-cs"/>
      </a:defRPr>
    </a:lvl3pPr>
    <a:lvl4pPr marL="1371600" algn="l" defTabSz="914400" rtl="0" eaLnBrk="1" latinLnBrk="0" hangingPunct="1">
      <a:defRPr sz="1200" b="0" i="0" kern="1200">
        <a:solidFill>
          <a:schemeClr val="tx1"/>
        </a:solidFill>
        <a:latin typeface="Roboto Condensed Light" panose="02000000000000000000" pitchFamily="2" charset="0"/>
        <a:ea typeface="+mn-ea"/>
        <a:cs typeface="+mn-cs"/>
      </a:defRPr>
    </a:lvl4pPr>
    <a:lvl5pPr marL="1828800" algn="l" defTabSz="914400" rtl="0" eaLnBrk="1" latinLnBrk="0" hangingPunct="1">
      <a:defRPr sz="1200" b="0" i="0" kern="1200">
        <a:solidFill>
          <a:schemeClr val="tx1"/>
        </a:solidFill>
        <a:latin typeface="Roboto Condensed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a:t>
            </a:fld>
            <a:endParaRPr lang="en-US" dirty="0"/>
          </a:p>
        </p:txBody>
      </p:sp>
    </p:spTree>
    <p:extLst>
      <p:ext uri="{BB962C8B-B14F-4D97-AF65-F5344CB8AC3E}">
        <p14:creationId xmlns:p14="http://schemas.microsoft.com/office/powerpoint/2010/main" val="1860565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11</a:t>
            </a:fld>
            <a:endParaRPr lang="en-US" dirty="0"/>
          </a:p>
        </p:txBody>
      </p:sp>
    </p:spTree>
    <p:extLst>
      <p:ext uri="{BB962C8B-B14F-4D97-AF65-F5344CB8AC3E}">
        <p14:creationId xmlns:p14="http://schemas.microsoft.com/office/powerpoint/2010/main" val="2355932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13</a:t>
            </a:fld>
            <a:endParaRPr lang="en-US" dirty="0"/>
          </a:p>
        </p:txBody>
      </p:sp>
    </p:spTree>
    <p:extLst>
      <p:ext uri="{BB962C8B-B14F-4D97-AF65-F5344CB8AC3E}">
        <p14:creationId xmlns:p14="http://schemas.microsoft.com/office/powerpoint/2010/main" val="1695370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ontserrat SemiBold" panose="00000700000000000000" pitchFamily="2" charset="0"/>
              <a:ea typeface="Roboto" panose="02000000000000000000" pitchFamily="2"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6B0FC7D-8687-9A40-9CA8-0B2F00AB98E3}" type="slidenum">
              <a:rPr lang="en-US" smtClean="0"/>
              <a:pPr/>
              <a:t>14</a:t>
            </a:fld>
            <a:endParaRPr lang="en-US" dirty="0"/>
          </a:p>
        </p:txBody>
      </p:sp>
    </p:spTree>
    <p:extLst>
      <p:ext uri="{BB962C8B-B14F-4D97-AF65-F5344CB8AC3E}">
        <p14:creationId xmlns:p14="http://schemas.microsoft.com/office/powerpoint/2010/main" val="3229922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15</a:t>
            </a:fld>
            <a:endParaRPr lang="en-US" dirty="0"/>
          </a:p>
        </p:txBody>
      </p:sp>
    </p:spTree>
    <p:extLst>
      <p:ext uri="{BB962C8B-B14F-4D97-AF65-F5344CB8AC3E}">
        <p14:creationId xmlns:p14="http://schemas.microsoft.com/office/powerpoint/2010/main" val="961362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16</a:t>
            </a:fld>
            <a:endParaRPr lang="en-US" dirty="0"/>
          </a:p>
        </p:txBody>
      </p:sp>
    </p:spTree>
    <p:extLst>
      <p:ext uri="{BB962C8B-B14F-4D97-AF65-F5344CB8AC3E}">
        <p14:creationId xmlns:p14="http://schemas.microsoft.com/office/powerpoint/2010/main" val="3969712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17</a:t>
            </a:fld>
            <a:endParaRPr lang="en-US" dirty="0"/>
          </a:p>
        </p:txBody>
      </p:sp>
    </p:spTree>
    <p:extLst>
      <p:ext uri="{BB962C8B-B14F-4D97-AF65-F5344CB8AC3E}">
        <p14:creationId xmlns:p14="http://schemas.microsoft.com/office/powerpoint/2010/main" val="2839756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18</a:t>
            </a:fld>
            <a:endParaRPr lang="en-US" dirty="0"/>
          </a:p>
        </p:txBody>
      </p:sp>
    </p:spTree>
    <p:extLst>
      <p:ext uri="{BB962C8B-B14F-4D97-AF65-F5344CB8AC3E}">
        <p14:creationId xmlns:p14="http://schemas.microsoft.com/office/powerpoint/2010/main" val="3190022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19</a:t>
            </a:fld>
            <a:endParaRPr lang="en-US" dirty="0"/>
          </a:p>
        </p:txBody>
      </p:sp>
    </p:spTree>
    <p:extLst>
      <p:ext uri="{BB962C8B-B14F-4D97-AF65-F5344CB8AC3E}">
        <p14:creationId xmlns:p14="http://schemas.microsoft.com/office/powerpoint/2010/main" val="1277967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US" dirty="0"/>
              <a:t>Info-Tech Research Group</a:t>
            </a:r>
          </a:p>
        </p:txBody>
      </p:sp>
      <p:sp>
        <p:nvSpPr>
          <p:cNvPr id="6" name="Slide Number Placeholder 5"/>
          <p:cNvSpPr>
            <a:spLocks noGrp="1"/>
          </p:cNvSpPr>
          <p:nvPr>
            <p:ph type="sldNum" sz="quarter" idx="5"/>
          </p:nvPr>
        </p:nvSpPr>
        <p:spPr/>
        <p:txBody>
          <a:bodyPr/>
          <a:lstStyle/>
          <a:p>
            <a:fld id="{1FF8485B-9FDB-9147-B48D-B05806D03D92}" type="slidenum">
              <a:rPr lang="en-US" smtClean="0"/>
              <a:t>22</a:t>
            </a:fld>
            <a:endParaRPr lang="en-US" dirty="0"/>
          </a:p>
        </p:txBody>
      </p:sp>
    </p:spTree>
    <p:extLst>
      <p:ext uri="{BB962C8B-B14F-4D97-AF65-F5344CB8AC3E}">
        <p14:creationId xmlns:p14="http://schemas.microsoft.com/office/powerpoint/2010/main" val="348270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US" dirty="0"/>
              <a:t>Info-Tech Research Group</a:t>
            </a:r>
          </a:p>
        </p:txBody>
      </p:sp>
      <p:sp>
        <p:nvSpPr>
          <p:cNvPr id="6" name="Slide Number Placeholder 5"/>
          <p:cNvSpPr>
            <a:spLocks noGrp="1"/>
          </p:cNvSpPr>
          <p:nvPr>
            <p:ph type="sldNum" sz="quarter" idx="5"/>
          </p:nvPr>
        </p:nvSpPr>
        <p:spPr/>
        <p:txBody>
          <a:bodyPr/>
          <a:lstStyle/>
          <a:p>
            <a:fld id="{1FF8485B-9FDB-9147-B48D-B05806D03D92}" type="slidenum">
              <a:rPr lang="en-US" smtClean="0"/>
              <a:t>23</a:t>
            </a:fld>
            <a:endParaRPr lang="en-US" dirty="0"/>
          </a:p>
        </p:txBody>
      </p:sp>
    </p:spTree>
    <p:extLst>
      <p:ext uri="{BB962C8B-B14F-4D97-AF65-F5344CB8AC3E}">
        <p14:creationId xmlns:p14="http://schemas.microsoft.com/office/powerpoint/2010/main" val="757629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Roboto" panose="02000000000000000000" pitchFamily="2" charset="0"/>
              <a:ea typeface="Roboto" panose="02000000000000000000" pitchFamily="2" charset="0"/>
            </a:endParaRPr>
          </a:p>
        </p:txBody>
      </p:sp>
      <p:sp>
        <p:nvSpPr>
          <p:cNvPr id="4" name="Slide Number Placeholder 3"/>
          <p:cNvSpPr>
            <a:spLocks noGrp="1"/>
          </p:cNvSpPr>
          <p:nvPr>
            <p:ph type="sldNum" sz="quarter" idx="5"/>
          </p:nvPr>
        </p:nvSpPr>
        <p:spPr/>
        <p:txBody>
          <a:bodyPr/>
          <a:lstStyle/>
          <a:p>
            <a:fld id="{06B0FC7D-8687-9A40-9CA8-0B2F00AB98E3}" type="slidenum">
              <a:rPr lang="en-US" smtClean="0"/>
              <a:pPr/>
              <a:t>3</a:t>
            </a:fld>
            <a:endParaRPr lang="en-US" dirty="0"/>
          </a:p>
        </p:txBody>
      </p:sp>
    </p:spTree>
    <p:extLst>
      <p:ext uri="{BB962C8B-B14F-4D97-AF65-F5344CB8AC3E}">
        <p14:creationId xmlns:p14="http://schemas.microsoft.com/office/powerpoint/2010/main" val="1737521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US" dirty="0"/>
              <a:t>Info-Tech Research Group</a:t>
            </a:r>
          </a:p>
        </p:txBody>
      </p:sp>
      <p:sp>
        <p:nvSpPr>
          <p:cNvPr id="6" name="Slide Number Placeholder 5"/>
          <p:cNvSpPr>
            <a:spLocks noGrp="1"/>
          </p:cNvSpPr>
          <p:nvPr>
            <p:ph type="sldNum" sz="quarter" idx="5"/>
          </p:nvPr>
        </p:nvSpPr>
        <p:spPr/>
        <p:txBody>
          <a:bodyPr/>
          <a:lstStyle/>
          <a:p>
            <a:fld id="{1FF8485B-9FDB-9147-B48D-B05806D03D92}" type="slidenum">
              <a:rPr lang="en-US" smtClean="0"/>
              <a:t>24</a:t>
            </a:fld>
            <a:endParaRPr lang="en-US" dirty="0"/>
          </a:p>
        </p:txBody>
      </p:sp>
    </p:spTree>
    <p:extLst>
      <p:ext uri="{BB962C8B-B14F-4D97-AF65-F5344CB8AC3E}">
        <p14:creationId xmlns:p14="http://schemas.microsoft.com/office/powerpoint/2010/main" val="468688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US" dirty="0"/>
              <a:t>Info-Tech Research Group</a:t>
            </a:r>
          </a:p>
        </p:txBody>
      </p:sp>
      <p:sp>
        <p:nvSpPr>
          <p:cNvPr id="6" name="Slide Number Placeholder 5"/>
          <p:cNvSpPr>
            <a:spLocks noGrp="1"/>
          </p:cNvSpPr>
          <p:nvPr>
            <p:ph type="sldNum" sz="quarter" idx="5"/>
          </p:nvPr>
        </p:nvSpPr>
        <p:spPr/>
        <p:txBody>
          <a:bodyPr/>
          <a:lstStyle/>
          <a:p>
            <a:fld id="{1FF8485B-9FDB-9147-B48D-B05806D03D92}" type="slidenum">
              <a:rPr lang="en-US" smtClean="0"/>
              <a:t>25</a:t>
            </a:fld>
            <a:endParaRPr lang="en-US" dirty="0"/>
          </a:p>
        </p:txBody>
      </p:sp>
    </p:spTree>
    <p:extLst>
      <p:ext uri="{BB962C8B-B14F-4D97-AF65-F5344CB8AC3E}">
        <p14:creationId xmlns:p14="http://schemas.microsoft.com/office/powerpoint/2010/main" val="4239841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US" dirty="0"/>
              <a:t>Info-Tech Research Group</a:t>
            </a:r>
          </a:p>
        </p:txBody>
      </p:sp>
      <p:sp>
        <p:nvSpPr>
          <p:cNvPr id="6" name="Slide Number Placeholder 5"/>
          <p:cNvSpPr>
            <a:spLocks noGrp="1"/>
          </p:cNvSpPr>
          <p:nvPr>
            <p:ph type="sldNum" sz="quarter" idx="5"/>
          </p:nvPr>
        </p:nvSpPr>
        <p:spPr/>
        <p:txBody>
          <a:bodyPr/>
          <a:lstStyle/>
          <a:p>
            <a:fld id="{1FF8485B-9FDB-9147-B48D-B05806D03D92}" type="slidenum">
              <a:rPr lang="en-US" smtClean="0"/>
              <a:t>26</a:t>
            </a:fld>
            <a:endParaRPr lang="en-US" dirty="0"/>
          </a:p>
        </p:txBody>
      </p:sp>
    </p:spTree>
    <p:extLst>
      <p:ext uri="{BB962C8B-B14F-4D97-AF65-F5344CB8AC3E}">
        <p14:creationId xmlns:p14="http://schemas.microsoft.com/office/powerpoint/2010/main" val="3682595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US" dirty="0"/>
              <a:t>Info-Tech Research Group</a:t>
            </a:r>
          </a:p>
        </p:txBody>
      </p:sp>
      <p:sp>
        <p:nvSpPr>
          <p:cNvPr id="6" name="Slide Number Placeholder 5"/>
          <p:cNvSpPr>
            <a:spLocks noGrp="1"/>
          </p:cNvSpPr>
          <p:nvPr>
            <p:ph type="sldNum" sz="quarter" idx="5"/>
          </p:nvPr>
        </p:nvSpPr>
        <p:spPr/>
        <p:txBody>
          <a:bodyPr/>
          <a:lstStyle/>
          <a:p>
            <a:fld id="{1FF8485B-9FDB-9147-B48D-B05806D03D92}" type="slidenum">
              <a:rPr lang="en-US" smtClean="0"/>
              <a:t>27</a:t>
            </a:fld>
            <a:endParaRPr lang="en-US" dirty="0"/>
          </a:p>
        </p:txBody>
      </p:sp>
    </p:spTree>
    <p:extLst>
      <p:ext uri="{BB962C8B-B14F-4D97-AF65-F5344CB8AC3E}">
        <p14:creationId xmlns:p14="http://schemas.microsoft.com/office/powerpoint/2010/main" val="2291221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US" dirty="0"/>
              <a:t>Info-Tech Research Group</a:t>
            </a:r>
          </a:p>
        </p:txBody>
      </p:sp>
      <p:sp>
        <p:nvSpPr>
          <p:cNvPr id="6" name="Slide Number Placeholder 5"/>
          <p:cNvSpPr>
            <a:spLocks noGrp="1"/>
          </p:cNvSpPr>
          <p:nvPr>
            <p:ph type="sldNum" sz="quarter" idx="5"/>
          </p:nvPr>
        </p:nvSpPr>
        <p:spPr/>
        <p:txBody>
          <a:bodyPr/>
          <a:lstStyle/>
          <a:p>
            <a:fld id="{1FF8485B-9FDB-9147-B48D-B05806D03D92}" type="slidenum">
              <a:rPr lang="en-US" smtClean="0"/>
              <a:t>28</a:t>
            </a:fld>
            <a:endParaRPr lang="en-US" dirty="0"/>
          </a:p>
        </p:txBody>
      </p:sp>
    </p:spTree>
    <p:extLst>
      <p:ext uri="{BB962C8B-B14F-4D97-AF65-F5344CB8AC3E}">
        <p14:creationId xmlns:p14="http://schemas.microsoft.com/office/powerpoint/2010/main" val="1888495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US" dirty="0"/>
              <a:t>Info-Tech Research Group</a:t>
            </a:r>
          </a:p>
        </p:txBody>
      </p:sp>
      <p:sp>
        <p:nvSpPr>
          <p:cNvPr id="6" name="Slide Number Placeholder 5"/>
          <p:cNvSpPr>
            <a:spLocks noGrp="1"/>
          </p:cNvSpPr>
          <p:nvPr>
            <p:ph type="sldNum" sz="quarter" idx="5"/>
          </p:nvPr>
        </p:nvSpPr>
        <p:spPr/>
        <p:txBody>
          <a:bodyPr/>
          <a:lstStyle/>
          <a:p>
            <a:fld id="{1FF8485B-9FDB-9147-B48D-B05806D03D92}" type="slidenum">
              <a:rPr lang="en-US" smtClean="0"/>
              <a:t>29</a:t>
            </a:fld>
            <a:endParaRPr lang="en-US" dirty="0"/>
          </a:p>
        </p:txBody>
      </p:sp>
    </p:spTree>
    <p:extLst>
      <p:ext uri="{BB962C8B-B14F-4D97-AF65-F5344CB8AC3E}">
        <p14:creationId xmlns:p14="http://schemas.microsoft.com/office/powerpoint/2010/main" val="91918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30</a:t>
            </a:fld>
            <a:endParaRPr lang="en-US" dirty="0"/>
          </a:p>
        </p:txBody>
      </p:sp>
    </p:spTree>
    <p:extLst>
      <p:ext uri="{BB962C8B-B14F-4D97-AF65-F5344CB8AC3E}">
        <p14:creationId xmlns:p14="http://schemas.microsoft.com/office/powerpoint/2010/main" val="1318944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31</a:t>
            </a:fld>
            <a:endParaRPr lang="en-US" dirty="0"/>
          </a:p>
        </p:txBody>
      </p:sp>
    </p:spTree>
    <p:extLst>
      <p:ext uri="{BB962C8B-B14F-4D97-AF65-F5344CB8AC3E}">
        <p14:creationId xmlns:p14="http://schemas.microsoft.com/office/powerpoint/2010/main" val="2562491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33</a:t>
            </a:fld>
            <a:endParaRPr lang="en-US" dirty="0"/>
          </a:p>
        </p:txBody>
      </p:sp>
    </p:spTree>
    <p:extLst>
      <p:ext uri="{BB962C8B-B14F-4D97-AF65-F5344CB8AC3E}">
        <p14:creationId xmlns:p14="http://schemas.microsoft.com/office/powerpoint/2010/main" val="3399879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35</a:t>
            </a:fld>
            <a:endParaRPr lang="en-US" dirty="0"/>
          </a:p>
        </p:txBody>
      </p:sp>
    </p:spTree>
    <p:extLst>
      <p:ext uri="{BB962C8B-B14F-4D97-AF65-F5344CB8AC3E}">
        <p14:creationId xmlns:p14="http://schemas.microsoft.com/office/powerpoint/2010/main" val="2521836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600"/>
              </a:spcBef>
              <a:buFont typeface="Arial" panose="020B0604020202020204" pitchFamily="34" charset="0"/>
              <a:buNone/>
            </a:pPr>
            <a:endParaRPr lang="en-US" b="0" dirty="0">
              <a:solidFill>
                <a:srgbClr val="000000"/>
              </a:solidFill>
            </a:endParaRPr>
          </a:p>
        </p:txBody>
      </p:sp>
      <p:sp>
        <p:nvSpPr>
          <p:cNvPr id="4" name="Slide Number Placeholder 3"/>
          <p:cNvSpPr>
            <a:spLocks noGrp="1"/>
          </p:cNvSpPr>
          <p:nvPr>
            <p:ph type="sldNum" sz="quarter" idx="5"/>
          </p:nvPr>
        </p:nvSpPr>
        <p:spPr/>
        <p:txBody>
          <a:bodyPr/>
          <a:lstStyle/>
          <a:p>
            <a:fld id="{06B0FC7D-8687-9A40-9CA8-0B2F00AB98E3}" type="slidenum">
              <a:rPr lang="en-US" smtClean="0"/>
              <a:pPr/>
              <a:t>4</a:t>
            </a:fld>
            <a:endParaRPr lang="en-US" dirty="0"/>
          </a:p>
        </p:txBody>
      </p:sp>
    </p:spTree>
    <p:extLst>
      <p:ext uri="{BB962C8B-B14F-4D97-AF65-F5344CB8AC3E}">
        <p14:creationId xmlns:p14="http://schemas.microsoft.com/office/powerpoint/2010/main" val="1702244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36</a:t>
            </a:fld>
            <a:endParaRPr lang="en-US" dirty="0"/>
          </a:p>
        </p:txBody>
      </p:sp>
    </p:spTree>
    <p:extLst>
      <p:ext uri="{BB962C8B-B14F-4D97-AF65-F5344CB8AC3E}">
        <p14:creationId xmlns:p14="http://schemas.microsoft.com/office/powerpoint/2010/main" val="1741474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290779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6</a:t>
            </a:fld>
            <a:endParaRPr lang="en-US" dirty="0"/>
          </a:p>
        </p:txBody>
      </p:sp>
    </p:spTree>
    <p:extLst>
      <p:ext uri="{BB962C8B-B14F-4D97-AF65-F5344CB8AC3E}">
        <p14:creationId xmlns:p14="http://schemas.microsoft.com/office/powerpoint/2010/main" val="269108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7</a:t>
            </a:fld>
            <a:endParaRPr lang="en-US" dirty="0"/>
          </a:p>
        </p:txBody>
      </p:sp>
    </p:spTree>
    <p:extLst>
      <p:ext uri="{BB962C8B-B14F-4D97-AF65-F5344CB8AC3E}">
        <p14:creationId xmlns:p14="http://schemas.microsoft.com/office/powerpoint/2010/main" val="3449361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j-lt"/>
            </a:endParaRPr>
          </a:p>
        </p:txBody>
      </p:sp>
      <p:sp>
        <p:nvSpPr>
          <p:cNvPr id="4" name="Slide Number Placeholder 3"/>
          <p:cNvSpPr>
            <a:spLocks noGrp="1"/>
          </p:cNvSpPr>
          <p:nvPr>
            <p:ph type="sldNum" sz="quarter" idx="5"/>
          </p:nvPr>
        </p:nvSpPr>
        <p:spPr/>
        <p:txBody>
          <a:bodyPr/>
          <a:lstStyle/>
          <a:p>
            <a:fld id="{06B0FC7D-8687-9A40-9CA8-0B2F00AB98E3}" type="slidenum">
              <a:rPr lang="en-US" smtClean="0"/>
              <a:pPr/>
              <a:t>8</a:t>
            </a:fld>
            <a:endParaRPr lang="en-US" dirty="0"/>
          </a:p>
        </p:txBody>
      </p:sp>
    </p:spTree>
    <p:extLst>
      <p:ext uri="{BB962C8B-B14F-4D97-AF65-F5344CB8AC3E}">
        <p14:creationId xmlns:p14="http://schemas.microsoft.com/office/powerpoint/2010/main" val="3512926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9</a:t>
            </a:fld>
            <a:endParaRPr lang="en-US" dirty="0"/>
          </a:p>
        </p:txBody>
      </p:sp>
    </p:spTree>
    <p:extLst>
      <p:ext uri="{BB962C8B-B14F-4D97-AF65-F5344CB8AC3E}">
        <p14:creationId xmlns:p14="http://schemas.microsoft.com/office/powerpoint/2010/main" val="3484391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10</a:t>
            </a:fld>
            <a:endParaRPr lang="en-US" dirty="0"/>
          </a:p>
        </p:txBody>
      </p:sp>
    </p:spTree>
    <p:extLst>
      <p:ext uri="{BB962C8B-B14F-4D97-AF65-F5344CB8AC3E}">
        <p14:creationId xmlns:p14="http://schemas.microsoft.com/office/powerpoint/2010/main" val="42570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accenture.com/SiteCollectionDocuments/PDF/OutlookPDF_AgileOrganization_02" TargetMode="External"/><Relationship Id="rId2" Type="http://schemas.openxmlformats.org/officeDocument/2006/relationships/hyperlink" Target="http://www.forbes.com/sites/joshbersin/2013/05/06/time-to-scrap-performance-" TargetMode="External"/><Relationship Id="rId1" Type="http://schemas.openxmlformats.org/officeDocument/2006/relationships/slideMaster" Target="../slideMasters/slideMaster5.xml"/><Relationship Id="rId6" Type="http://schemas.openxmlformats.org/officeDocument/2006/relationships/hyperlink" Target="http://ryanestis.com/adobe-interview/" TargetMode="External"/><Relationship Id="rId5" Type="http://schemas.openxmlformats.org/officeDocument/2006/relationships/hyperlink" Target="http://www.forbes.com/sites/stevedenning/2012/04/17/" TargetMode="External"/><Relationship Id="rId4" Type="http://schemas.openxmlformats.org/officeDocument/2006/relationships/hyperlink" Target="http://www.huffingtonpost.com/samuel-culbert/performance-"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Dark-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5D97B2C-35D2-554F-8B16-5AA9817BCA13}"/>
              </a:ext>
            </a:extLst>
          </p:cNvPr>
          <p:cNvSpPr>
            <a:spLocks noGrp="1"/>
          </p:cNvSpPr>
          <p:nvPr>
            <p:ph type="body" sz="quarter" idx="10" hasCustomPrompt="1"/>
          </p:nvPr>
        </p:nvSpPr>
        <p:spPr>
          <a:xfrm>
            <a:off x="650874" y="1079498"/>
            <a:ext cx="7385845" cy="1306512"/>
          </a:xfrm>
          <a:prstGeom prst="rect">
            <a:avLst/>
          </a:prstGeom>
        </p:spPr>
        <p:txBody>
          <a:bodyPr/>
          <a:lstStyle>
            <a:lvl1pPr>
              <a:lnSpc>
                <a:spcPct val="90000"/>
              </a:lnSpc>
              <a:defRPr sz="4400" b="1" i="0">
                <a:solidFill>
                  <a:schemeClr val="bg1"/>
                </a:solidFill>
                <a:latin typeface="Montserrat SemiBold" pitchFamily="2" charset="77"/>
              </a:defRPr>
            </a:lvl1pPr>
            <a:lvl2pPr>
              <a:defRPr sz="4400" b="1" i="0">
                <a:solidFill>
                  <a:schemeClr val="bg1"/>
                </a:solidFill>
                <a:latin typeface="Montserrat SemiBold" pitchFamily="2" charset="77"/>
              </a:defRPr>
            </a:lvl2pPr>
            <a:lvl3pPr>
              <a:defRPr sz="4400" b="1" i="0">
                <a:solidFill>
                  <a:schemeClr val="bg1"/>
                </a:solidFill>
                <a:latin typeface="Montserrat SemiBold" pitchFamily="2" charset="77"/>
              </a:defRPr>
            </a:lvl3pPr>
            <a:lvl4pPr>
              <a:defRPr sz="4400" b="1" i="0">
                <a:solidFill>
                  <a:schemeClr val="bg1"/>
                </a:solidFill>
                <a:latin typeface="Montserrat SemiBold" pitchFamily="2" charset="77"/>
              </a:defRPr>
            </a:lvl4pPr>
            <a:lvl5pPr>
              <a:defRPr sz="4400" b="1" i="0">
                <a:solidFill>
                  <a:schemeClr val="bg1"/>
                </a:solidFill>
                <a:latin typeface="Montserrat SemiBold" pitchFamily="2" charset="77"/>
              </a:defRPr>
            </a:lvl5pPr>
          </a:lstStyle>
          <a:p>
            <a:pPr lvl="0"/>
            <a:r>
              <a:rPr lang="en-US"/>
              <a:t>Observe the Evolution of Quantum Capacity</a:t>
            </a:r>
          </a:p>
        </p:txBody>
      </p:sp>
      <p:sp>
        <p:nvSpPr>
          <p:cNvPr id="4" name="Text Placeholder 12">
            <a:extLst>
              <a:ext uri="{FF2B5EF4-FFF2-40B4-BE49-F238E27FC236}">
                <a16:creationId xmlns:a16="http://schemas.microsoft.com/office/drawing/2014/main" id="{680E6FFC-D1FC-344A-A0F9-0EFE0FCC0C84}"/>
              </a:ext>
            </a:extLst>
          </p:cNvPr>
          <p:cNvSpPr>
            <a:spLocks noGrp="1"/>
          </p:cNvSpPr>
          <p:nvPr>
            <p:ph type="body" sz="quarter" idx="11" hasCustomPrompt="1"/>
          </p:nvPr>
        </p:nvSpPr>
        <p:spPr>
          <a:xfrm>
            <a:off x="650875" y="2482056"/>
            <a:ext cx="5703626" cy="1893887"/>
          </a:xfrm>
          <a:prstGeom prst="rect">
            <a:avLst/>
          </a:prstGeom>
        </p:spPr>
        <p:txBody>
          <a:bodyPr/>
          <a:lstStyle>
            <a:lvl1pPr>
              <a:lnSpc>
                <a:spcPct val="100000"/>
              </a:lnSpc>
              <a:defRPr sz="2400" b="0" i="0">
                <a:solidFill>
                  <a:schemeClr val="bg1"/>
                </a:solidFill>
                <a:latin typeface="Exo" panose="02000503000000000000" pitchFamily="2" charset="77"/>
              </a:defRPr>
            </a:lvl1pPr>
            <a:lvl2pPr>
              <a:defRPr sz="3000" b="0" i="0">
                <a:solidFill>
                  <a:schemeClr val="bg1"/>
                </a:solidFill>
                <a:latin typeface="Exo Light" pitchFamily="2" charset="77"/>
              </a:defRPr>
            </a:lvl2pPr>
            <a:lvl3pPr>
              <a:defRPr sz="3000" b="0" i="0">
                <a:solidFill>
                  <a:schemeClr val="bg1"/>
                </a:solidFill>
                <a:latin typeface="Exo Light" pitchFamily="2" charset="77"/>
              </a:defRPr>
            </a:lvl3pPr>
            <a:lvl4pPr>
              <a:defRPr sz="3000" b="0" i="0">
                <a:solidFill>
                  <a:schemeClr val="bg1"/>
                </a:solidFill>
                <a:latin typeface="Exo Light" pitchFamily="2" charset="77"/>
              </a:defRPr>
            </a:lvl4pPr>
            <a:lvl5pPr>
              <a:defRPr sz="3000" b="0" i="0">
                <a:solidFill>
                  <a:schemeClr val="bg1"/>
                </a:solidFill>
                <a:latin typeface="Exo Light" pitchFamily="2" charset="77"/>
              </a:defRPr>
            </a:lvl5pPr>
          </a:lstStyle>
          <a:p>
            <a:pPr lvl="0"/>
            <a:r>
              <a:rPr lang="en-US"/>
              <a:t>Keep track of a transformational technology as it evolves.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Research Contributors and Experts B">
    <p:spTree>
      <p:nvGrpSpPr>
        <p:cNvPr id="1" name=""/>
        <p:cNvGrpSpPr/>
        <p:nvPr/>
      </p:nvGrpSpPr>
      <p:grpSpPr>
        <a:xfrm>
          <a:off x="0" y="0"/>
          <a:ext cx="0" cy="0"/>
          <a:chOff x="0" y="0"/>
          <a:chExt cx="0" cy="0"/>
        </a:xfrm>
      </p:grpSpPr>
      <p:sp>
        <p:nvSpPr>
          <p:cNvPr id="7" name="object 5">
            <a:extLst>
              <a:ext uri="{FF2B5EF4-FFF2-40B4-BE49-F238E27FC236}">
                <a16:creationId xmlns:a16="http://schemas.microsoft.com/office/drawing/2014/main" id="{9260A85E-D49A-B64A-B4F7-90C6CF1430F1}"/>
              </a:ext>
            </a:extLst>
          </p:cNvPr>
          <p:cNvSpPr/>
          <p:nvPr userDrawn="1"/>
        </p:nvSpPr>
        <p:spPr>
          <a:xfrm>
            <a:off x="1707594" y="2457276"/>
            <a:ext cx="4242631" cy="312427"/>
          </a:xfrm>
          <a:custGeom>
            <a:avLst/>
            <a:gdLst/>
            <a:ahLst/>
            <a:cxnLst/>
            <a:rect l="l" t="t" r="r" b="b"/>
            <a:pathLst>
              <a:path w="15601950">
                <a:moveTo>
                  <a:pt x="0" y="0"/>
                </a:moveTo>
                <a:lnTo>
                  <a:pt x="15601619" y="0"/>
                </a:lnTo>
              </a:path>
            </a:pathLst>
          </a:custGeom>
          <a:ln w="20941">
            <a:solidFill>
              <a:srgbClr val="0076B7"/>
            </a:solidFill>
          </a:ln>
        </p:spPr>
        <p:txBody>
          <a:bodyPr wrap="square" lIns="0" tIns="0" rIns="0" bIns="0" rtlCol="0">
            <a:noAutofit/>
          </a:bodyPr>
          <a:lstStyle/>
          <a:p>
            <a:pPr>
              <a:lnSpc>
                <a:spcPct val="110000"/>
              </a:lnSpc>
            </a:pPr>
            <a:endParaRPr sz="662">
              <a:latin typeface="Roboto Condensed Light" panose="02000000000000000000" pitchFamily="2" charset="0"/>
            </a:endParaRPr>
          </a:p>
        </p:txBody>
      </p:sp>
      <p:sp>
        <p:nvSpPr>
          <p:cNvPr id="9" name="Text Placeholder 8">
            <a:extLst>
              <a:ext uri="{FF2B5EF4-FFF2-40B4-BE49-F238E27FC236}">
                <a16:creationId xmlns:a16="http://schemas.microsoft.com/office/drawing/2014/main" id="{0A7A87E3-6D99-8946-A365-05075C72EA60}"/>
              </a:ext>
            </a:extLst>
          </p:cNvPr>
          <p:cNvSpPr>
            <a:spLocks noGrp="1"/>
          </p:cNvSpPr>
          <p:nvPr>
            <p:ph type="body" sz="quarter" idx="11" hasCustomPrompt="1"/>
          </p:nvPr>
        </p:nvSpPr>
        <p:spPr>
          <a:xfrm>
            <a:off x="1715620" y="1669609"/>
            <a:ext cx="3849687" cy="264974"/>
          </a:xfrm>
          <a:prstGeom prst="rect">
            <a:avLst/>
          </a:prstGeom>
        </p:spPr>
        <p:txBody>
          <a:bodyPr lIns="0" tIns="0" rIns="0" bIns="0">
            <a:noAutofit/>
          </a:bodyPr>
          <a:lstStyle>
            <a:lvl1pPr marL="0" indent="0">
              <a:lnSpc>
                <a:spcPct val="110000"/>
              </a:lnSpc>
              <a:buNone/>
              <a:defRPr sz="1400" b="1" i="0">
                <a:solidFill>
                  <a:srgbClr val="2576B7"/>
                </a:solidFill>
                <a:latin typeface="Montserrat SemiBold" pitchFamily="2" charset="77"/>
              </a:defRPr>
            </a:lvl1pPr>
            <a:lvl2pPr>
              <a:defRPr sz="1500" b="1" i="0">
                <a:latin typeface="Montserrat SemiBold" pitchFamily="2" charset="77"/>
              </a:defRPr>
            </a:lvl2pPr>
            <a:lvl3pPr>
              <a:defRPr sz="1500" b="1" i="0">
                <a:latin typeface="Montserrat SemiBold" pitchFamily="2" charset="77"/>
              </a:defRPr>
            </a:lvl3pPr>
            <a:lvl4pPr>
              <a:defRPr sz="1500" b="1" i="0">
                <a:latin typeface="Montserrat SemiBold" pitchFamily="2" charset="77"/>
              </a:defRPr>
            </a:lvl4pPr>
            <a:lvl5pPr>
              <a:defRPr sz="1500" b="1" i="0">
                <a:latin typeface="Montserrat SemiBold" pitchFamily="2" charset="77"/>
              </a:defRPr>
            </a:lvl5pPr>
          </a:lstStyle>
          <a:p>
            <a:pPr lvl="0"/>
            <a:r>
              <a:rPr lang="en-US"/>
              <a:t>Paul </a:t>
            </a:r>
            <a:r>
              <a:rPr lang="en-US" err="1"/>
              <a:t>Willson</a:t>
            </a:r>
            <a:r>
              <a:rPr lang="en-US"/>
              <a:t> </a:t>
            </a:r>
          </a:p>
        </p:txBody>
      </p:sp>
      <p:sp>
        <p:nvSpPr>
          <p:cNvPr id="10" name="Text Placeholder 8">
            <a:extLst>
              <a:ext uri="{FF2B5EF4-FFF2-40B4-BE49-F238E27FC236}">
                <a16:creationId xmlns:a16="http://schemas.microsoft.com/office/drawing/2014/main" id="{20CC50DE-8543-1446-90E6-8AEF1CF32DC8}"/>
              </a:ext>
            </a:extLst>
          </p:cNvPr>
          <p:cNvSpPr>
            <a:spLocks noGrp="1"/>
          </p:cNvSpPr>
          <p:nvPr>
            <p:ph type="body" sz="quarter" idx="12" hasCustomPrompt="1"/>
          </p:nvPr>
        </p:nvSpPr>
        <p:spPr>
          <a:xfrm>
            <a:off x="1715620" y="1921449"/>
            <a:ext cx="3849687" cy="438571"/>
          </a:xfrm>
          <a:prstGeom prst="rect">
            <a:avLst/>
          </a:prstGeom>
        </p:spPr>
        <p:txBody>
          <a:bodyPr lIns="0" tIns="0" rIns="0" bIns="0">
            <a:noAutofit/>
          </a:bodyPr>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200" b="0" i="0">
                <a:solidFill>
                  <a:srgbClr val="000000"/>
                </a:solidFill>
                <a:latin typeface="Exo" pitchFamily="2" charset="77"/>
              </a:defRPr>
            </a:lvl1pPr>
            <a:lvl2pPr>
              <a:defRPr sz="1500" b="1" i="0">
                <a:latin typeface="Montserrat SemiBold" pitchFamily="2" charset="77"/>
              </a:defRPr>
            </a:lvl2pPr>
            <a:lvl3pPr>
              <a:defRPr sz="1500" b="1" i="0">
                <a:latin typeface="Montserrat SemiBold" pitchFamily="2" charset="77"/>
              </a:defRPr>
            </a:lvl3pPr>
            <a:lvl4pPr>
              <a:defRPr sz="1500" b="1" i="0">
                <a:latin typeface="Montserrat SemiBold" pitchFamily="2" charset="77"/>
              </a:defRPr>
            </a:lvl4pPr>
            <a:lvl5pPr>
              <a:defRPr sz="1500" b="1" i="0">
                <a:latin typeface="Montserrat SemiBold" pitchFamily="2" charset="77"/>
              </a:defRPr>
            </a:lvl5pPr>
          </a:lstStyle>
          <a:p>
            <a:pPr lvl="0"/>
            <a:r>
              <a:rPr lang="en-US"/>
              <a:t>Senior Demographer</a:t>
            </a:r>
            <a:br>
              <a:rPr lang="en-US"/>
            </a:br>
            <a:r>
              <a:rPr lang="en-US"/>
              <a:t>Info-Tech Research Group</a:t>
            </a:r>
          </a:p>
        </p:txBody>
      </p:sp>
      <p:sp>
        <p:nvSpPr>
          <p:cNvPr id="16" name="Picture Placeholder 15">
            <a:extLst>
              <a:ext uri="{FF2B5EF4-FFF2-40B4-BE49-F238E27FC236}">
                <a16:creationId xmlns:a16="http://schemas.microsoft.com/office/drawing/2014/main" id="{4AEE503A-ADB0-3C49-91AB-D3E44B6DC58A}"/>
              </a:ext>
            </a:extLst>
          </p:cNvPr>
          <p:cNvSpPr>
            <a:spLocks noGrp="1"/>
          </p:cNvSpPr>
          <p:nvPr>
            <p:ph type="pic" sz="quarter" idx="16"/>
          </p:nvPr>
        </p:nvSpPr>
        <p:spPr>
          <a:xfrm>
            <a:off x="354106" y="1670231"/>
            <a:ext cx="1210818" cy="121081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a:lnSpc>
                <a:spcPct val="110000"/>
              </a:lnSpc>
              <a:defRPr sz="1600" b="1" i="0">
                <a:latin typeface="Montserrat SemiBold" pitchFamily="2" charset="77"/>
              </a:defRPr>
            </a:lvl1pPr>
          </a:lstStyle>
          <a:p>
            <a:endParaRPr lang="en-US"/>
          </a:p>
        </p:txBody>
      </p:sp>
      <p:sp>
        <p:nvSpPr>
          <p:cNvPr id="19" name="TextBox 18">
            <a:extLst>
              <a:ext uri="{FF2B5EF4-FFF2-40B4-BE49-F238E27FC236}">
                <a16:creationId xmlns:a16="http://schemas.microsoft.com/office/drawing/2014/main" id="{A6483C06-5D8D-1B47-B88B-5FEE88718A75}"/>
              </a:ext>
            </a:extLst>
          </p:cNvPr>
          <p:cNvSpPr txBox="1"/>
          <p:nvPr userDrawn="1"/>
        </p:nvSpPr>
        <p:spPr>
          <a:xfrm>
            <a:off x="336886" y="536067"/>
            <a:ext cx="11242306" cy="541209"/>
          </a:xfrm>
          <a:prstGeom prst="rect">
            <a:avLst/>
          </a:prstGeom>
        </p:spPr>
        <p:txBody>
          <a:bodyPr vert="horz" wrap="square" lIns="0" tIns="6931" rIns="0" bIns="0" rtlCol="0">
            <a:noAutofit/>
          </a:bodyPr>
          <a:lstStyle/>
          <a:p>
            <a:pPr marL="7701" marR="242975" algn="l">
              <a:lnSpc>
                <a:spcPct val="90000"/>
              </a:lnSpc>
              <a:spcBef>
                <a:spcPts val="55"/>
              </a:spcBef>
            </a:pPr>
            <a:r>
              <a:rPr lang="en-US" sz="4000" b="1" i="0">
                <a:solidFill>
                  <a:srgbClr val="4A4A4A"/>
                </a:solidFill>
                <a:latin typeface="Montserrat SemiBold" pitchFamily="2" charset="77"/>
              </a:rPr>
              <a:t>Research Contributors and Experts</a:t>
            </a:r>
            <a:endParaRPr lang="en-US" sz="4000" b="1" i="0" spc="-30">
              <a:solidFill>
                <a:srgbClr val="4A4A4A"/>
              </a:solidFill>
              <a:latin typeface="Montserrat SemiBold" pitchFamily="2" charset="77"/>
              <a:cs typeface="Arial Narrow"/>
            </a:endParaRPr>
          </a:p>
        </p:txBody>
      </p:sp>
      <p:sp>
        <p:nvSpPr>
          <p:cNvPr id="13" name="Text Placeholder 4">
            <a:extLst>
              <a:ext uri="{FF2B5EF4-FFF2-40B4-BE49-F238E27FC236}">
                <a16:creationId xmlns:a16="http://schemas.microsoft.com/office/drawing/2014/main" id="{BEEA8162-DD20-8A4F-A217-8DF5CF442F3D}"/>
              </a:ext>
            </a:extLst>
          </p:cNvPr>
          <p:cNvSpPr>
            <a:spLocks noGrp="1"/>
          </p:cNvSpPr>
          <p:nvPr>
            <p:ph type="body" sz="quarter" idx="33"/>
          </p:nvPr>
        </p:nvSpPr>
        <p:spPr>
          <a:xfrm>
            <a:off x="1714242" y="2614641"/>
            <a:ext cx="4346833" cy="3424652"/>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949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64A327A-EE11-AC48-BC31-DE279A6E652A}"/>
              </a:ext>
            </a:extLst>
          </p:cNvPr>
          <p:cNvSpPr>
            <a:spLocks noGrp="1"/>
          </p:cNvSpPr>
          <p:nvPr>
            <p:ph type="title" hasCustomPrompt="1"/>
          </p:nvPr>
        </p:nvSpPr>
        <p:spPr>
          <a:xfrm>
            <a:off x="354106" y="530021"/>
            <a:ext cx="6713321" cy="1130188"/>
          </a:xfrm>
        </p:spPr>
        <p:txBody>
          <a:bodyPr>
            <a:noAutofit/>
          </a:bodyPr>
          <a:lstStyle>
            <a:lvl1pPr>
              <a:defRPr>
                <a:solidFill>
                  <a:srgbClr val="2576B7"/>
                </a:solidFill>
              </a:defRPr>
            </a:lvl1pPr>
          </a:lstStyle>
          <a:p>
            <a:r>
              <a:rPr lang="en-US"/>
              <a:t>Bibliography</a:t>
            </a:r>
          </a:p>
        </p:txBody>
      </p:sp>
      <p:sp>
        <p:nvSpPr>
          <p:cNvPr id="7" name="Text Placeholder 10">
            <a:extLst>
              <a:ext uri="{FF2B5EF4-FFF2-40B4-BE49-F238E27FC236}">
                <a16:creationId xmlns:a16="http://schemas.microsoft.com/office/drawing/2014/main" id="{F31CD5B0-F94C-7D4D-97FF-D8D98F6F0C8E}"/>
              </a:ext>
            </a:extLst>
          </p:cNvPr>
          <p:cNvSpPr>
            <a:spLocks noGrp="1"/>
          </p:cNvSpPr>
          <p:nvPr>
            <p:ph type="body" sz="quarter" idx="13" hasCustomPrompt="1"/>
          </p:nvPr>
        </p:nvSpPr>
        <p:spPr>
          <a:xfrm>
            <a:off x="381794" y="1552498"/>
            <a:ext cx="5477732" cy="4503847"/>
          </a:xfrm>
          <a:prstGeom prst="rect">
            <a:avLst/>
          </a:prstGeom>
        </p:spPr>
        <p:txBody>
          <a:bodyPr lIns="0" tIns="0" rIns="0" bIns="0">
            <a:noAutofit/>
          </a:bodyPr>
          <a:lstStyle>
            <a:lvl1pPr marL="179388" marR="182520" indent="-179388" algn="l">
              <a:lnSpc>
                <a:spcPct val="110000"/>
              </a:lnSpc>
              <a:spcBef>
                <a:spcPts val="3"/>
              </a:spcBef>
              <a:spcAft>
                <a:spcPts val="1200"/>
              </a:spcAft>
              <a:buFont typeface="Arial" panose="020B0604020202020204" pitchFamily="34" charset="0"/>
              <a:buChar char="•"/>
              <a:tabLst/>
              <a:defRPr sz="1600" baseline="0">
                <a:solidFill>
                  <a:srgbClr val="2576B7"/>
                </a:solidFill>
                <a:latin typeface="Roboto Condensed Light" panose="02000000000000000000" pitchFamily="2" charset="0"/>
              </a:defRPr>
            </a:lvl1pPr>
          </a:lstStyle>
          <a:p>
            <a:pPr marL="7701" marR="242975" indent="0" algn="l">
              <a:lnSpc>
                <a:spcPct val="110000"/>
              </a:lnSpc>
              <a:spcBef>
                <a:spcPts val="55"/>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Bersin</a:t>
            </a:r>
            <a:r>
              <a:rPr lang="en-CA" sz="1200" spc="-30">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Josh.</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“Time</a:t>
            </a:r>
            <a:r>
              <a:rPr lang="en-CA" sz="1200" spc="-64">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to</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Scrap</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12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Appraisals?”</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Forbes</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Magazine.</a:t>
            </a:r>
            <a:r>
              <a:rPr lang="en-CA" sz="1200" spc="-64">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5</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June</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64">
                <a:solidFill>
                  <a:srgbClr val="000000"/>
                </a:solidFill>
                <a:latin typeface="Roboto Condensed Light" panose="02000000000000000000" pitchFamily="2" charset="0"/>
                <a:cs typeface="Arial Narrow"/>
              </a:rPr>
              <a:t> </a:t>
            </a:r>
            <a:r>
              <a:rPr lang="en-CA" sz="1200" spc="-42">
                <a:solidFill>
                  <a:srgbClr val="000000"/>
                </a:solidFill>
                <a:latin typeface="Roboto Condensed Light" panose="02000000000000000000" pitchFamily="2" charset="0"/>
                <a:cs typeface="Arial Narrow"/>
              </a:rPr>
              <a:t>Web.  </a:t>
            </a:r>
            <a:r>
              <a:rPr lang="en-CA" sz="1200" spc="-21">
                <a:solidFill>
                  <a:srgbClr val="000000"/>
                </a:solidFill>
                <a:latin typeface="Roboto Condensed Light" panose="02000000000000000000" pitchFamily="2" charset="0"/>
                <a:cs typeface="Arial Narrow"/>
              </a:rPr>
              <a:t>30 </a:t>
            </a:r>
            <a:r>
              <a:rPr lang="en-CA" sz="1200" spc="-24">
                <a:solidFill>
                  <a:srgbClr val="000000"/>
                </a:solidFill>
                <a:latin typeface="Roboto Condensed Light" panose="02000000000000000000" pitchFamily="2" charset="0"/>
                <a:cs typeface="Arial Narrow"/>
              </a:rPr>
              <a:t>Oct </a:t>
            </a:r>
            <a:r>
              <a:rPr lang="en-CA" sz="1200" spc="-30">
                <a:solidFill>
                  <a:srgbClr val="000000"/>
                </a:solidFill>
                <a:latin typeface="Roboto Condensed Light" panose="02000000000000000000" pitchFamily="2" charset="0"/>
                <a:cs typeface="Arial Narrow"/>
              </a:rPr>
              <a:t>2013. </a:t>
            </a:r>
            <a:r>
              <a:rPr lang="en-CA" sz="1200" spc="-36">
                <a:solidFill>
                  <a:srgbClr val="2576B7"/>
                </a:solidFill>
                <a:latin typeface="Roboto Condensed Light" panose="02000000000000000000" pitchFamily="2" charset="0"/>
                <a:cs typeface="Arial Narrow"/>
                <a:hlinkClick r:id="rId2">
                  <a:extLst>
                    <a:ext uri="{A12FA001-AC4F-418D-AE19-62706E023703}">
                      <ahyp:hlinkClr xmlns:ahyp="http://schemas.microsoft.com/office/drawing/2018/hyperlinkcolor" val="tx"/>
                    </a:ext>
                  </a:extLst>
                </a:hlinkClick>
              </a:rPr>
              <a:t>&lt;http://www.forbes.com/sites/joshbersin/2013/05/06/time-to-scrap-performance- </a:t>
            </a:r>
            <a:r>
              <a:rPr lang="en-CA" sz="1200" spc="-36">
                <a:solidFill>
                  <a:srgbClr val="2576B7"/>
                </a:solidFill>
                <a:latin typeface="Roboto Condensed Light" panose="02000000000000000000" pitchFamily="2" charset="0"/>
                <a:cs typeface="Arial Narrow"/>
              </a:rPr>
              <a:t> </a:t>
            </a:r>
            <a:r>
              <a:rPr lang="en-CA" sz="1200" spc="-33">
                <a:solidFill>
                  <a:srgbClr val="2576B7"/>
                </a:solidFill>
                <a:latin typeface="Roboto Condensed Light" panose="02000000000000000000" pitchFamily="2" charset="0"/>
                <a:cs typeface="Arial Narrow"/>
              </a:rPr>
              <a:t>appraisals/&gt;.</a:t>
            </a:r>
            <a:endParaRPr lang="en-CA" sz="1200" spc="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a:solidFill>
                  <a:srgbClr val="000000"/>
                </a:solidFill>
                <a:latin typeface="Roboto Condensed Light" panose="02000000000000000000" pitchFamily="2" charset="0"/>
                <a:cs typeface="Arial Narrow"/>
              </a:rPr>
              <a:t>Cheese,</a:t>
            </a:r>
            <a:r>
              <a:rPr lang="en-CA" sz="1200" spc="-67">
                <a:solidFill>
                  <a:srgbClr val="000000"/>
                </a:solidFill>
                <a:latin typeface="Roboto Condensed Light" panose="02000000000000000000" pitchFamily="2" charset="0"/>
                <a:cs typeface="Arial Narrow"/>
              </a:rPr>
              <a:t> </a:t>
            </a:r>
            <a:r>
              <a:rPr lang="en-CA" sz="1200" spc="-39">
                <a:solidFill>
                  <a:srgbClr val="000000"/>
                </a:solidFill>
                <a:latin typeface="Roboto Condensed Light" panose="02000000000000000000" pitchFamily="2" charset="0"/>
                <a:cs typeface="Arial Narrow"/>
              </a:rPr>
              <a:t>Peter,</a:t>
            </a:r>
            <a:r>
              <a:rPr lang="en-CA" sz="1200" spc="-64">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et</a:t>
            </a:r>
            <a:r>
              <a:rPr lang="en-CA" sz="1200" spc="-64">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al.</a:t>
            </a:r>
            <a:r>
              <a:rPr lang="en-CA" sz="1200" spc="-64">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Creating</a:t>
            </a:r>
            <a:r>
              <a:rPr lang="en-CA" sz="1200" spc="-64">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an</a:t>
            </a:r>
            <a:r>
              <a:rPr lang="en-CA" sz="1200" spc="-12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Agile</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Organization.”</a:t>
            </a:r>
            <a:r>
              <a:rPr lang="en-CA" sz="1200" spc="-12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Accenture.</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2009.</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4">
                <a:solidFill>
                  <a:srgbClr val="000000"/>
                </a:solidFill>
                <a:latin typeface="Roboto Condensed Light" panose="02000000000000000000" pitchFamily="2" charset="0"/>
                <a:cs typeface="Arial Narrow"/>
              </a:rPr>
              <a:t> </a:t>
            </a:r>
            <a:r>
              <a:rPr lang="en-CA" sz="1200" spc="-49">
                <a:solidFill>
                  <a:srgbClr val="000000"/>
                </a:solidFill>
                <a:latin typeface="Roboto Condensed Light" panose="02000000000000000000" pitchFamily="2" charset="0"/>
                <a:cs typeface="Arial Narrow"/>
              </a:rPr>
              <a:t>Nov.</a:t>
            </a:r>
            <a:r>
              <a:rPr lang="en-CA" sz="1200" spc="-64">
                <a:solidFill>
                  <a:srgbClr val="000000"/>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2013.</a:t>
            </a:r>
            <a:br>
              <a:rPr lang="en-CA" sz="1200" spc="0">
                <a:solidFill>
                  <a:srgbClr val="000000"/>
                </a:solidFill>
                <a:latin typeface="Roboto Condensed Light" panose="02000000000000000000" pitchFamily="2" charset="0"/>
                <a:cs typeface="Arial Narrow"/>
              </a:rPr>
            </a:br>
            <a:r>
              <a:rPr lang="en-CA" sz="1200" spc="-36">
                <a:solidFill>
                  <a:srgbClr val="2576B7"/>
                </a:solidFill>
                <a:latin typeface="Roboto Condensed Light" panose="02000000000000000000" pitchFamily="2" charset="0"/>
                <a:cs typeface="Arial Narrow"/>
                <a:hlinkClick r:id="rId3">
                  <a:extLst>
                    <a:ext uri="{A12FA001-AC4F-418D-AE19-62706E023703}">
                      <ahyp:hlinkClr xmlns:ahyp="http://schemas.microsoft.com/office/drawing/2018/hyperlinkcolor" val="tx"/>
                    </a:ext>
                  </a:extLst>
                </a:hlinkClick>
              </a:rPr>
              <a:t>&lt;http://www.accenture.com/SiteCollectionDocuments/PDF/OutlookPDF_AgileOrganization_02. </a:t>
            </a:r>
            <a:r>
              <a:rPr lang="en-CA" sz="1200" spc="-36">
                <a:solidFill>
                  <a:srgbClr val="2576B7"/>
                </a:solidFill>
                <a:latin typeface="Roboto Condensed Light" panose="02000000000000000000" pitchFamily="2" charset="0"/>
                <a:cs typeface="Arial Narrow"/>
              </a:rPr>
              <a:t> </a:t>
            </a:r>
            <a:r>
              <a:rPr lang="en-CA" sz="1200" spc="-30">
                <a:solidFill>
                  <a:srgbClr val="2576B7"/>
                </a:solidFill>
                <a:latin typeface="Roboto Condensed Light" panose="02000000000000000000" pitchFamily="2" charset="0"/>
                <a:cs typeface="Arial Narrow"/>
              </a:rPr>
              <a:t>pdf&gt;.</a:t>
            </a:r>
            <a:endParaRPr lang="en-CA" sz="1200" spc="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Croxon</a:t>
            </a:r>
            <a:r>
              <a:rPr lang="en-CA" sz="1200" spc="-30">
                <a:solidFill>
                  <a:srgbClr val="000000"/>
                </a:solidFill>
                <a:latin typeface="Roboto Condensed Light" panose="02000000000000000000" pitchFamily="2" charset="0"/>
                <a:cs typeface="Arial Narrow"/>
              </a:rPr>
              <a:t>,</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Bruce</a:t>
            </a:r>
            <a:r>
              <a:rPr lang="en-CA" sz="1200" spc="-67">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et</a:t>
            </a:r>
            <a:r>
              <a:rPr lang="en-CA" sz="1200" spc="-64">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al.</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“Dinner</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Series:</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67">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Management</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with</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Bruce</a:t>
            </a:r>
            <a:r>
              <a:rPr lang="en-CA" sz="1200" spc="-67">
                <a:solidFill>
                  <a:srgbClr val="000000"/>
                </a:solidFill>
                <a:latin typeface="Roboto Condensed Light" panose="02000000000000000000" pitchFamily="2" charset="0"/>
                <a:cs typeface="Arial Narrow"/>
              </a:rPr>
              <a:t> </a:t>
            </a:r>
            <a:r>
              <a:rPr lang="en-CA" sz="1200" spc="-30" err="1">
                <a:solidFill>
                  <a:srgbClr val="000000"/>
                </a:solidFill>
                <a:latin typeface="Roboto Condensed Light" panose="02000000000000000000" pitchFamily="2" charset="0"/>
                <a:cs typeface="Arial Narrow"/>
              </a:rPr>
              <a:t>Croxon</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from</a:t>
            </a:r>
            <a:r>
              <a:rPr lang="en-CA" sz="1200" spc="-67">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CBC’s  ‘Dragon’s </a:t>
            </a:r>
            <a:r>
              <a:rPr lang="en-CA" sz="1200" spc="-30">
                <a:solidFill>
                  <a:srgbClr val="000000"/>
                </a:solidFill>
                <a:latin typeface="Roboto Condensed Light" panose="02000000000000000000" pitchFamily="2" charset="0"/>
                <a:cs typeface="Arial Narrow"/>
              </a:rPr>
              <a:t>Den’” </a:t>
            </a:r>
            <a:r>
              <a:rPr lang="en-CA" sz="1200" spc="-49">
                <a:solidFill>
                  <a:srgbClr val="000000"/>
                </a:solidFill>
                <a:latin typeface="Roboto Condensed Light" panose="02000000000000000000" pitchFamily="2" charset="0"/>
                <a:cs typeface="Arial Narrow"/>
              </a:rPr>
              <a:t>HRPA Toronto </a:t>
            </a:r>
            <a:r>
              <a:rPr lang="en-CA" sz="1200" spc="-39">
                <a:solidFill>
                  <a:srgbClr val="000000"/>
                </a:solidFill>
                <a:latin typeface="Roboto Condensed Light" panose="02000000000000000000" pitchFamily="2" charset="0"/>
                <a:cs typeface="Arial Narrow"/>
              </a:rPr>
              <a:t>Chapter. </a:t>
            </a:r>
            <a:r>
              <a:rPr lang="en-CA" sz="1200" spc="-33">
                <a:solidFill>
                  <a:srgbClr val="000000"/>
                </a:solidFill>
                <a:latin typeface="Roboto Condensed Light" panose="02000000000000000000" pitchFamily="2" charset="0"/>
                <a:cs typeface="Arial Narrow"/>
              </a:rPr>
              <a:t>Sheraton </a:t>
            </a:r>
            <a:r>
              <a:rPr lang="en-CA" sz="1200" spc="-30">
                <a:solidFill>
                  <a:srgbClr val="000000"/>
                </a:solidFill>
                <a:latin typeface="Roboto Condensed Light" panose="02000000000000000000" pitchFamily="2" charset="0"/>
                <a:cs typeface="Arial Narrow"/>
              </a:rPr>
              <a:t>Hotel, </a:t>
            </a:r>
            <a:r>
              <a:rPr lang="en-CA" sz="1200" spc="-45">
                <a:solidFill>
                  <a:srgbClr val="000000"/>
                </a:solidFill>
                <a:latin typeface="Roboto Condensed Light" panose="02000000000000000000" pitchFamily="2" charset="0"/>
                <a:cs typeface="Arial Narrow"/>
              </a:rPr>
              <a:t>Toronto, </a:t>
            </a:r>
            <a:r>
              <a:rPr lang="en-CA" sz="1200" spc="-24">
                <a:solidFill>
                  <a:srgbClr val="000000"/>
                </a:solidFill>
                <a:latin typeface="Roboto Condensed Light" panose="02000000000000000000" pitchFamily="2" charset="0"/>
                <a:cs typeface="Arial Narrow"/>
              </a:rPr>
              <a:t>ON. </a:t>
            </a:r>
            <a:r>
              <a:rPr lang="en-CA" sz="1200" spc="-21">
                <a:solidFill>
                  <a:srgbClr val="000000"/>
                </a:solidFill>
                <a:latin typeface="Roboto Condensed Light" panose="02000000000000000000" pitchFamily="2" charset="0"/>
                <a:cs typeface="Arial Narrow"/>
              </a:rPr>
              <a:t>12 </a:t>
            </a:r>
            <a:r>
              <a:rPr lang="en-CA" sz="1200" spc="-49">
                <a:solidFill>
                  <a:srgbClr val="000000"/>
                </a:solidFill>
                <a:latin typeface="Roboto Condensed Light" panose="02000000000000000000" pitchFamily="2" charset="0"/>
                <a:cs typeface="Arial Narrow"/>
              </a:rPr>
              <a:t>Nov. </a:t>
            </a:r>
            <a:r>
              <a:rPr lang="en-CA" sz="1200" spc="-30">
                <a:solidFill>
                  <a:srgbClr val="000000"/>
                </a:solidFill>
                <a:latin typeface="Roboto Condensed Light" panose="02000000000000000000" pitchFamily="2" charset="0"/>
                <a:cs typeface="Arial Narrow"/>
              </a:rPr>
              <a:t>2013. </a:t>
            </a:r>
            <a:r>
              <a:rPr lang="en-CA" sz="1200" spc="-36">
                <a:solidFill>
                  <a:srgbClr val="000000"/>
                </a:solidFill>
                <a:latin typeface="Roboto Condensed Light" panose="02000000000000000000" pitchFamily="2" charset="0"/>
                <a:cs typeface="Arial Narrow"/>
              </a:rPr>
              <a:t>Panel  discussion.</a:t>
            </a:r>
            <a:endParaRPr lang="en-CA" sz="1200" spc="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err="1">
                <a:solidFill>
                  <a:srgbClr val="000000"/>
                </a:solidFill>
                <a:latin typeface="Roboto Condensed Light" panose="02000000000000000000" pitchFamily="2" charset="0"/>
                <a:cs typeface="Arial Narrow"/>
              </a:rPr>
              <a:t>Culbert</a:t>
            </a:r>
            <a:r>
              <a:rPr lang="en-CA" sz="1200" spc="-33">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Samuel. </a:t>
            </a:r>
            <a:r>
              <a:rPr lang="en-CA" sz="1200" spc="-24">
                <a:solidFill>
                  <a:srgbClr val="000000"/>
                </a:solidFill>
                <a:latin typeface="Roboto Condensed Light" panose="02000000000000000000" pitchFamily="2" charset="0"/>
                <a:cs typeface="Arial Narrow"/>
              </a:rPr>
              <a:t>“10 </a:t>
            </a:r>
            <a:r>
              <a:rPr lang="en-CA" sz="1200" spc="-33">
                <a:solidFill>
                  <a:srgbClr val="000000"/>
                </a:solidFill>
                <a:latin typeface="Roboto Condensed Light" panose="02000000000000000000" pitchFamily="2" charset="0"/>
                <a:cs typeface="Arial Narrow"/>
              </a:rPr>
              <a:t>Reasons </a:t>
            </a:r>
            <a:r>
              <a:rPr lang="en-CA" sz="1200" spc="-18">
                <a:solidFill>
                  <a:srgbClr val="000000"/>
                </a:solidFill>
                <a:latin typeface="Roboto Condensed Light" panose="02000000000000000000" pitchFamily="2" charset="0"/>
                <a:cs typeface="Arial Narrow"/>
              </a:rPr>
              <a:t>to </a:t>
            </a:r>
            <a:r>
              <a:rPr lang="en-CA" sz="1200" spc="-24">
                <a:solidFill>
                  <a:srgbClr val="000000"/>
                </a:solidFill>
                <a:latin typeface="Roboto Condensed Light" panose="02000000000000000000" pitchFamily="2" charset="0"/>
                <a:cs typeface="Arial Narrow"/>
              </a:rPr>
              <a:t>Get Rid </a:t>
            </a:r>
            <a:r>
              <a:rPr lang="en-CA" sz="1200" spc="-18">
                <a:solidFill>
                  <a:srgbClr val="000000"/>
                </a:solidFill>
                <a:latin typeface="Roboto Condensed Light" panose="02000000000000000000" pitchFamily="2" charset="0"/>
                <a:cs typeface="Arial Narrow"/>
              </a:rPr>
              <a:t>of </a:t>
            </a:r>
            <a:r>
              <a:rPr lang="en-CA" sz="1200" spc="-33">
                <a:solidFill>
                  <a:srgbClr val="000000"/>
                </a:solidFill>
                <a:latin typeface="Roboto Condensed Light" panose="02000000000000000000" pitchFamily="2" charset="0"/>
                <a:cs typeface="Arial Narrow"/>
              </a:rPr>
              <a:t>Performance Reviews.” </a:t>
            </a:r>
            <a:r>
              <a:rPr lang="en-CA" sz="1200" spc="-30">
                <a:solidFill>
                  <a:srgbClr val="000000"/>
                </a:solidFill>
                <a:latin typeface="Roboto Condensed Light" panose="02000000000000000000" pitchFamily="2" charset="0"/>
                <a:cs typeface="Arial Narrow"/>
              </a:rPr>
              <a:t>Huffington </a:t>
            </a:r>
            <a:r>
              <a:rPr lang="en-CA" sz="1200" spc="-27">
                <a:solidFill>
                  <a:srgbClr val="000000"/>
                </a:solidFill>
                <a:latin typeface="Roboto Condensed Light" panose="02000000000000000000" pitchFamily="2" charset="0"/>
                <a:cs typeface="Arial Narrow"/>
              </a:rPr>
              <a:t>Post </a:t>
            </a:r>
            <a:r>
              <a:rPr lang="en-CA" sz="1200" spc="-36">
                <a:solidFill>
                  <a:srgbClr val="000000"/>
                </a:solidFill>
                <a:latin typeface="Roboto Condensed Light" panose="02000000000000000000" pitchFamily="2" charset="0"/>
                <a:cs typeface="Arial Narrow"/>
              </a:rPr>
              <a:t>Business.  </a:t>
            </a:r>
            <a:r>
              <a:rPr lang="en-CA" sz="1200" spc="-21">
                <a:solidFill>
                  <a:srgbClr val="000000"/>
                </a:solidFill>
                <a:latin typeface="Roboto Condensed Light" panose="02000000000000000000" pitchFamily="2" charset="0"/>
                <a:cs typeface="Arial Narrow"/>
              </a:rPr>
              <a:t>18</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Dec.</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2012.</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28</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30">
                <a:solidFill>
                  <a:srgbClr val="2576B7"/>
                </a:solidFill>
                <a:latin typeface="Roboto Condensed Light" panose="02000000000000000000" pitchFamily="2" charset="0"/>
                <a:cs typeface="Arial Narrow"/>
              </a:rPr>
              <a:t>.</a:t>
            </a:r>
            <a:r>
              <a:rPr lang="en-CA" sz="1200" spc="-58">
                <a:solidFill>
                  <a:srgbClr val="2576B7"/>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hlinkClick r:id="rId4">
                  <a:extLst>
                    <a:ext uri="{A12FA001-AC4F-418D-AE19-62706E023703}">
                      <ahyp:hlinkClr xmlns:ahyp="http://schemas.microsoft.com/office/drawing/2018/hyperlinkcolor" val="tx"/>
                    </a:ext>
                  </a:extLst>
                </a:hlinkClick>
              </a:rPr>
              <a:t>&lt;http://www.huffingtonpost.com/samuel-culbert/performance- </a:t>
            </a:r>
            <a:r>
              <a:rPr lang="en-CA" sz="1200" spc="-36">
                <a:solidFill>
                  <a:srgbClr val="2576B7"/>
                </a:solidFill>
                <a:latin typeface="Roboto Condensed Light" panose="02000000000000000000" pitchFamily="2" charset="0"/>
                <a:cs typeface="Arial Narrow"/>
              </a:rPr>
              <a:t> reviews_b_2325104.html&gt;.</a:t>
            </a:r>
            <a:endParaRPr lang="en-CA" sz="1200" spc="0">
              <a:solidFill>
                <a:srgbClr val="2576B7"/>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a:solidFill>
                  <a:srgbClr val="000000"/>
                </a:solidFill>
                <a:latin typeface="Roboto Condensed Light" panose="02000000000000000000" pitchFamily="2" charset="0"/>
                <a:cs typeface="Arial Narrow"/>
              </a:rPr>
              <a:t>Denning, </a:t>
            </a:r>
            <a:r>
              <a:rPr lang="en-CA" sz="1200" spc="-30">
                <a:solidFill>
                  <a:srgbClr val="000000"/>
                </a:solidFill>
                <a:latin typeface="Roboto Condensed Light" panose="02000000000000000000" pitchFamily="2" charset="0"/>
                <a:cs typeface="Arial Narrow"/>
              </a:rPr>
              <a:t>Steve. </a:t>
            </a:r>
            <a:r>
              <a:rPr lang="en-CA" sz="1200" spc="-27">
                <a:solidFill>
                  <a:srgbClr val="000000"/>
                </a:solidFill>
                <a:latin typeface="Roboto Condensed Light" panose="02000000000000000000" pitchFamily="2" charset="0"/>
                <a:cs typeface="Arial Narrow"/>
              </a:rPr>
              <a:t>“The Case </a:t>
            </a:r>
            <a:r>
              <a:rPr lang="en-CA" sz="1200" spc="-30">
                <a:solidFill>
                  <a:srgbClr val="000000"/>
                </a:solidFill>
                <a:latin typeface="Roboto Condensed Light" panose="02000000000000000000" pitchFamily="2" charset="0"/>
                <a:cs typeface="Arial Narrow"/>
              </a:rPr>
              <a:t>Against Agile: </a:t>
            </a:r>
            <a:r>
              <a:rPr lang="en-CA" sz="1200" spc="-64">
                <a:solidFill>
                  <a:srgbClr val="000000"/>
                </a:solidFill>
                <a:latin typeface="Roboto Condensed Light" panose="02000000000000000000" pitchFamily="2" charset="0"/>
                <a:cs typeface="Arial Narrow"/>
              </a:rPr>
              <a:t>Ten </a:t>
            </a:r>
            <a:r>
              <a:rPr lang="en-CA" sz="1200" spc="-33">
                <a:solidFill>
                  <a:srgbClr val="000000"/>
                </a:solidFill>
                <a:latin typeface="Roboto Condensed Light" panose="02000000000000000000" pitchFamily="2" charset="0"/>
                <a:cs typeface="Arial Narrow"/>
              </a:rPr>
              <a:t>Perennial Management Objections.” </a:t>
            </a:r>
            <a:r>
              <a:rPr lang="en-CA" sz="1200" spc="-36">
                <a:solidFill>
                  <a:srgbClr val="000000"/>
                </a:solidFill>
                <a:latin typeface="Roboto Condensed Light" panose="02000000000000000000" pitchFamily="2" charset="0"/>
                <a:cs typeface="Arial Narrow"/>
              </a:rPr>
              <a:t>Forbes  </a:t>
            </a:r>
            <a:r>
              <a:rPr lang="en-CA" sz="1200" spc="-33">
                <a:solidFill>
                  <a:srgbClr val="000000"/>
                </a:solidFill>
                <a:latin typeface="Roboto Condensed Light" panose="02000000000000000000" pitchFamily="2" charset="0"/>
                <a:cs typeface="Arial Narrow"/>
              </a:rPr>
              <a:t>Magazine.</a:t>
            </a:r>
            <a:r>
              <a:rPr lang="en-CA" sz="1200" spc="-64">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17</a:t>
            </a:r>
            <a:r>
              <a:rPr lang="en-CA" sz="1200" spc="-124">
                <a:solidFill>
                  <a:srgbClr val="000000"/>
                </a:solidFill>
                <a:latin typeface="Roboto Condensed Light" panose="02000000000000000000" pitchFamily="2" charset="0"/>
                <a:cs typeface="Arial Narrow"/>
              </a:rPr>
              <a:t> </a:t>
            </a:r>
            <a:r>
              <a:rPr lang="en-CA" sz="1200" spc="-42">
                <a:solidFill>
                  <a:srgbClr val="000000"/>
                </a:solidFill>
                <a:latin typeface="Roboto Condensed Light" panose="02000000000000000000" pitchFamily="2" charset="0"/>
                <a:cs typeface="Arial Narrow"/>
              </a:rPr>
              <a:t>Apr.</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2012.</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4">
                <a:solidFill>
                  <a:srgbClr val="000000"/>
                </a:solidFill>
                <a:latin typeface="Roboto Condensed Light" panose="02000000000000000000" pitchFamily="2" charset="0"/>
                <a:cs typeface="Arial Narrow"/>
              </a:rPr>
              <a:t> </a:t>
            </a:r>
            <a:r>
              <a:rPr lang="en-CA" sz="1200" spc="-49">
                <a:solidFill>
                  <a:srgbClr val="000000"/>
                </a:solidFill>
                <a:latin typeface="Roboto Condensed Light" panose="02000000000000000000" pitchFamily="2" charset="0"/>
                <a:cs typeface="Arial Narrow"/>
              </a:rPr>
              <a:t>Nov.</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58">
                <a:solidFill>
                  <a:srgbClr val="000000"/>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hlinkClick r:id="rId5">
                  <a:extLst>
                    <a:ext uri="{A12FA001-AC4F-418D-AE19-62706E023703}">
                      <ahyp:hlinkClr xmlns:ahyp="http://schemas.microsoft.com/office/drawing/2018/hyperlinkcolor" val="tx"/>
                    </a:ext>
                  </a:extLst>
                </a:hlinkClick>
              </a:rPr>
              <a:t>&lt;http://www.forbes.com/sites/stevedenning/2012/04/17/ </a:t>
            </a:r>
            <a:r>
              <a:rPr lang="en-CA" sz="1200" spc="-36">
                <a:solidFill>
                  <a:srgbClr val="2576B7"/>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the-case-against-agile-ten-perennial-management-objections/&gt;.</a:t>
            </a:r>
            <a:endParaRPr lang="en-CA" sz="1200" spc="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Estis</a:t>
            </a:r>
            <a:r>
              <a:rPr lang="en-CA" sz="1200" spc="-30">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Ryan.</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“Blowing</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up</a:t>
            </a:r>
            <a:r>
              <a:rPr lang="en-CA" sz="1200" spc="-61">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the</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Review:</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Interview</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with</a:t>
            </a:r>
            <a:r>
              <a:rPr lang="en-CA" sz="1200" spc="-12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Adobe’s</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Donna</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Morris.”</a:t>
            </a:r>
            <a:r>
              <a:rPr lang="en-CA" sz="1200" spc="-64">
                <a:solidFill>
                  <a:srgbClr val="000000"/>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Ryan  </a:t>
            </a:r>
            <a:r>
              <a:rPr lang="en-CA" sz="1200" spc="-30" err="1">
                <a:solidFill>
                  <a:srgbClr val="000000"/>
                </a:solidFill>
                <a:latin typeface="Roboto Condensed Light" panose="02000000000000000000" pitchFamily="2" charset="0"/>
                <a:cs typeface="Arial Narrow"/>
              </a:rPr>
              <a:t>Estis</a:t>
            </a:r>
            <a:r>
              <a:rPr lang="en-CA" sz="1200" spc="-61">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&amp;</a:t>
            </a:r>
            <a:r>
              <a:rPr lang="en-CA" sz="1200" spc="-118">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Associates.</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17</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June</a:t>
            </a:r>
            <a:r>
              <a:rPr lang="en-CA" sz="1200" spc="-58">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58">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30">
                <a:solidFill>
                  <a:srgbClr val="2576B7"/>
                </a:solidFill>
                <a:latin typeface="Roboto Condensed Light" panose="02000000000000000000" pitchFamily="2" charset="0"/>
                <a:cs typeface="Arial Narrow"/>
              </a:rPr>
              <a:t>.</a:t>
            </a:r>
            <a:r>
              <a:rPr lang="en-CA" sz="1200" spc="-61">
                <a:solidFill>
                  <a:srgbClr val="2576B7"/>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rPr>
              <a:t>&lt;</a:t>
            </a:r>
            <a:r>
              <a:rPr lang="en-CA" sz="1200" spc="-36">
                <a:solidFill>
                  <a:srgbClr val="2576B7"/>
                </a:solidFill>
                <a:latin typeface="Roboto Condensed Light" panose="02000000000000000000" pitchFamily="2" charset="0"/>
                <a:cs typeface="Arial Narrow"/>
                <a:hlinkClick r:id="rId6">
                  <a:extLst>
                    <a:ext uri="{A12FA001-AC4F-418D-AE19-62706E023703}">
                      <ahyp:hlinkClr xmlns:ahyp="http://schemas.microsoft.com/office/drawing/2018/hyperlinkcolor" val="tx"/>
                    </a:ext>
                  </a:extLst>
                </a:hlinkClick>
              </a:rPr>
              <a:t>http://ryanestis.com/adobe-interview/&gt;</a:t>
            </a:r>
            <a:r>
              <a:rPr lang="en-CA" sz="1200" spc="-36">
                <a:solidFill>
                  <a:srgbClr val="2576B7"/>
                </a:solidFill>
                <a:latin typeface="Roboto Condensed Light" panose="02000000000000000000" pitchFamily="2" charset="0"/>
                <a:cs typeface="Arial Narrow"/>
              </a:rPr>
              <a:t>.</a:t>
            </a:r>
            <a:endParaRPr lang="en-CA" sz="1200">
              <a:solidFill>
                <a:srgbClr val="2576B7"/>
              </a:solidFill>
              <a:latin typeface="Roboto Condensed Light" panose="02000000000000000000" pitchFamily="2" charset="0"/>
              <a:cs typeface="Arial Narrow"/>
            </a:endParaRPr>
          </a:p>
          <a:p>
            <a:pPr marL="0" lvl="0" indent="0" algn="l">
              <a:lnSpc>
                <a:spcPct val="110000"/>
              </a:lnSpc>
              <a:spcAft>
                <a:spcPts val="1200"/>
              </a:spcAft>
              <a:buFont typeface="Arial" panose="020B0604020202020204" pitchFamily="34" charset="0"/>
              <a:buNone/>
            </a:pPr>
            <a:endParaRPr lang="en-US" sz="1200">
              <a:solidFill>
                <a:srgbClr val="000000"/>
              </a:solidFill>
            </a:endParaRPr>
          </a:p>
          <a:p>
            <a:pPr marL="0" indent="0" algn="l">
              <a:lnSpc>
                <a:spcPct val="110000"/>
              </a:lnSpc>
              <a:spcAft>
                <a:spcPts val="1200"/>
              </a:spcAft>
              <a:buFont typeface="Arial" panose="020B0604020202020204" pitchFamily="34" charset="0"/>
              <a:buNone/>
              <a:tabLst/>
            </a:pPr>
            <a:endParaRPr lang="en-US" sz="1200">
              <a:solidFill>
                <a:srgbClr val="000000"/>
              </a:solidFill>
              <a:latin typeface="Roboto Condensed Light" panose="02000000000000000000" pitchFamily="2" charset="0"/>
              <a:ea typeface="Roboto Condensed Light" panose="02000000000000000000" pitchFamily="2" charset="0"/>
            </a:endParaRPr>
          </a:p>
          <a:p>
            <a:pPr marL="179388" indent="-179388" algn="l">
              <a:lnSpc>
                <a:spcPct val="110000"/>
              </a:lnSpc>
              <a:spcAft>
                <a:spcPts val="1200"/>
              </a:spcAft>
              <a:buFont typeface="Arial" panose="020B0604020202020204" pitchFamily="34" charset="0"/>
              <a:buChar char="•"/>
              <a:tabLst/>
            </a:pPr>
            <a:endParaRPr lang="en-US" sz="1200" err="1">
              <a:solidFill>
                <a:srgbClr val="000000"/>
              </a:solidFill>
              <a:latin typeface="Roboto Condensed Light" panose="02000000000000000000" pitchFamily="2" charset="0"/>
              <a:ea typeface="Roboto Condensed Light" panose="02000000000000000000" pitchFamily="2" charset="0"/>
            </a:endParaRPr>
          </a:p>
        </p:txBody>
      </p:sp>
      <p:sp>
        <p:nvSpPr>
          <p:cNvPr id="8" name="Text Placeholder 10">
            <a:extLst>
              <a:ext uri="{FF2B5EF4-FFF2-40B4-BE49-F238E27FC236}">
                <a16:creationId xmlns:a16="http://schemas.microsoft.com/office/drawing/2014/main" id="{1EAEE0FF-8280-464B-BE45-2710E99284E9}"/>
              </a:ext>
            </a:extLst>
          </p:cNvPr>
          <p:cNvSpPr>
            <a:spLocks noGrp="1"/>
          </p:cNvSpPr>
          <p:nvPr>
            <p:ph type="body" sz="quarter" idx="14" hasCustomPrompt="1"/>
          </p:nvPr>
        </p:nvSpPr>
        <p:spPr>
          <a:xfrm>
            <a:off x="6205538" y="1552498"/>
            <a:ext cx="5477732" cy="4503847"/>
          </a:xfrm>
          <a:prstGeom prst="rect">
            <a:avLst/>
          </a:prstGeom>
        </p:spPr>
        <p:txBody>
          <a:bodyPr lIns="0" tIns="0" rIns="0" bIns="0">
            <a:noAutofit/>
          </a:bodyPr>
          <a:lstStyle>
            <a:lvl1pPr marL="179388" marR="182520" indent="-179388" algn="l">
              <a:lnSpc>
                <a:spcPct val="110000"/>
              </a:lnSpc>
              <a:spcBef>
                <a:spcPts val="3"/>
              </a:spcBef>
              <a:spcAft>
                <a:spcPts val="1200"/>
              </a:spcAft>
              <a:buFont typeface="Arial" panose="020B0604020202020204" pitchFamily="34" charset="0"/>
              <a:buChar char="•"/>
              <a:tabLst/>
              <a:defRPr sz="1600" baseline="0">
                <a:solidFill>
                  <a:srgbClr val="2576B7"/>
                </a:solidFill>
                <a:latin typeface="Roboto Condensed Light" panose="02000000000000000000" pitchFamily="2" charset="0"/>
              </a:defRPr>
            </a:lvl1pPr>
          </a:lstStyle>
          <a:p>
            <a:pPr marL="7701" marR="242975" indent="0" algn="l">
              <a:lnSpc>
                <a:spcPct val="110000"/>
              </a:lnSpc>
              <a:spcBef>
                <a:spcPts val="55"/>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Bersin</a:t>
            </a:r>
            <a:r>
              <a:rPr lang="en-CA" sz="1200" spc="-30">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Josh.</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“Time</a:t>
            </a:r>
            <a:r>
              <a:rPr lang="en-CA" sz="1200" spc="-64">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to</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Scrap</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12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Appraisals?”</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Forbes</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Magazine.</a:t>
            </a:r>
            <a:r>
              <a:rPr lang="en-CA" sz="1200" spc="-64">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5</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June</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64">
                <a:solidFill>
                  <a:srgbClr val="000000"/>
                </a:solidFill>
                <a:latin typeface="Roboto Condensed Light" panose="02000000000000000000" pitchFamily="2" charset="0"/>
                <a:cs typeface="Arial Narrow"/>
              </a:rPr>
              <a:t> </a:t>
            </a:r>
            <a:r>
              <a:rPr lang="en-CA" sz="1200" spc="-42">
                <a:solidFill>
                  <a:srgbClr val="000000"/>
                </a:solidFill>
                <a:latin typeface="Roboto Condensed Light" panose="02000000000000000000" pitchFamily="2" charset="0"/>
                <a:cs typeface="Arial Narrow"/>
              </a:rPr>
              <a:t>Web.  </a:t>
            </a:r>
            <a:r>
              <a:rPr lang="en-CA" sz="1200" spc="-21">
                <a:solidFill>
                  <a:srgbClr val="000000"/>
                </a:solidFill>
                <a:latin typeface="Roboto Condensed Light" panose="02000000000000000000" pitchFamily="2" charset="0"/>
                <a:cs typeface="Arial Narrow"/>
              </a:rPr>
              <a:t>30 </a:t>
            </a:r>
            <a:r>
              <a:rPr lang="en-CA" sz="1200" spc="-24">
                <a:solidFill>
                  <a:srgbClr val="000000"/>
                </a:solidFill>
                <a:latin typeface="Roboto Condensed Light" panose="02000000000000000000" pitchFamily="2" charset="0"/>
                <a:cs typeface="Arial Narrow"/>
              </a:rPr>
              <a:t>Oct </a:t>
            </a:r>
            <a:r>
              <a:rPr lang="en-CA" sz="1200" spc="-30">
                <a:solidFill>
                  <a:srgbClr val="000000"/>
                </a:solidFill>
                <a:latin typeface="Roboto Condensed Light" panose="02000000000000000000" pitchFamily="2" charset="0"/>
                <a:cs typeface="Arial Narrow"/>
              </a:rPr>
              <a:t>2013. </a:t>
            </a:r>
            <a:r>
              <a:rPr lang="en-CA" sz="1200" spc="-36">
                <a:solidFill>
                  <a:srgbClr val="2576B7"/>
                </a:solidFill>
                <a:latin typeface="Roboto Condensed Light" panose="02000000000000000000" pitchFamily="2" charset="0"/>
                <a:cs typeface="Arial Narrow"/>
                <a:hlinkClick r:id="rId2">
                  <a:extLst>
                    <a:ext uri="{A12FA001-AC4F-418D-AE19-62706E023703}">
                      <ahyp:hlinkClr xmlns:ahyp="http://schemas.microsoft.com/office/drawing/2018/hyperlinkcolor" val="tx"/>
                    </a:ext>
                  </a:extLst>
                </a:hlinkClick>
              </a:rPr>
              <a:t>&lt;http://www.forbes.com/sites/joshbersin/2013/05/06/time-to-scrap-performance- </a:t>
            </a:r>
            <a:r>
              <a:rPr lang="en-CA" sz="1200" spc="-36">
                <a:solidFill>
                  <a:srgbClr val="2576B7"/>
                </a:solidFill>
                <a:latin typeface="Roboto Condensed Light" panose="02000000000000000000" pitchFamily="2" charset="0"/>
                <a:cs typeface="Arial Narrow"/>
              </a:rPr>
              <a:t> </a:t>
            </a:r>
            <a:r>
              <a:rPr lang="en-CA" sz="1200" spc="-33">
                <a:solidFill>
                  <a:srgbClr val="2576B7"/>
                </a:solidFill>
                <a:latin typeface="Roboto Condensed Light" panose="02000000000000000000" pitchFamily="2" charset="0"/>
                <a:cs typeface="Arial Narrow"/>
              </a:rPr>
              <a:t>appraisals/&gt;.</a:t>
            </a:r>
            <a:endParaRPr lang="en-CA" sz="1200" spc="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a:solidFill>
                  <a:srgbClr val="000000"/>
                </a:solidFill>
                <a:latin typeface="Roboto Condensed Light" panose="02000000000000000000" pitchFamily="2" charset="0"/>
                <a:cs typeface="Arial Narrow"/>
              </a:rPr>
              <a:t>Cheese,</a:t>
            </a:r>
            <a:r>
              <a:rPr lang="en-CA" sz="1200" spc="-67">
                <a:solidFill>
                  <a:srgbClr val="000000"/>
                </a:solidFill>
                <a:latin typeface="Roboto Condensed Light" panose="02000000000000000000" pitchFamily="2" charset="0"/>
                <a:cs typeface="Arial Narrow"/>
              </a:rPr>
              <a:t> </a:t>
            </a:r>
            <a:r>
              <a:rPr lang="en-CA" sz="1200" spc="-39">
                <a:solidFill>
                  <a:srgbClr val="000000"/>
                </a:solidFill>
                <a:latin typeface="Roboto Condensed Light" panose="02000000000000000000" pitchFamily="2" charset="0"/>
                <a:cs typeface="Arial Narrow"/>
              </a:rPr>
              <a:t>Peter,</a:t>
            </a:r>
            <a:r>
              <a:rPr lang="en-CA" sz="1200" spc="-64">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et</a:t>
            </a:r>
            <a:r>
              <a:rPr lang="en-CA" sz="1200" spc="-64">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al.</a:t>
            </a:r>
            <a:r>
              <a:rPr lang="en-CA" sz="1200" spc="-64">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Creating</a:t>
            </a:r>
            <a:r>
              <a:rPr lang="en-CA" sz="1200" spc="-64">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an</a:t>
            </a:r>
            <a:r>
              <a:rPr lang="en-CA" sz="1200" spc="-12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Agile</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Organization.”</a:t>
            </a:r>
            <a:r>
              <a:rPr lang="en-CA" sz="1200" spc="-12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Accenture.</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2009.</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4">
                <a:solidFill>
                  <a:srgbClr val="000000"/>
                </a:solidFill>
                <a:latin typeface="Roboto Condensed Light" panose="02000000000000000000" pitchFamily="2" charset="0"/>
                <a:cs typeface="Arial Narrow"/>
              </a:rPr>
              <a:t> </a:t>
            </a:r>
            <a:r>
              <a:rPr lang="en-CA" sz="1200" spc="-49">
                <a:solidFill>
                  <a:srgbClr val="000000"/>
                </a:solidFill>
                <a:latin typeface="Roboto Condensed Light" panose="02000000000000000000" pitchFamily="2" charset="0"/>
                <a:cs typeface="Arial Narrow"/>
              </a:rPr>
              <a:t>Nov.</a:t>
            </a:r>
            <a:r>
              <a:rPr lang="en-CA" sz="1200" spc="-64">
                <a:solidFill>
                  <a:srgbClr val="000000"/>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2013.</a:t>
            </a:r>
            <a:br>
              <a:rPr lang="en-CA" sz="1200" spc="0">
                <a:solidFill>
                  <a:srgbClr val="000000"/>
                </a:solidFill>
                <a:latin typeface="Roboto Condensed Light" panose="02000000000000000000" pitchFamily="2" charset="0"/>
                <a:cs typeface="Arial Narrow"/>
              </a:rPr>
            </a:br>
            <a:r>
              <a:rPr lang="en-CA" sz="1200" spc="-36">
                <a:solidFill>
                  <a:srgbClr val="2576B7"/>
                </a:solidFill>
                <a:latin typeface="Roboto Condensed Light" panose="02000000000000000000" pitchFamily="2" charset="0"/>
                <a:cs typeface="Arial Narrow"/>
                <a:hlinkClick r:id="rId3">
                  <a:extLst>
                    <a:ext uri="{A12FA001-AC4F-418D-AE19-62706E023703}">
                      <ahyp:hlinkClr xmlns:ahyp="http://schemas.microsoft.com/office/drawing/2018/hyperlinkcolor" val="tx"/>
                    </a:ext>
                  </a:extLst>
                </a:hlinkClick>
              </a:rPr>
              <a:t>&lt;http://www.accenture.com/SiteCollectionDocuments/PDF/OutlookPDF_AgileOrganization_02. </a:t>
            </a:r>
            <a:r>
              <a:rPr lang="en-CA" sz="1200" spc="-36">
                <a:solidFill>
                  <a:srgbClr val="2576B7"/>
                </a:solidFill>
                <a:latin typeface="Roboto Condensed Light" panose="02000000000000000000" pitchFamily="2" charset="0"/>
                <a:cs typeface="Arial Narrow"/>
              </a:rPr>
              <a:t> </a:t>
            </a:r>
            <a:r>
              <a:rPr lang="en-CA" sz="1200" spc="-30">
                <a:solidFill>
                  <a:srgbClr val="2576B7"/>
                </a:solidFill>
                <a:latin typeface="Roboto Condensed Light" panose="02000000000000000000" pitchFamily="2" charset="0"/>
                <a:cs typeface="Arial Narrow"/>
              </a:rPr>
              <a:t>pdf&gt;.</a:t>
            </a:r>
            <a:endParaRPr lang="en-CA" sz="1200" spc="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Croxon</a:t>
            </a:r>
            <a:r>
              <a:rPr lang="en-CA" sz="1200" spc="-30">
                <a:solidFill>
                  <a:srgbClr val="000000"/>
                </a:solidFill>
                <a:latin typeface="Roboto Condensed Light" panose="02000000000000000000" pitchFamily="2" charset="0"/>
                <a:cs typeface="Arial Narrow"/>
              </a:rPr>
              <a:t>,</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Bruce</a:t>
            </a:r>
            <a:r>
              <a:rPr lang="en-CA" sz="1200" spc="-67">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et</a:t>
            </a:r>
            <a:r>
              <a:rPr lang="en-CA" sz="1200" spc="-64">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al.</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“Dinner</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Series:</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67">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Management</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with</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Bruce</a:t>
            </a:r>
            <a:r>
              <a:rPr lang="en-CA" sz="1200" spc="-67">
                <a:solidFill>
                  <a:srgbClr val="000000"/>
                </a:solidFill>
                <a:latin typeface="Roboto Condensed Light" panose="02000000000000000000" pitchFamily="2" charset="0"/>
                <a:cs typeface="Arial Narrow"/>
              </a:rPr>
              <a:t> </a:t>
            </a:r>
            <a:r>
              <a:rPr lang="en-CA" sz="1200" spc="-30" err="1">
                <a:solidFill>
                  <a:srgbClr val="000000"/>
                </a:solidFill>
                <a:latin typeface="Roboto Condensed Light" panose="02000000000000000000" pitchFamily="2" charset="0"/>
                <a:cs typeface="Arial Narrow"/>
              </a:rPr>
              <a:t>Croxon</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from</a:t>
            </a:r>
            <a:r>
              <a:rPr lang="en-CA" sz="1200" spc="-67">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CBC’s  ‘Dragon’s </a:t>
            </a:r>
            <a:r>
              <a:rPr lang="en-CA" sz="1200" spc="-30">
                <a:solidFill>
                  <a:srgbClr val="000000"/>
                </a:solidFill>
                <a:latin typeface="Roboto Condensed Light" panose="02000000000000000000" pitchFamily="2" charset="0"/>
                <a:cs typeface="Arial Narrow"/>
              </a:rPr>
              <a:t>Den’” </a:t>
            </a:r>
            <a:r>
              <a:rPr lang="en-CA" sz="1200" spc="-49">
                <a:solidFill>
                  <a:srgbClr val="000000"/>
                </a:solidFill>
                <a:latin typeface="Roboto Condensed Light" panose="02000000000000000000" pitchFamily="2" charset="0"/>
                <a:cs typeface="Arial Narrow"/>
              </a:rPr>
              <a:t>HRPA Toronto </a:t>
            </a:r>
            <a:r>
              <a:rPr lang="en-CA" sz="1200" spc="-39">
                <a:solidFill>
                  <a:srgbClr val="000000"/>
                </a:solidFill>
                <a:latin typeface="Roboto Condensed Light" panose="02000000000000000000" pitchFamily="2" charset="0"/>
                <a:cs typeface="Arial Narrow"/>
              </a:rPr>
              <a:t>Chapter. </a:t>
            </a:r>
            <a:r>
              <a:rPr lang="en-CA" sz="1200" spc="-33">
                <a:solidFill>
                  <a:srgbClr val="000000"/>
                </a:solidFill>
                <a:latin typeface="Roboto Condensed Light" panose="02000000000000000000" pitchFamily="2" charset="0"/>
                <a:cs typeface="Arial Narrow"/>
              </a:rPr>
              <a:t>Sheraton </a:t>
            </a:r>
            <a:r>
              <a:rPr lang="en-CA" sz="1200" spc="-30">
                <a:solidFill>
                  <a:srgbClr val="000000"/>
                </a:solidFill>
                <a:latin typeface="Roboto Condensed Light" panose="02000000000000000000" pitchFamily="2" charset="0"/>
                <a:cs typeface="Arial Narrow"/>
              </a:rPr>
              <a:t>Hotel, </a:t>
            </a:r>
            <a:r>
              <a:rPr lang="en-CA" sz="1200" spc="-45">
                <a:solidFill>
                  <a:srgbClr val="000000"/>
                </a:solidFill>
                <a:latin typeface="Roboto Condensed Light" panose="02000000000000000000" pitchFamily="2" charset="0"/>
                <a:cs typeface="Arial Narrow"/>
              </a:rPr>
              <a:t>Toronto, </a:t>
            </a:r>
            <a:r>
              <a:rPr lang="en-CA" sz="1200" spc="-24">
                <a:solidFill>
                  <a:srgbClr val="000000"/>
                </a:solidFill>
                <a:latin typeface="Roboto Condensed Light" panose="02000000000000000000" pitchFamily="2" charset="0"/>
                <a:cs typeface="Arial Narrow"/>
              </a:rPr>
              <a:t>ON. </a:t>
            </a:r>
            <a:r>
              <a:rPr lang="en-CA" sz="1200" spc="-21">
                <a:solidFill>
                  <a:srgbClr val="000000"/>
                </a:solidFill>
                <a:latin typeface="Roboto Condensed Light" panose="02000000000000000000" pitchFamily="2" charset="0"/>
                <a:cs typeface="Arial Narrow"/>
              </a:rPr>
              <a:t>12 </a:t>
            </a:r>
            <a:r>
              <a:rPr lang="en-CA" sz="1200" spc="-49">
                <a:solidFill>
                  <a:srgbClr val="000000"/>
                </a:solidFill>
                <a:latin typeface="Roboto Condensed Light" panose="02000000000000000000" pitchFamily="2" charset="0"/>
                <a:cs typeface="Arial Narrow"/>
              </a:rPr>
              <a:t>Nov. </a:t>
            </a:r>
            <a:r>
              <a:rPr lang="en-CA" sz="1200" spc="-30">
                <a:solidFill>
                  <a:srgbClr val="000000"/>
                </a:solidFill>
                <a:latin typeface="Roboto Condensed Light" panose="02000000000000000000" pitchFamily="2" charset="0"/>
                <a:cs typeface="Arial Narrow"/>
              </a:rPr>
              <a:t>2013. </a:t>
            </a:r>
            <a:r>
              <a:rPr lang="en-CA" sz="1200" spc="-36">
                <a:solidFill>
                  <a:srgbClr val="000000"/>
                </a:solidFill>
                <a:latin typeface="Roboto Condensed Light" panose="02000000000000000000" pitchFamily="2" charset="0"/>
                <a:cs typeface="Arial Narrow"/>
              </a:rPr>
              <a:t>Panel  discussion.</a:t>
            </a:r>
            <a:endParaRPr lang="en-CA" sz="1200" spc="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err="1">
                <a:solidFill>
                  <a:srgbClr val="000000"/>
                </a:solidFill>
                <a:latin typeface="Roboto Condensed Light" panose="02000000000000000000" pitchFamily="2" charset="0"/>
                <a:cs typeface="Arial Narrow"/>
              </a:rPr>
              <a:t>Culbert</a:t>
            </a:r>
            <a:r>
              <a:rPr lang="en-CA" sz="1200" spc="-33">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Samuel. </a:t>
            </a:r>
            <a:r>
              <a:rPr lang="en-CA" sz="1200" spc="-24">
                <a:solidFill>
                  <a:srgbClr val="000000"/>
                </a:solidFill>
                <a:latin typeface="Roboto Condensed Light" panose="02000000000000000000" pitchFamily="2" charset="0"/>
                <a:cs typeface="Arial Narrow"/>
              </a:rPr>
              <a:t>“10 </a:t>
            </a:r>
            <a:r>
              <a:rPr lang="en-CA" sz="1200" spc="-33">
                <a:solidFill>
                  <a:srgbClr val="000000"/>
                </a:solidFill>
                <a:latin typeface="Roboto Condensed Light" panose="02000000000000000000" pitchFamily="2" charset="0"/>
                <a:cs typeface="Arial Narrow"/>
              </a:rPr>
              <a:t>Reasons </a:t>
            </a:r>
            <a:r>
              <a:rPr lang="en-CA" sz="1200" spc="-18">
                <a:solidFill>
                  <a:srgbClr val="000000"/>
                </a:solidFill>
                <a:latin typeface="Roboto Condensed Light" panose="02000000000000000000" pitchFamily="2" charset="0"/>
                <a:cs typeface="Arial Narrow"/>
              </a:rPr>
              <a:t>to </a:t>
            </a:r>
            <a:r>
              <a:rPr lang="en-CA" sz="1200" spc="-24">
                <a:solidFill>
                  <a:srgbClr val="000000"/>
                </a:solidFill>
                <a:latin typeface="Roboto Condensed Light" panose="02000000000000000000" pitchFamily="2" charset="0"/>
                <a:cs typeface="Arial Narrow"/>
              </a:rPr>
              <a:t>Get Rid </a:t>
            </a:r>
            <a:r>
              <a:rPr lang="en-CA" sz="1200" spc="-18">
                <a:solidFill>
                  <a:srgbClr val="000000"/>
                </a:solidFill>
                <a:latin typeface="Roboto Condensed Light" panose="02000000000000000000" pitchFamily="2" charset="0"/>
                <a:cs typeface="Arial Narrow"/>
              </a:rPr>
              <a:t>of </a:t>
            </a:r>
            <a:r>
              <a:rPr lang="en-CA" sz="1200" spc="-33">
                <a:solidFill>
                  <a:srgbClr val="000000"/>
                </a:solidFill>
                <a:latin typeface="Roboto Condensed Light" panose="02000000000000000000" pitchFamily="2" charset="0"/>
                <a:cs typeface="Arial Narrow"/>
              </a:rPr>
              <a:t>Performance Reviews.” </a:t>
            </a:r>
            <a:r>
              <a:rPr lang="en-CA" sz="1200" spc="-30">
                <a:solidFill>
                  <a:srgbClr val="000000"/>
                </a:solidFill>
                <a:latin typeface="Roboto Condensed Light" panose="02000000000000000000" pitchFamily="2" charset="0"/>
                <a:cs typeface="Arial Narrow"/>
              </a:rPr>
              <a:t>Huffington </a:t>
            </a:r>
            <a:r>
              <a:rPr lang="en-CA" sz="1200" spc="-27">
                <a:solidFill>
                  <a:srgbClr val="000000"/>
                </a:solidFill>
                <a:latin typeface="Roboto Condensed Light" panose="02000000000000000000" pitchFamily="2" charset="0"/>
                <a:cs typeface="Arial Narrow"/>
              </a:rPr>
              <a:t>Post </a:t>
            </a:r>
            <a:r>
              <a:rPr lang="en-CA" sz="1200" spc="-36">
                <a:solidFill>
                  <a:srgbClr val="000000"/>
                </a:solidFill>
                <a:latin typeface="Roboto Condensed Light" panose="02000000000000000000" pitchFamily="2" charset="0"/>
                <a:cs typeface="Arial Narrow"/>
              </a:rPr>
              <a:t>Business.  </a:t>
            </a:r>
            <a:r>
              <a:rPr lang="en-CA" sz="1200" spc="-21">
                <a:solidFill>
                  <a:srgbClr val="000000"/>
                </a:solidFill>
                <a:latin typeface="Roboto Condensed Light" panose="02000000000000000000" pitchFamily="2" charset="0"/>
                <a:cs typeface="Arial Narrow"/>
              </a:rPr>
              <a:t>18</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Dec.</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2012.</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28</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30">
                <a:solidFill>
                  <a:srgbClr val="2576B7"/>
                </a:solidFill>
                <a:latin typeface="Roboto Condensed Light" panose="02000000000000000000" pitchFamily="2" charset="0"/>
                <a:cs typeface="Arial Narrow"/>
              </a:rPr>
              <a:t>.</a:t>
            </a:r>
            <a:r>
              <a:rPr lang="en-CA" sz="1200" spc="-58">
                <a:solidFill>
                  <a:srgbClr val="2576B7"/>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hlinkClick r:id="rId4">
                  <a:extLst>
                    <a:ext uri="{A12FA001-AC4F-418D-AE19-62706E023703}">
                      <ahyp:hlinkClr xmlns:ahyp="http://schemas.microsoft.com/office/drawing/2018/hyperlinkcolor" val="tx"/>
                    </a:ext>
                  </a:extLst>
                </a:hlinkClick>
              </a:rPr>
              <a:t>&lt;http://www.huffingtonpost.com/samuel-culbert/performance- </a:t>
            </a:r>
            <a:r>
              <a:rPr lang="en-CA" sz="1200" spc="-36">
                <a:solidFill>
                  <a:srgbClr val="2576B7"/>
                </a:solidFill>
                <a:latin typeface="Roboto Condensed Light" panose="02000000000000000000" pitchFamily="2" charset="0"/>
                <a:cs typeface="Arial Narrow"/>
              </a:rPr>
              <a:t> reviews_b_2325104.html&gt;.</a:t>
            </a:r>
            <a:endParaRPr lang="en-CA" sz="1200" spc="0">
              <a:solidFill>
                <a:srgbClr val="2576B7"/>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a:solidFill>
                  <a:srgbClr val="000000"/>
                </a:solidFill>
                <a:latin typeface="Roboto Condensed Light" panose="02000000000000000000" pitchFamily="2" charset="0"/>
                <a:cs typeface="Arial Narrow"/>
              </a:rPr>
              <a:t>Denning, </a:t>
            </a:r>
            <a:r>
              <a:rPr lang="en-CA" sz="1200" spc="-30">
                <a:solidFill>
                  <a:srgbClr val="000000"/>
                </a:solidFill>
                <a:latin typeface="Roboto Condensed Light" panose="02000000000000000000" pitchFamily="2" charset="0"/>
                <a:cs typeface="Arial Narrow"/>
              </a:rPr>
              <a:t>Steve. </a:t>
            </a:r>
            <a:r>
              <a:rPr lang="en-CA" sz="1200" spc="-27">
                <a:solidFill>
                  <a:srgbClr val="000000"/>
                </a:solidFill>
                <a:latin typeface="Roboto Condensed Light" panose="02000000000000000000" pitchFamily="2" charset="0"/>
                <a:cs typeface="Arial Narrow"/>
              </a:rPr>
              <a:t>“The Case </a:t>
            </a:r>
            <a:r>
              <a:rPr lang="en-CA" sz="1200" spc="-30">
                <a:solidFill>
                  <a:srgbClr val="000000"/>
                </a:solidFill>
                <a:latin typeface="Roboto Condensed Light" panose="02000000000000000000" pitchFamily="2" charset="0"/>
                <a:cs typeface="Arial Narrow"/>
              </a:rPr>
              <a:t>Against Agile: </a:t>
            </a:r>
            <a:r>
              <a:rPr lang="en-CA" sz="1200" spc="-64">
                <a:solidFill>
                  <a:srgbClr val="000000"/>
                </a:solidFill>
                <a:latin typeface="Roboto Condensed Light" panose="02000000000000000000" pitchFamily="2" charset="0"/>
                <a:cs typeface="Arial Narrow"/>
              </a:rPr>
              <a:t>Ten </a:t>
            </a:r>
            <a:r>
              <a:rPr lang="en-CA" sz="1200" spc="-33">
                <a:solidFill>
                  <a:srgbClr val="000000"/>
                </a:solidFill>
                <a:latin typeface="Roboto Condensed Light" panose="02000000000000000000" pitchFamily="2" charset="0"/>
                <a:cs typeface="Arial Narrow"/>
              </a:rPr>
              <a:t>Perennial Management Objections.” </a:t>
            </a:r>
            <a:r>
              <a:rPr lang="en-CA" sz="1200" spc="-36">
                <a:solidFill>
                  <a:srgbClr val="000000"/>
                </a:solidFill>
                <a:latin typeface="Roboto Condensed Light" panose="02000000000000000000" pitchFamily="2" charset="0"/>
                <a:cs typeface="Arial Narrow"/>
              </a:rPr>
              <a:t>Forbes  </a:t>
            </a:r>
            <a:r>
              <a:rPr lang="en-CA" sz="1200" spc="-33">
                <a:solidFill>
                  <a:srgbClr val="000000"/>
                </a:solidFill>
                <a:latin typeface="Roboto Condensed Light" panose="02000000000000000000" pitchFamily="2" charset="0"/>
                <a:cs typeface="Arial Narrow"/>
              </a:rPr>
              <a:t>Magazine.</a:t>
            </a:r>
            <a:r>
              <a:rPr lang="en-CA" sz="1200" spc="-64">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17</a:t>
            </a:r>
            <a:r>
              <a:rPr lang="en-CA" sz="1200" spc="-124">
                <a:solidFill>
                  <a:srgbClr val="000000"/>
                </a:solidFill>
                <a:latin typeface="Roboto Condensed Light" panose="02000000000000000000" pitchFamily="2" charset="0"/>
                <a:cs typeface="Arial Narrow"/>
              </a:rPr>
              <a:t> </a:t>
            </a:r>
            <a:r>
              <a:rPr lang="en-CA" sz="1200" spc="-42">
                <a:solidFill>
                  <a:srgbClr val="000000"/>
                </a:solidFill>
                <a:latin typeface="Roboto Condensed Light" panose="02000000000000000000" pitchFamily="2" charset="0"/>
                <a:cs typeface="Arial Narrow"/>
              </a:rPr>
              <a:t>Apr.</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2012.</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4">
                <a:solidFill>
                  <a:srgbClr val="000000"/>
                </a:solidFill>
                <a:latin typeface="Roboto Condensed Light" panose="02000000000000000000" pitchFamily="2" charset="0"/>
                <a:cs typeface="Arial Narrow"/>
              </a:rPr>
              <a:t> </a:t>
            </a:r>
            <a:r>
              <a:rPr lang="en-CA" sz="1200" spc="-49">
                <a:solidFill>
                  <a:srgbClr val="000000"/>
                </a:solidFill>
                <a:latin typeface="Roboto Condensed Light" panose="02000000000000000000" pitchFamily="2" charset="0"/>
                <a:cs typeface="Arial Narrow"/>
              </a:rPr>
              <a:t>Nov.</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58">
                <a:solidFill>
                  <a:srgbClr val="000000"/>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hlinkClick r:id="rId5">
                  <a:extLst>
                    <a:ext uri="{A12FA001-AC4F-418D-AE19-62706E023703}">
                      <ahyp:hlinkClr xmlns:ahyp="http://schemas.microsoft.com/office/drawing/2018/hyperlinkcolor" val="tx"/>
                    </a:ext>
                  </a:extLst>
                </a:hlinkClick>
              </a:rPr>
              <a:t>&lt;http://www.forbes.com/sites/stevedenning/2012/04/17/ </a:t>
            </a:r>
            <a:r>
              <a:rPr lang="en-CA" sz="1200" spc="-36">
                <a:solidFill>
                  <a:srgbClr val="2576B7"/>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the-case-against-agile-ten-perennial-management-objections/&gt;.</a:t>
            </a:r>
            <a:endParaRPr lang="en-CA" sz="1200" spc="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Estis</a:t>
            </a:r>
            <a:r>
              <a:rPr lang="en-CA" sz="1200" spc="-30">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Ryan.</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“Blowing</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up</a:t>
            </a:r>
            <a:r>
              <a:rPr lang="en-CA" sz="1200" spc="-61">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the</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Review:</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Interview</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with</a:t>
            </a:r>
            <a:r>
              <a:rPr lang="en-CA" sz="1200" spc="-12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Adobe’s</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Donna</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Morris.”</a:t>
            </a:r>
            <a:r>
              <a:rPr lang="en-CA" sz="1200" spc="-64">
                <a:solidFill>
                  <a:srgbClr val="000000"/>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Ryan  </a:t>
            </a:r>
            <a:r>
              <a:rPr lang="en-CA" sz="1200" spc="-30" err="1">
                <a:solidFill>
                  <a:srgbClr val="000000"/>
                </a:solidFill>
                <a:latin typeface="Roboto Condensed Light" panose="02000000000000000000" pitchFamily="2" charset="0"/>
                <a:cs typeface="Arial Narrow"/>
              </a:rPr>
              <a:t>Estis</a:t>
            </a:r>
            <a:r>
              <a:rPr lang="en-CA" sz="1200" spc="-61">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&amp;</a:t>
            </a:r>
            <a:r>
              <a:rPr lang="en-CA" sz="1200" spc="-118">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Associates.</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17</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June</a:t>
            </a:r>
            <a:r>
              <a:rPr lang="en-CA" sz="1200" spc="-58">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58">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30">
                <a:solidFill>
                  <a:srgbClr val="2576B7"/>
                </a:solidFill>
                <a:latin typeface="Roboto Condensed Light" panose="02000000000000000000" pitchFamily="2" charset="0"/>
                <a:cs typeface="Arial Narrow"/>
              </a:rPr>
              <a:t>.</a:t>
            </a:r>
            <a:r>
              <a:rPr lang="en-CA" sz="1200" spc="-61">
                <a:solidFill>
                  <a:srgbClr val="2576B7"/>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rPr>
              <a:t>&lt;</a:t>
            </a:r>
            <a:r>
              <a:rPr lang="en-CA" sz="1200" spc="-36">
                <a:solidFill>
                  <a:srgbClr val="2576B7"/>
                </a:solidFill>
                <a:latin typeface="Roboto Condensed Light" panose="02000000000000000000" pitchFamily="2" charset="0"/>
                <a:cs typeface="Arial Narrow"/>
                <a:hlinkClick r:id="rId6">
                  <a:extLst>
                    <a:ext uri="{A12FA001-AC4F-418D-AE19-62706E023703}">
                      <ahyp:hlinkClr xmlns:ahyp="http://schemas.microsoft.com/office/drawing/2018/hyperlinkcolor" val="tx"/>
                    </a:ext>
                  </a:extLst>
                </a:hlinkClick>
              </a:rPr>
              <a:t>http://ryanestis.com/adobe-interview/&gt;</a:t>
            </a:r>
            <a:r>
              <a:rPr lang="en-CA" sz="1200" spc="-36">
                <a:solidFill>
                  <a:srgbClr val="2576B7"/>
                </a:solidFill>
                <a:latin typeface="Roboto Condensed Light" panose="02000000000000000000" pitchFamily="2" charset="0"/>
                <a:cs typeface="Arial Narrow"/>
              </a:rPr>
              <a:t>.</a:t>
            </a:r>
            <a:endParaRPr lang="en-CA" sz="1200">
              <a:solidFill>
                <a:srgbClr val="2576B7"/>
              </a:solidFill>
              <a:latin typeface="Roboto Condensed Light" panose="02000000000000000000" pitchFamily="2" charset="0"/>
              <a:cs typeface="Arial Narrow"/>
            </a:endParaRPr>
          </a:p>
          <a:p>
            <a:pPr marL="0" lvl="0" indent="0" algn="l">
              <a:lnSpc>
                <a:spcPct val="110000"/>
              </a:lnSpc>
              <a:spcAft>
                <a:spcPts val="1200"/>
              </a:spcAft>
              <a:buFont typeface="Arial" panose="020B0604020202020204" pitchFamily="34" charset="0"/>
              <a:buNone/>
            </a:pPr>
            <a:endParaRPr lang="en-US" sz="1200">
              <a:solidFill>
                <a:srgbClr val="000000"/>
              </a:solidFill>
            </a:endParaRPr>
          </a:p>
          <a:p>
            <a:pPr marL="0" indent="0" algn="l">
              <a:lnSpc>
                <a:spcPct val="110000"/>
              </a:lnSpc>
              <a:spcAft>
                <a:spcPts val="1200"/>
              </a:spcAft>
              <a:buFont typeface="Arial" panose="020B0604020202020204" pitchFamily="34" charset="0"/>
              <a:buNone/>
              <a:tabLst/>
            </a:pPr>
            <a:endParaRPr lang="en-US" sz="1200">
              <a:solidFill>
                <a:srgbClr val="000000"/>
              </a:solidFill>
              <a:latin typeface="Roboto Condensed Light" panose="02000000000000000000" pitchFamily="2" charset="0"/>
              <a:ea typeface="Roboto Condensed Light" panose="02000000000000000000" pitchFamily="2" charset="0"/>
            </a:endParaRPr>
          </a:p>
          <a:p>
            <a:pPr marL="179388" indent="-179388" algn="l">
              <a:lnSpc>
                <a:spcPct val="110000"/>
              </a:lnSpc>
              <a:spcAft>
                <a:spcPts val="1200"/>
              </a:spcAft>
              <a:buFont typeface="Arial" panose="020B0604020202020204" pitchFamily="34" charset="0"/>
              <a:buChar char="•"/>
              <a:tabLst/>
            </a:pPr>
            <a:endParaRPr lang="en-US" sz="1200" err="1">
              <a:solidFill>
                <a:srgbClr val="000000"/>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616787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Slide-gray-sidebar">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D426E116-0FE3-D446-B568-6373B436AD1A}"/>
              </a:ext>
            </a:extLst>
          </p:cNvPr>
          <p:cNvSpPr>
            <a:spLocks noGrp="1"/>
          </p:cNvSpPr>
          <p:nvPr>
            <p:ph type="body" sz="quarter" idx="11"/>
          </p:nvPr>
        </p:nvSpPr>
        <p:spPr>
          <a:xfrm>
            <a:off x="374088" y="1648758"/>
            <a:ext cx="5686987" cy="456696"/>
          </a:xfrm>
          <a:prstGeom prst="rect">
            <a:avLst/>
          </a:prstGeom>
        </p:spPr>
        <p:txBody>
          <a:bodyPr lIns="0" tIns="0" rIns="0" bIns="0">
            <a:noAutofit/>
          </a:bodyPr>
          <a:lstStyle>
            <a:lvl1pPr marL="0" indent="0">
              <a:lnSpc>
                <a:spcPct val="11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7" name="Text Placeholder 17">
            <a:extLst>
              <a:ext uri="{FF2B5EF4-FFF2-40B4-BE49-F238E27FC236}">
                <a16:creationId xmlns:a16="http://schemas.microsoft.com/office/drawing/2014/main" id="{BC346A8C-5C1D-114F-94D6-BBB1ED290669}"/>
              </a:ext>
            </a:extLst>
          </p:cNvPr>
          <p:cNvSpPr>
            <a:spLocks noGrp="1"/>
          </p:cNvSpPr>
          <p:nvPr>
            <p:ph type="body" sz="quarter" idx="13"/>
          </p:nvPr>
        </p:nvSpPr>
        <p:spPr>
          <a:xfrm>
            <a:off x="383858" y="2035250"/>
            <a:ext cx="5677217" cy="473616"/>
          </a:xfrm>
          <a:prstGeom prst="rect">
            <a:avLst/>
          </a:prstGeom>
        </p:spPr>
        <p:txBody>
          <a:bodyPr lIns="0" tIns="0" rIns="0" bIns="0">
            <a:noAutofit/>
          </a:bodyPr>
          <a:lstStyle>
            <a:lvl1pPr marL="0" indent="0">
              <a:lnSpc>
                <a:spcPct val="110000"/>
              </a:lnSpc>
              <a:buNone/>
              <a:defRPr sz="1600" b="0" i="0">
                <a:solidFill>
                  <a:srgbClr val="2576B7"/>
                </a:solidFill>
                <a:latin typeface="Exo" panose="02000503000000000000"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2" name="Title 9">
            <a:extLst>
              <a:ext uri="{FF2B5EF4-FFF2-40B4-BE49-F238E27FC236}">
                <a16:creationId xmlns:a16="http://schemas.microsoft.com/office/drawing/2014/main" id="{488EE5B4-C583-A04D-B5FC-EA23A0B46B36}"/>
              </a:ext>
            </a:extLst>
          </p:cNvPr>
          <p:cNvSpPr>
            <a:spLocks noGrp="1"/>
          </p:cNvSpPr>
          <p:nvPr>
            <p:ph type="title"/>
          </p:nvPr>
        </p:nvSpPr>
        <p:spPr>
          <a:xfrm>
            <a:off x="354106" y="530021"/>
            <a:ext cx="7885768" cy="1130188"/>
          </a:xfrm>
        </p:spPr>
        <p:txBody>
          <a:bodyPr>
            <a:noAutofit/>
          </a:bodyPr>
          <a:lstStyle>
            <a:lvl1pPr>
              <a:lnSpc>
                <a:spcPct val="90000"/>
              </a:lnSpc>
              <a:defRPr b="0" i="0">
                <a:solidFill>
                  <a:srgbClr val="4A4A4A"/>
                </a:solidFill>
              </a:defRPr>
            </a:lvl1pPr>
          </a:lstStyle>
          <a:p>
            <a:r>
              <a:rPr lang="en-US"/>
              <a:t>Click to edit Master title style</a:t>
            </a:r>
          </a:p>
        </p:txBody>
      </p:sp>
      <p:sp>
        <p:nvSpPr>
          <p:cNvPr id="8" name="Text Placeholder 4">
            <a:extLst>
              <a:ext uri="{FF2B5EF4-FFF2-40B4-BE49-F238E27FC236}">
                <a16:creationId xmlns:a16="http://schemas.microsoft.com/office/drawing/2014/main" id="{D050D33A-BAAD-1241-BF28-F42F2761FBCA}"/>
              </a:ext>
            </a:extLst>
          </p:cNvPr>
          <p:cNvSpPr>
            <a:spLocks noGrp="1"/>
          </p:cNvSpPr>
          <p:nvPr>
            <p:ph type="body" sz="quarter" idx="33"/>
          </p:nvPr>
        </p:nvSpPr>
        <p:spPr>
          <a:xfrm>
            <a:off x="371475" y="3114371"/>
            <a:ext cx="6678613" cy="2403927"/>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248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Slide-blue-leftSidebar">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D426E116-0FE3-D446-B568-6373B436AD1A}"/>
              </a:ext>
            </a:extLst>
          </p:cNvPr>
          <p:cNvSpPr>
            <a:spLocks noGrp="1"/>
          </p:cNvSpPr>
          <p:nvPr>
            <p:ph type="body" sz="quarter" idx="11"/>
          </p:nvPr>
        </p:nvSpPr>
        <p:spPr>
          <a:xfrm>
            <a:off x="5252382" y="1648758"/>
            <a:ext cx="5686987" cy="456696"/>
          </a:xfrm>
          <a:prstGeom prst="rect">
            <a:avLst/>
          </a:prstGeom>
        </p:spPr>
        <p:txBody>
          <a:bodyPr lIns="0" tIns="0" rIns="0" bIns="0">
            <a:noAutofit/>
          </a:bodyPr>
          <a:lstStyle>
            <a:lvl1pPr marL="0" indent="0">
              <a:lnSpc>
                <a:spcPct val="11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2" name="Title 9">
            <a:extLst>
              <a:ext uri="{FF2B5EF4-FFF2-40B4-BE49-F238E27FC236}">
                <a16:creationId xmlns:a16="http://schemas.microsoft.com/office/drawing/2014/main" id="{488EE5B4-C583-A04D-B5FC-EA23A0B46B36}"/>
              </a:ext>
            </a:extLst>
          </p:cNvPr>
          <p:cNvSpPr>
            <a:spLocks noGrp="1"/>
          </p:cNvSpPr>
          <p:nvPr>
            <p:ph type="title"/>
          </p:nvPr>
        </p:nvSpPr>
        <p:spPr>
          <a:xfrm>
            <a:off x="5232400" y="530021"/>
            <a:ext cx="4967041" cy="1130188"/>
          </a:xfrm>
        </p:spPr>
        <p:txBody>
          <a:bodyPr>
            <a:noAutofit/>
          </a:bodyPr>
          <a:lstStyle>
            <a:lvl1pPr>
              <a:lnSpc>
                <a:spcPct val="90000"/>
              </a:lnSpc>
              <a:defRPr b="0" i="0"/>
            </a:lvl1pPr>
          </a:lstStyle>
          <a:p>
            <a:r>
              <a:rPr lang="en-US"/>
              <a:t>Click to edit Master title style</a:t>
            </a:r>
          </a:p>
        </p:txBody>
      </p:sp>
      <p:sp>
        <p:nvSpPr>
          <p:cNvPr id="8" name="Rectangle 7">
            <a:extLst>
              <a:ext uri="{FF2B5EF4-FFF2-40B4-BE49-F238E27FC236}">
                <a16:creationId xmlns:a16="http://schemas.microsoft.com/office/drawing/2014/main" id="{F2D5BCB0-D6FF-CC4C-92CC-90D104D4F343}"/>
              </a:ext>
            </a:extLst>
          </p:cNvPr>
          <p:cNvSpPr/>
          <p:nvPr userDrawn="1"/>
        </p:nvSpPr>
        <p:spPr>
          <a:xfrm>
            <a:off x="0" y="0"/>
            <a:ext cx="4260850" cy="6858000"/>
          </a:xfrm>
          <a:prstGeom prst="rect">
            <a:avLst/>
          </a:prstGeom>
          <a:gradFill>
            <a:gsLst>
              <a:gs pos="0">
                <a:schemeClr val="accent1">
                  <a:lumMod val="60000"/>
                  <a:lumOff val="40000"/>
                </a:schemeClr>
              </a:gs>
              <a:gs pos="89000">
                <a:srgbClr val="2576B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a:solidFill>
                <a:srgbClr val="1E5E92"/>
              </a:solidFill>
            </a:endParaRPr>
          </a:p>
        </p:txBody>
      </p:sp>
      <p:sp>
        <p:nvSpPr>
          <p:cNvPr id="9" name="Text Placeholder 11">
            <a:extLst>
              <a:ext uri="{FF2B5EF4-FFF2-40B4-BE49-F238E27FC236}">
                <a16:creationId xmlns:a16="http://schemas.microsoft.com/office/drawing/2014/main" id="{2FD860C3-79CC-434D-9984-9C39951BAE42}"/>
              </a:ext>
            </a:extLst>
          </p:cNvPr>
          <p:cNvSpPr>
            <a:spLocks noGrp="1"/>
          </p:cNvSpPr>
          <p:nvPr>
            <p:ph type="body" sz="quarter" idx="14"/>
          </p:nvPr>
        </p:nvSpPr>
        <p:spPr>
          <a:xfrm>
            <a:off x="367657" y="952499"/>
            <a:ext cx="3289943" cy="5367277"/>
          </a:xfrm>
          <a:prstGeom prst="rect">
            <a:avLst/>
          </a:prstGeom>
        </p:spPr>
        <p:txBody>
          <a:bodyPr lIns="0" tIns="0" rIns="0" bIns="0" anchor="ctr" anchorCtr="0">
            <a:noAutofit/>
          </a:bodyPr>
          <a:lstStyle>
            <a:lvl1pPr marL="0" indent="0">
              <a:lnSpc>
                <a:spcPct val="110000"/>
              </a:lnSpc>
              <a:buNone/>
              <a:defRPr sz="2000" b="0" i="0" spc="0">
                <a:solidFill>
                  <a:schemeClr val="bg1"/>
                </a:solidFill>
                <a:latin typeface="Montserrat Medium"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7" name="Text Placeholder 4">
            <a:extLst>
              <a:ext uri="{FF2B5EF4-FFF2-40B4-BE49-F238E27FC236}">
                <a16:creationId xmlns:a16="http://schemas.microsoft.com/office/drawing/2014/main" id="{BFD1FFC3-1E5E-9546-8506-BC69F33F92C0}"/>
              </a:ext>
            </a:extLst>
          </p:cNvPr>
          <p:cNvSpPr>
            <a:spLocks noGrp="1"/>
          </p:cNvSpPr>
          <p:nvPr>
            <p:ph type="body" sz="quarter" idx="33"/>
          </p:nvPr>
        </p:nvSpPr>
        <p:spPr>
          <a:xfrm>
            <a:off x="5232400" y="2518948"/>
            <a:ext cx="6661150" cy="3275796"/>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735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6E3D58-2AF7-99A9-4E7D-DA685986D77D}"/>
              </a:ext>
            </a:extLst>
          </p:cNvPr>
          <p:cNvPicPr>
            <a:picLocks noChangeAspect="1"/>
          </p:cNvPicPr>
          <p:nvPr userDrawn="1"/>
        </p:nvPicPr>
        <p:blipFill>
          <a:blip r:embed="rId2"/>
          <a:stretch>
            <a:fillRect/>
          </a:stretch>
        </p:blipFill>
        <p:spPr>
          <a:xfrm>
            <a:off x="0" y="0"/>
            <a:ext cx="4170164" cy="6858000"/>
          </a:xfrm>
          <a:prstGeom prst="rect">
            <a:avLst/>
          </a:prstGeom>
        </p:spPr>
      </p:pic>
      <p:sp>
        <p:nvSpPr>
          <p:cNvPr id="6" name="Slide Number Placeholder 2">
            <a:extLst>
              <a:ext uri="{FF2B5EF4-FFF2-40B4-BE49-F238E27FC236}">
                <a16:creationId xmlns:a16="http://schemas.microsoft.com/office/drawing/2014/main" id="{8B4E2D7F-C462-0ED5-EDE0-500F35D58ADD}"/>
              </a:ext>
            </a:extLst>
          </p:cNvPr>
          <p:cNvSpPr>
            <a:spLocks noGrp="1"/>
          </p:cNvSpPr>
          <p:nvPr>
            <p:ph type="sldNum" sz="quarter" idx="12"/>
          </p:nvPr>
        </p:nvSpPr>
        <p:spPr>
          <a:xfrm>
            <a:off x="9450031" y="6356350"/>
            <a:ext cx="2743557" cy="501650"/>
          </a:xfrm>
        </p:spPr>
        <p:txBody>
          <a:bodyPr/>
          <a:lstStyle>
            <a:lvl1pPr>
              <a:defRPr/>
            </a:lvl1pPr>
          </a:lstStyle>
          <a:p>
            <a:fld id="{EE8C57DE-1A3C-DE4B-A738-E42A62AA58C7}" type="slidenum">
              <a:rPr lang="en-US" smtClean="0">
                <a:solidFill>
                  <a:schemeClr val="accent6">
                    <a:lumMod val="60000"/>
                    <a:lumOff val="40000"/>
                  </a:schemeClr>
                </a:solidFill>
              </a:rPr>
              <a:pPr/>
              <a:t>‹#›</a:t>
            </a:fld>
            <a:endParaRPr lang="en-US">
              <a:solidFill>
                <a:schemeClr val="accent6">
                  <a:lumMod val="60000"/>
                  <a:lumOff val="40000"/>
                </a:schemeClr>
              </a:solidFill>
            </a:endParaRPr>
          </a:p>
        </p:txBody>
      </p:sp>
    </p:spTree>
    <p:extLst>
      <p:ext uri="{BB962C8B-B14F-4D97-AF65-F5344CB8AC3E}">
        <p14:creationId xmlns:p14="http://schemas.microsoft.com/office/powerpoint/2010/main" val="604082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BackCover-Dark-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AB8C1-6C40-CD43-B475-2AF9EA36EA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87693" y="2785036"/>
            <a:ext cx="2818202" cy="965200"/>
          </a:xfrm>
          <a:prstGeom prst="rect">
            <a:avLst/>
          </a:prstGeom>
        </p:spPr>
      </p:pic>
    </p:spTree>
    <p:extLst>
      <p:ext uri="{BB962C8B-B14F-4D97-AF65-F5344CB8AC3E}">
        <p14:creationId xmlns:p14="http://schemas.microsoft.com/office/powerpoint/2010/main" val="3672635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2" name="Title Placeholder 11">
            <a:extLst>
              <a:ext uri="{FF2B5EF4-FFF2-40B4-BE49-F238E27FC236}">
                <a16:creationId xmlns:a16="http://schemas.microsoft.com/office/drawing/2014/main" id="{E52F795C-27C2-8046-8EBA-637111198D80}"/>
              </a:ext>
            </a:extLst>
          </p:cNvPr>
          <p:cNvSpPr>
            <a:spLocks noGrp="1"/>
          </p:cNvSpPr>
          <p:nvPr>
            <p:ph type="title"/>
          </p:nvPr>
        </p:nvSpPr>
        <p:spPr>
          <a:xfrm>
            <a:off x="369016" y="528895"/>
            <a:ext cx="10516970" cy="1325563"/>
          </a:xfrm>
          <a:prstGeom prst="rect">
            <a:avLst/>
          </a:prstGeom>
        </p:spPr>
        <p:txBody>
          <a:bodyPr vert="horz" lIns="0" tIns="0" rIns="0" bIns="0" rtlCol="0" anchor="t">
            <a:normAutofit/>
          </a:bodyPr>
          <a:lstStyle>
            <a:lvl1pPr>
              <a:defRPr sz="4000" b="1" i="0">
                <a:solidFill>
                  <a:srgbClr val="717171"/>
                </a:solidFill>
                <a:latin typeface="Montserrat SemiBold" pitchFamily="2" charset="77"/>
              </a:defRPr>
            </a:lvl1pPr>
          </a:lstStyle>
          <a:p>
            <a:r>
              <a:rPr lang="en-US"/>
              <a:t>Click to edit Master title style</a:t>
            </a:r>
          </a:p>
        </p:txBody>
      </p:sp>
      <p:sp>
        <p:nvSpPr>
          <p:cNvPr id="3" name="Text Placeholder 4">
            <a:extLst>
              <a:ext uri="{FF2B5EF4-FFF2-40B4-BE49-F238E27FC236}">
                <a16:creationId xmlns:a16="http://schemas.microsoft.com/office/drawing/2014/main" id="{410EDEE3-640B-504D-9EE5-6837D51D0F1B}"/>
              </a:ext>
            </a:extLst>
          </p:cNvPr>
          <p:cNvSpPr>
            <a:spLocks noGrp="1"/>
          </p:cNvSpPr>
          <p:nvPr>
            <p:ph type="body" sz="quarter" idx="10"/>
          </p:nvPr>
        </p:nvSpPr>
        <p:spPr>
          <a:xfrm>
            <a:off x="369937" y="1098118"/>
            <a:ext cx="3832724" cy="616383"/>
          </a:xfrm>
          <a:prstGeom prst="rect">
            <a:avLst/>
          </a:prstGeom>
        </p:spPr>
        <p:txBody>
          <a:bodyPr lIns="0" tIns="0" rIns="0" bIns="0"/>
          <a:lstStyle>
            <a:lvl1pPr marL="0" indent="0">
              <a:lnSpc>
                <a:spcPct val="110000"/>
              </a:lnSpc>
              <a:buNone/>
              <a:defRPr sz="1600" b="0" i="0">
                <a:solidFill>
                  <a:srgbClr val="717171"/>
                </a:solidFill>
                <a:latin typeface="Exo" panose="02000503000000000000" pitchFamily="2" charset="77"/>
              </a:defRPr>
            </a:lvl1pPr>
            <a:lvl2pPr marL="457200" indent="0">
              <a:lnSpc>
                <a:spcPct val="110000"/>
              </a:lnSpc>
              <a:buNone/>
              <a:defRPr sz="1600" b="0" i="0">
                <a:solidFill>
                  <a:srgbClr val="717171"/>
                </a:solidFill>
                <a:latin typeface="Exo" panose="02000503000000000000" pitchFamily="2" charset="77"/>
              </a:defRPr>
            </a:lvl2pPr>
            <a:lvl3pPr marL="914400" indent="0">
              <a:lnSpc>
                <a:spcPct val="110000"/>
              </a:lnSpc>
              <a:buNone/>
              <a:defRPr sz="1600" b="0" i="0">
                <a:solidFill>
                  <a:srgbClr val="717171"/>
                </a:solidFill>
                <a:latin typeface="Exo" panose="02000503000000000000" pitchFamily="2" charset="77"/>
              </a:defRPr>
            </a:lvl3pPr>
            <a:lvl4pPr marL="1371600" indent="0">
              <a:lnSpc>
                <a:spcPct val="110000"/>
              </a:lnSpc>
              <a:buNone/>
              <a:defRPr sz="1600" b="0" i="0">
                <a:solidFill>
                  <a:srgbClr val="717171"/>
                </a:solidFill>
                <a:latin typeface="Exo" panose="02000503000000000000" pitchFamily="2" charset="77"/>
              </a:defRPr>
            </a:lvl4pPr>
            <a:lvl5pPr marL="1828800" indent="0">
              <a:lnSpc>
                <a:spcPct val="110000"/>
              </a:lnSpc>
              <a:buNone/>
              <a:defRPr sz="1600" b="0" i="0">
                <a:solidFill>
                  <a:srgbClr val="717171"/>
                </a:solidFill>
                <a:latin typeface="Exo" panose="02000503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11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3B3D8F-5786-FC48-873E-3DA295CC8CA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79000"/>
                    </a14:imgEffect>
                  </a14:imgLayer>
                </a14:imgProps>
              </a:ext>
              <a:ext uri="{28A0092B-C50C-407E-A947-70E740481C1C}">
                <a14:useLocalDpi xmlns:a14="http://schemas.microsoft.com/office/drawing/2010/main"/>
              </a:ext>
            </a:extLst>
          </a:blip>
          <a:srcRect l="39120" r="37452" b="28119"/>
          <a:stretch/>
        </p:blipFill>
        <p:spPr>
          <a:xfrm>
            <a:off x="0" y="-1"/>
            <a:ext cx="3287713" cy="6873276"/>
          </a:xfrm>
          <a:prstGeom prst="rect">
            <a:avLst/>
          </a:prstGeom>
        </p:spPr>
      </p:pic>
      <p:sp>
        <p:nvSpPr>
          <p:cNvPr id="12" name="Rectangle 11">
            <a:extLst>
              <a:ext uri="{FF2B5EF4-FFF2-40B4-BE49-F238E27FC236}">
                <a16:creationId xmlns:a16="http://schemas.microsoft.com/office/drawing/2014/main" id="{9BA5524D-4A89-5440-A5DA-D262B0A1B43F}"/>
              </a:ext>
            </a:extLst>
          </p:cNvPr>
          <p:cNvSpPr/>
          <p:nvPr userDrawn="1"/>
        </p:nvSpPr>
        <p:spPr>
          <a:xfrm>
            <a:off x="2" y="0"/>
            <a:ext cx="3287711" cy="6858000"/>
          </a:xfrm>
          <a:prstGeom prst="rect">
            <a:avLst/>
          </a:prstGeom>
          <a:gradFill>
            <a:gsLst>
              <a:gs pos="19000">
                <a:srgbClr val="2576B7">
                  <a:alpha val="11000"/>
                </a:srgbClr>
              </a:gs>
              <a:gs pos="99000">
                <a:schemeClr val="accent1">
                  <a:lumMod val="60000"/>
                  <a:lumOff val="40000"/>
                  <a:alpha val="59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F4ADDE57-4E30-2343-9DAE-39F3DBBD9B61}"/>
              </a:ext>
            </a:extLst>
          </p:cNvPr>
          <p:cNvSpPr>
            <a:spLocks noGrp="1"/>
          </p:cNvSpPr>
          <p:nvPr>
            <p:ph type="title" hasCustomPrompt="1"/>
          </p:nvPr>
        </p:nvSpPr>
        <p:spPr>
          <a:xfrm>
            <a:off x="354106" y="530021"/>
            <a:ext cx="2644071" cy="1163598"/>
          </a:xfrm>
        </p:spPr>
        <p:txBody>
          <a:bodyPr>
            <a:noAutofit/>
          </a:bodyPr>
          <a:lstStyle>
            <a:lvl1pPr>
              <a:defRPr b="0" i="0">
                <a:solidFill>
                  <a:schemeClr val="bg1"/>
                </a:solidFill>
              </a:defRPr>
            </a:lvl1pPr>
          </a:lstStyle>
          <a:p>
            <a:r>
              <a:rPr lang="en-US"/>
              <a:t>Table of Contents</a:t>
            </a:r>
          </a:p>
        </p:txBody>
      </p:sp>
      <p:sp>
        <p:nvSpPr>
          <p:cNvPr id="9" name="Text Placeholder 14">
            <a:extLst>
              <a:ext uri="{FF2B5EF4-FFF2-40B4-BE49-F238E27FC236}">
                <a16:creationId xmlns:a16="http://schemas.microsoft.com/office/drawing/2014/main" id="{D7149EE9-D7CB-2245-A969-E3DC476D8DF6}"/>
              </a:ext>
            </a:extLst>
          </p:cNvPr>
          <p:cNvSpPr>
            <a:spLocks noGrp="1"/>
          </p:cNvSpPr>
          <p:nvPr>
            <p:ph type="body" sz="quarter" idx="12" hasCustomPrompt="1"/>
          </p:nvPr>
        </p:nvSpPr>
        <p:spPr>
          <a:xfrm>
            <a:off x="4260851" y="1713470"/>
            <a:ext cx="7424644" cy="4337706"/>
          </a:xfrm>
          <a:prstGeom prst="rect">
            <a:avLst/>
          </a:prstGeom>
        </p:spPr>
        <p:txBody>
          <a:bodyPr lIns="0" tIns="0" rIns="0" bIns="0" numCol="2" spcCol="360000">
            <a:noAutofit/>
          </a:bodyPr>
          <a:lstStyle>
            <a:lvl1pPr marL="14288" marR="0" indent="-230188" algn="l" defTabSz="914400" rtl="0" eaLnBrk="1" fontAlgn="auto" latinLnBrk="0" hangingPunct="1">
              <a:lnSpc>
                <a:spcPct val="90000"/>
              </a:lnSpc>
              <a:spcBef>
                <a:spcPts val="1000"/>
              </a:spcBef>
              <a:spcAft>
                <a:spcPts val="800"/>
              </a:spcAft>
              <a:buClrTx/>
              <a:buSzTx/>
              <a:buFont typeface="Arial" panose="020B0604020202020204" pitchFamily="34" charset="0"/>
              <a:buNone/>
              <a:tabLst>
                <a:tab pos="439738" algn="l"/>
              </a:tabLst>
              <a:defRPr sz="1600" b="0" i="0">
                <a:solidFill>
                  <a:srgbClr val="4A4A4A"/>
                </a:solidFill>
                <a:latin typeface="Montserrat Medium" pitchFamily="2" charset="77"/>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	Click to edit Master text styles</a:t>
            </a:r>
          </a:p>
          <a:p>
            <a:pPr lvl="0"/>
            <a:r>
              <a:rPr lang="en-US"/>
              <a:t>#	Click to edit Master text styles</a:t>
            </a:r>
          </a:p>
          <a:p>
            <a:pPr lvl="0"/>
            <a:r>
              <a:rPr lang="en-US"/>
              <a:t>#	Click to edit Master text styles</a:t>
            </a:r>
          </a:p>
        </p:txBody>
      </p:sp>
    </p:spTree>
    <p:extLst>
      <p:ext uri="{BB962C8B-B14F-4D97-AF65-F5344CB8AC3E}">
        <p14:creationId xmlns:p14="http://schemas.microsoft.com/office/powerpoint/2010/main" val="3968229900"/>
      </p:ext>
    </p:extLst>
  </p:cSld>
  <p:clrMapOvr>
    <a:masterClrMapping/>
  </p:clrMapOvr>
  <p:extLst>
    <p:ext uri="{DCECCB84-F9BA-43D5-87BE-67443E8EF086}">
      <p15:sldGuideLst xmlns:p15="http://schemas.microsoft.com/office/powerpoint/2012/main">
        <p15:guide id="1" orient="horz" pos="118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nalysts Perspec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DE57-4E30-2343-9DAE-39F3DBBD9B61}"/>
              </a:ext>
            </a:extLst>
          </p:cNvPr>
          <p:cNvSpPr>
            <a:spLocks noGrp="1"/>
          </p:cNvSpPr>
          <p:nvPr>
            <p:ph type="title"/>
          </p:nvPr>
        </p:nvSpPr>
        <p:spPr>
          <a:xfrm>
            <a:off x="354106" y="530021"/>
            <a:ext cx="9739219" cy="1130188"/>
          </a:xfrm>
        </p:spPr>
        <p:txBody>
          <a:bodyPr>
            <a:noAutofit/>
          </a:bodyPr>
          <a:lstStyle>
            <a:lvl1pPr>
              <a:defRPr b="0" i="0">
                <a:solidFill>
                  <a:srgbClr val="4A4A4A"/>
                </a:solidFill>
              </a:defRPr>
            </a:lvl1pPr>
          </a:lstStyle>
          <a:p>
            <a:r>
              <a:rPr lang="en-US"/>
              <a:t>Click to edit Master title style</a:t>
            </a:r>
          </a:p>
        </p:txBody>
      </p:sp>
      <p:sp>
        <p:nvSpPr>
          <p:cNvPr id="4" name="Text Placeholder 11">
            <a:extLst>
              <a:ext uri="{FF2B5EF4-FFF2-40B4-BE49-F238E27FC236}">
                <a16:creationId xmlns:a16="http://schemas.microsoft.com/office/drawing/2014/main" id="{04E9795F-CBFB-B94E-B0A4-612B5868B666}"/>
              </a:ext>
            </a:extLst>
          </p:cNvPr>
          <p:cNvSpPr>
            <a:spLocks noGrp="1"/>
          </p:cNvSpPr>
          <p:nvPr>
            <p:ph type="body" sz="quarter" idx="11"/>
          </p:nvPr>
        </p:nvSpPr>
        <p:spPr>
          <a:xfrm>
            <a:off x="367657" y="1667939"/>
            <a:ext cx="4547243" cy="770461"/>
          </a:xfrm>
          <a:prstGeom prst="rect">
            <a:avLst/>
          </a:prstGeom>
        </p:spPr>
        <p:txBody>
          <a:bodyPr lIns="0" tIns="0" rIns="0" bIns="0">
            <a:noAutofit/>
          </a:bodyPr>
          <a:lstStyle>
            <a:lvl1pPr marL="0" indent="0">
              <a:lnSpc>
                <a:spcPct val="110000"/>
              </a:lnSpc>
              <a:buNone/>
              <a:defRPr sz="2000" b="0" i="0" spc="0">
                <a:solidFill>
                  <a:srgbClr val="4A4A4A"/>
                </a:solidFill>
                <a:latin typeface="Montserrat Medium"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6" name="Text Placeholder 17">
            <a:extLst>
              <a:ext uri="{FF2B5EF4-FFF2-40B4-BE49-F238E27FC236}">
                <a16:creationId xmlns:a16="http://schemas.microsoft.com/office/drawing/2014/main" id="{191A5D26-F935-C243-B55A-263E1DDC326D}"/>
              </a:ext>
            </a:extLst>
          </p:cNvPr>
          <p:cNvSpPr>
            <a:spLocks noGrp="1"/>
          </p:cNvSpPr>
          <p:nvPr>
            <p:ph type="body" sz="quarter" idx="13"/>
          </p:nvPr>
        </p:nvSpPr>
        <p:spPr>
          <a:xfrm>
            <a:off x="5238246" y="5120360"/>
            <a:ext cx="2840037" cy="1269682"/>
          </a:xfrm>
          <a:prstGeom prst="rect">
            <a:avLst/>
          </a:prstGeom>
        </p:spPr>
        <p:txBody>
          <a:bodyPr lIns="0" tIns="0" rIns="0" bIns="0">
            <a:noAutofit/>
          </a:bodyPr>
          <a:lstStyle>
            <a:lvl1pPr marL="0" indent="0">
              <a:lnSpc>
                <a:spcPct val="110000"/>
              </a:lnSpc>
              <a:spcBef>
                <a:spcPts val="0"/>
              </a:spcBef>
              <a:buNone/>
              <a:defRPr sz="1200" b="0" i="0">
                <a:solidFill>
                  <a:srgbClr val="2576B7"/>
                </a:solidFill>
                <a:latin typeface="Montserrat SemiBold" pitchFamily="2" charset="77"/>
                <a:cs typeface="Arial" panose="020B0604020202020204" pitchFamily="34" charset="0"/>
              </a:defRPr>
            </a:lvl1pPr>
            <a:lvl2pPr marL="457200" indent="0">
              <a:lnSpc>
                <a:spcPct val="110000"/>
              </a:lnSpc>
              <a:spcBef>
                <a:spcPts val="0"/>
              </a:spcBef>
              <a:buNone/>
              <a:defRPr sz="1200" b="0" i="0">
                <a:solidFill>
                  <a:srgbClr val="2576B7"/>
                </a:solidFill>
                <a:latin typeface="Montserrat Medium" pitchFamily="2" charset="77"/>
                <a:cs typeface="Arial" panose="020B0604020202020204" pitchFamily="34" charset="0"/>
              </a:defRPr>
            </a:lvl2pPr>
            <a:lvl3pPr marL="914400" indent="0">
              <a:lnSpc>
                <a:spcPct val="110000"/>
              </a:lnSpc>
              <a:spcBef>
                <a:spcPts val="0"/>
              </a:spcBef>
              <a:buNone/>
              <a:defRPr sz="1200" b="0" i="0">
                <a:solidFill>
                  <a:srgbClr val="2576B7"/>
                </a:solidFill>
                <a:latin typeface="Montserrat Medium" pitchFamily="2" charset="77"/>
                <a:cs typeface="Arial" panose="020B0604020202020204" pitchFamily="34" charset="0"/>
              </a:defRPr>
            </a:lvl3pPr>
            <a:lvl4pPr marL="1371600" indent="0">
              <a:lnSpc>
                <a:spcPct val="110000"/>
              </a:lnSpc>
              <a:spcBef>
                <a:spcPts val="0"/>
              </a:spcBef>
              <a:buNone/>
              <a:defRPr sz="1200" b="0" i="0">
                <a:solidFill>
                  <a:srgbClr val="2576B7"/>
                </a:solidFill>
                <a:latin typeface="Montserrat Medium" pitchFamily="2" charset="77"/>
                <a:cs typeface="Arial" panose="020B0604020202020204" pitchFamily="34" charset="0"/>
              </a:defRPr>
            </a:lvl4pPr>
            <a:lvl5pPr marL="1828800" indent="0">
              <a:lnSpc>
                <a:spcPct val="110000"/>
              </a:lnSpc>
              <a:spcBef>
                <a:spcPts val="0"/>
              </a:spcBef>
              <a:buNone/>
              <a:defRPr sz="1200" b="0" i="0">
                <a:solidFill>
                  <a:srgbClr val="2576B7"/>
                </a:solidFill>
                <a:latin typeface="Montserrat Medium" pitchFamily="2" charset="77"/>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27F9FF2-D4F4-2F42-9C38-CF0156BDA8A6}"/>
              </a:ext>
            </a:extLst>
          </p:cNvPr>
          <p:cNvSpPr>
            <a:spLocks noGrp="1"/>
          </p:cNvSpPr>
          <p:nvPr>
            <p:ph type="body" sz="quarter" idx="14"/>
          </p:nvPr>
        </p:nvSpPr>
        <p:spPr>
          <a:xfrm>
            <a:off x="5243286" y="1753404"/>
            <a:ext cx="6661150" cy="4218417"/>
          </a:xfrm>
          <a:prstGeom prst="rect">
            <a:avLst/>
          </a:prstGeom>
        </p:spPr>
        <p:txBody>
          <a:bodyPr lIns="0" tIns="0" rIns="0" bIns="0"/>
          <a:lstStyle>
            <a:lvl1pPr marL="179388" indent="-179388">
              <a:lnSpc>
                <a:spcPct val="110000"/>
              </a:lnSpc>
              <a:spcBef>
                <a:spcPts val="0"/>
              </a:spcBef>
              <a:spcAft>
                <a:spcPts val="800"/>
              </a:spcAft>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spcBef>
                <a:spcPts val="0"/>
              </a:spcBef>
              <a:spcAft>
                <a:spcPts val="800"/>
              </a:spcAft>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spcBef>
                <a:spcPts val="0"/>
              </a:spcBef>
              <a:spcAft>
                <a:spcPts val="800"/>
              </a:spcAft>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spcBef>
                <a:spcPts val="0"/>
              </a:spcBef>
              <a:spcAft>
                <a:spcPts val="800"/>
              </a:spcAft>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spcBef>
                <a:spcPts val="0"/>
              </a:spcBef>
              <a:spcAft>
                <a:spcPts val="800"/>
              </a:spcAft>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646507"/>
      </p:ext>
    </p:extLst>
  </p:cSld>
  <p:clrMapOvr>
    <a:masterClrMapping/>
  </p:clrMapOvr>
  <p:extLst>
    <p:ext uri="{DCECCB84-F9BA-43D5-87BE-67443E8EF086}">
      <p15:sldGuideLst xmlns:p15="http://schemas.microsoft.com/office/powerpoint/2012/main">
        <p15:guide id="1" orient="horz" pos="138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ecSummary-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DE57-4E30-2343-9DAE-39F3DBBD9B61}"/>
              </a:ext>
            </a:extLst>
          </p:cNvPr>
          <p:cNvSpPr>
            <a:spLocks noGrp="1"/>
          </p:cNvSpPr>
          <p:nvPr>
            <p:ph type="title"/>
          </p:nvPr>
        </p:nvSpPr>
        <p:spPr>
          <a:xfrm>
            <a:off x="354106" y="530021"/>
            <a:ext cx="11220578" cy="1163598"/>
          </a:xfrm>
        </p:spPr>
        <p:txBody>
          <a:bodyPr>
            <a:noAutofit/>
          </a:bodyPr>
          <a:lstStyle>
            <a:lvl1pPr>
              <a:lnSpc>
                <a:spcPct val="90000"/>
              </a:lnSpc>
              <a:defRPr b="0" i="0">
                <a:solidFill>
                  <a:srgbClr val="4A4A4A"/>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A5895281-F05F-284A-93B8-DF31D5A43342}"/>
              </a:ext>
            </a:extLst>
          </p:cNvPr>
          <p:cNvSpPr>
            <a:spLocks noGrp="1"/>
          </p:cNvSpPr>
          <p:nvPr>
            <p:ph type="body" sz="quarter" idx="13"/>
          </p:nvPr>
        </p:nvSpPr>
        <p:spPr>
          <a:xfrm>
            <a:off x="368194" y="1597967"/>
            <a:ext cx="3542400" cy="297314"/>
          </a:xfrm>
          <a:prstGeom prst="rect">
            <a:avLst/>
          </a:prstGeom>
        </p:spPr>
        <p:txBody>
          <a:bodyPr lIns="0" tIns="0" rIns="0" bIns="0">
            <a:noAutofit/>
          </a:bodyPr>
          <a:lstStyle>
            <a:lvl1pPr marL="0" indent="0" algn="l">
              <a:lnSpc>
                <a:spcPct val="90000"/>
              </a:lnSpc>
              <a:buNone/>
              <a:defRPr sz="1800" b="0" i="0">
                <a:solidFill>
                  <a:srgbClr val="B3252E"/>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6" name="Text Placeholder 12">
            <a:extLst>
              <a:ext uri="{FF2B5EF4-FFF2-40B4-BE49-F238E27FC236}">
                <a16:creationId xmlns:a16="http://schemas.microsoft.com/office/drawing/2014/main" id="{9BDD2CC1-5E1E-A249-A7A5-AE4A1333D147}"/>
              </a:ext>
            </a:extLst>
          </p:cNvPr>
          <p:cNvSpPr>
            <a:spLocks noGrp="1"/>
          </p:cNvSpPr>
          <p:nvPr>
            <p:ph type="body" sz="quarter" idx="15"/>
          </p:nvPr>
        </p:nvSpPr>
        <p:spPr>
          <a:xfrm>
            <a:off x="4267994" y="1597967"/>
            <a:ext cx="3542400" cy="297314"/>
          </a:xfrm>
          <a:prstGeom prst="rect">
            <a:avLst/>
          </a:prstGeom>
        </p:spPr>
        <p:txBody>
          <a:bodyPr lIns="0" tIns="0" rIns="0" bIns="0">
            <a:noAutofit/>
          </a:bodyPr>
          <a:lstStyle>
            <a:lvl1pPr marL="0" indent="0" algn="l">
              <a:lnSpc>
                <a:spcPct val="90000"/>
              </a:lnSpc>
              <a:buNone/>
              <a:defRPr sz="1800" b="0" i="0">
                <a:solidFill>
                  <a:srgbClr val="F17A26"/>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8" name="Text Placeholder 12">
            <a:extLst>
              <a:ext uri="{FF2B5EF4-FFF2-40B4-BE49-F238E27FC236}">
                <a16:creationId xmlns:a16="http://schemas.microsoft.com/office/drawing/2014/main" id="{DE52E9E9-EF0F-F148-B77C-A1985515528A}"/>
              </a:ext>
            </a:extLst>
          </p:cNvPr>
          <p:cNvSpPr>
            <a:spLocks noGrp="1"/>
          </p:cNvSpPr>
          <p:nvPr>
            <p:ph type="body" sz="quarter" idx="17"/>
          </p:nvPr>
        </p:nvSpPr>
        <p:spPr>
          <a:xfrm>
            <a:off x="8130748" y="1597967"/>
            <a:ext cx="3542400" cy="297314"/>
          </a:xfrm>
          <a:prstGeom prst="rect">
            <a:avLst/>
          </a:prstGeom>
        </p:spPr>
        <p:txBody>
          <a:bodyPr lIns="0" tIns="0" rIns="0" bIns="0">
            <a:noAutofit/>
          </a:bodyPr>
          <a:lstStyle>
            <a:lvl1pPr marL="0" indent="0" algn="l">
              <a:lnSpc>
                <a:spcPct val="90000"/>
              </a:lnSpc>
              <a:buNone/>
              <a:defRPr sz="1800" b="0" i="0">
                <a:solidFill>
                  <a:srgbClr val="2B9E48"/>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4">
            <a:extLst>
              <a:ext uri="{FF2B5EF4-FFF2-40B4-BE49-F238E27FC236}">
                <a16:creationId xmlns:a16="http://schemas.microsoft.com/office/drawing/2014/main" id="{FA4AA16A-AF07-4A4A-AA0D-C83BCCC518CB}"/>
              </a:ext>
            </a:extLst>
          </p:cNvPr>
          <p:cNvSpPr>
            <a:spLocks noGrp="1"/>
          </p:cNvSpPr>
          <p:nvPr>
            <p:ph type="body" sz="quarter" idx="18"/>
          </p:nvPr>
        </p:nvSpPr>
        <p:spPr>
          <a:xfrm>
            <a:off x="371475" y="1991757"/>
            <a:ext cx="3658265" cy="3190736"/>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478D611E-AB20-6F4F-AAF0-75575E9D6DB6}"/>
              </a:ext>
            </a:extLst>
          </p:cNvPr>
          <p:cNvSpPr>
            <a:spLocks noGrp="1"/>
          </p:cNvSpPr>
          <p:nvPr>
            <p:ph type="body" sz="quarter" idx="19"/>
          </p:nvPr>
        </p:nvSpPr>
        <p:spPr>
          <a:xfrm>
            <a:off x="4267994" y="1991757"/>
            <a:ext cx="3658265" cy="3190736"/>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37BEB711-C86D-6A42-AF2D-7578AE11B32E}"/>
              </a:ext>
            </a:extLst>
          </p:cNvPr>
          <p:cNvSpPr>
            <a:spLocks noGrp="1"/>
          </p:cNvSpPr>
          <p:nvPr>
            <p:ph type="body" sz="quarter" idx="20"/>
          </p:nvPr>
        </p:nvSpPr>
        <p:spPr>
          <a:xfrm>
            <a:off x="8154194" y="1991757"/>
            <a:ext cx="3658265" cy="3190736"/>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014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cSummary-Ins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337839D-3E87-9946-9EF1-9F4ECADABFBD}"/>
              </a:ext>
            </a:extLst>
          </p:cNvPr>
          <p:cNvSpPr/>
          <p:nvPr userDrawn="1"/>
        </p:nvSpPr>
        <p:spPr>
          <a:xfrm>
            <a:off x="1" y="0"/>
            <a:ext cx="3293806" cy="6858000"/>
          </a:xfrm>
          <a:prstGeom prst="rect">
            <a:avLst/>
          </a:prstGeom>
          <a:gradFill>
            <a:gsLst>
              <a:gs pos="21000">
                <a:srgbClr val="2576B7"/>
              </a:gs>
              <a:gs pos="87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F4ADDE57-4E30-2343-9DAE-39F3DBBD9B61}"/>
              </a:ext>
            </a:extLst>
          </p:cNvPr>
          <p:cNvSpPr>
            <a:spLocks noGrp="1"/>
          </p:cNvSpPr>
          <p:nvPr>
            <p:ph type="title"/>
          </p:nvPr>
        </p:nvSpPr>
        <p:spPr>
          <a:xfrm>
            <a:off x="354106" y="530021"/>
            <a:ext cx="2644071" cy="1163598"/>
          </a:xfrm>
        </p:spPr>
        <p:txBody>
          <a:bodyPr>
            <a:noAutofit/>
          </a:bodyPr>
          <a:lstStyle>
            <a:lvl1pPr>
              <a:lnSpc>
                <a:spcPct val="90000"/>
              </a:lnSpc>
              <a:defRPr b="0" i="0">
                <a:solidFill>
                  <a:schemeClr val="bg1"/>
                </a:solidFill>
              </a:defRPr>
            </a:lvl1pPr>
          </a:lstStyle>
          <a:p>
            <a:r>
              <a:rPr lang="en-US"/>
              <a:t>Click to edit Master title style</a:t>
            </a:r>
          </a:p>
        </p:txBody>
      </p:sp>
      <p:pic>
        <p:nvPicPr>
          <p:cNvPr id="10" name="Picture 9" descr="A close up of a logo&#10;&#10;Description automatically generated">
            <a:extLst>
              <a:ext uri="{FF2B5EF4-FFF2-40B4-BE49-F238E27FC236}">
                <a16:creationId xmlns:a16="http://schemas.microsoft.com/office/drawing/2014/main" id="{E5D50CBB-3A71-9340-95F5-5C848CF4D0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7727" r="29802" b="15666"/>
          <a:stretch/>
        </p:blipFill>
        <p:spPr>
          <a:xfrm>
            <a:off x="0" y="2094271"/>
            <a:ext cx="3259394" cy="4763729"/>
          </a:xfrm>
          <a:prstGeom prst="rect">
            <a:avLst/>
          </a:prstGeom>
        </p:spPr>
      </p:pic>
      <p:sp>
        <p:nvSpPr>
          <p:cNvPr id="13" name="Text Placeholder 12">
            <a:extLst>
              <a:ext uri="{FF2B5EF4-FFF2-40B4-BE49-F238E27FC236}">
                <a16:creationId xmlns:a16="http://schemas.microsoft.com/office/drawing/2014/main" id="{A5895281-F05F-284A-93B8-DF31D5A43342}"/>
              </a:ext>
            </a:extLst>
          </p:cNvPr>
          <p:cNvSpPr>
            <a:spLocks noGrp="1"/>
          </p:cNvSpPr>
          <p:nvPr>
            <p:ph type="body" sz="quarter" idx="13"/>
          </p:nvPr>
        </p:nvSpPr>
        <p:spPr>
          <a:xfrm>
            <a:off x="3646192" y="1710797"/>
            <a:ext cx="1363689" cy="1456894"/>
          </a:xfrm>
          <a:prstGeom prst="rect">
            <a:avLst/>
          </a:prstGeom>
        </p:spPr>
        <p:txBody>
          <a:bodyPr lIns="0" tIns="0" rIns="0" bIns="0">
            <a:noAutofit/>
          </a:bodyPr>
          <a:lstStyle>
            <a:lvl1pPr marL="0" indent="0" algn="r">
              <a:lnSpc>
                <a:spcPct val="90000"/>
              </a:lnSpc>
              <a:buNone/>
              <a:defRPr sz="1800" b="0" i="0">
                <a:solidFill>
                  <a:srgbClr val="2576B7"/>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2">
            <a:extLst>
              <a:ext uri="{FF2B5EF4-FFF2-40B4-BE49-F238E27FC236}">
                <a16:creationId xmlns:a16="http://schemas.microsoft.com/office/drawing/2014/main" id="{51E67745-F8B6-7742-9C85-BF94D59B17E3}"/>
              </a:ext>
            </a:extLst>
          </p:cNvPr>
          <p:cNvSpPr>
            <a:spLocks noGrp="1"/>
          </p:cNvSpPr>
          <p:nvPr>
            <p:ph type="body" sz="quarter" idx="15"/>
          </p:nvPr>
        </p:nvSpPr>
        <p:spPr>
          <a:xfrm>
            <a:off x="3646192" y="3288813"/>
            <a:ext cx="1363689" cy="1456894"/>
          </a:xfrm>
          <a:prstGeom prst="rect">
            <a:avLst/>
          </a:prstGeom>
        </p:spPr>
        <p:txBody>
          <a:bodyPr lIns="0" tIns="0" rIns="0" bIns="0">
            <a:noAutofit/>
          </a:bodyPr>
          <a:lstStyle>
            <a:lvl1pPr marL="0" indent="0" algn="r">
              <a:lnSpc>
                <a:spcPct val="90000"/>
              </a:lnSpc>
              <a:buNone/>
              <a:defRPr sz="1800" b="0" i="0">
                <a:solidFill>
                  <a:srgbClr val="2576B7"/>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FD5BBA39-4C80-D648-B340-F00E0C6C3B2C}"/>
              </a:ext>
            </a:extLst>
          </p:cNvPr>
          <p:cNvSpPr>
            <a:spLocks noGrp="1"/>
          </p:cNvSpPr>
          <p:nvPr>
            <p:ph type="body" sz="quarter" idx="17"/>
          </p:nvPr>
        </p:nvSpPr>
        <p:spPr>
          <a:xfrm>
            <a:off x="3646192" y="4890932"/>
            <a:ext cx="1363689" cy="1456894"/>
          </a:xfrm>
          <a:prstGeom prst="rect">
            <a:avLst/>
          </a:prstGeom>
        </p:spPr>
        <p:txBody>
          <a:bodyPr lIns="0" tIns="0" rIns="0" bIns="0">
            <a:noAutofit/>
          </a:bodyPr>
          <a:lstStyle>
            <a:lvl1pPr marL="0" indent="0" algn="r">
              <a:lnSpc>
                <a:spcPct val="90000"/>
              </a:lnSpc>
              <a:buNone/>
              <a:defRPr sz="1800" b="0" i="0">
                <a:solidFill>
                  <a:srgbClr val="2576B7"/>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1">
            <a:extLst>
              <a:ext uri="{FF2B5EF4-FFF2-40B4-BE49-F238E27FC236}">
                <a16:creationId xmlns:a16="http://schemas.microsoft.com/office/drawing/2014/main" id="{D313ADEA-A1F4-A542-85A5-487F1DAC52A4}"/>
              </a:ext>
            </a:extLst>
          </p:cNvPr>
          <p:cNvSpPr>
            <a:spLocks noGrp="1"/>
          </p:cNvSpPr>
          <p:nvPr>
            <p:ph type="body" sz="quarter" idx="11"/>
          </p:nvPr>
        </p:nvSpPr>
        <p:spPr>
          <a:xfrm>
            <a:off x="367657" y="1643564"/>
            <a:ext cx="1938567" cy="1689100"/>
          </a:xfrm>
          <a:prstGeom prst="rect">
            <a:avLst/>
          </a:prstGeom>
        </p:spPr>
        <p:txBody>
          <a:bodyPr lIns="0" tIns="0" rIns="0" bIns="0">
            <a:noAutofit/>
          </a:bodyPr>
          <a:lstStyle>
            <a:lvl1pPr marL="0" indent="0">
              <a:lnSpc>
                <a:spcPct val="90000"/>
              </a:lnSpc>
              <a:buNone/>
              <a:defRPr sz="2000" b="0" i="0" spc="0">
                <a:solidFill>
                  <a:schemeClr val="bg1"/>
                </a:solidFill>
                <a:latin typeface="Montserrat Medium"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2" name="Text Placeholder 4">
            <a:extLst>
              <a:ext uri="{FF2B5EF4-FFF2-40B4-BE49-F238E27FC236}">
                <a16:creationId xmlns:a16="http://schemas.microsoft.com/office/drawing/2014/main" id="{2502EE92-7C7A-FA4E-AE72-3E591F5B1581}"/>
              </a:ext>
            </a:extLst>
          </p:cNvPr>
          <p:cNvSpPr>
            <a:spLocks noGrp="1"/>
          </p:cNvSpPr>
          <p:nvPr>
            <p:ph type="body" sz="quarter" idx="18"/>
          </p:nvPr>
        </p:nvSpPr>
        <p:spPr>
          <a:xfrm>
            <a:off x="5232400" y="1710872"/>
            <a:ext cx="6261395" cy="1393834"/>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98706D75-EAF6-024B-B02C-354058500E9C}"/>
              </a:ext>
            </a:extLst>
          </p:cNvPr>
          <p:cNvSpPr>
            <a:spLocks noGrp="1"/>
          </p:cNvSpPr>
          <p:nvPr>
            <p:ph type="body" sz="quarter" idx="19"/>
          </p:nvPr>
        </p:nvSpPr>
        <p:spPr>
          <a:xfrm>
            <a:off x="5232400" y="3276600"/>
            <a:ext cx="6261395" cy="1393834"/>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4">
            <a:extLst>
              <a:ext uri="{FF2B5EF4-FFF2-40B4-BE49-F238E27FC236}">
                <a16:creationId xmlns:a16="http://schemas.microsoft.com/office/drawing/2014/main" id="{8021F9AD-DC72-2E4A-948D-1084BB950A0D}"/>
              </a:ext>
            </a:extLst>
          </p:cNvPr>
          <p:cNvSpPr>
            <a:spLocks noGrp="1"/>
          </p:cNvSpPr>
          <p:nvPr>
            <p:ph type="body" sz="quarter" idx="20"/>
          </p:nvPr>
        </p:nvSpPr>
        <p:spPr>
          <a:xfrm>
            <a:off x="5232400" y="4876800"/>
            <a:ext cx="6261395" cy="1393834"/>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3373356"/>
      </p:ext>
    </p:extLst>
  </p:cSld>
  <p:clrMapOvr>
    <a:masterClrMapping/>
  </p:clrMapOvr>
  <p:extLst>
    <p:ext uri="{DCECCB84-F9BA-43D5-87BE-67443E8EF086}">
      <p15:sldGuideLst xmlns:p15="http://schemas.microsoft.com/office/powerpoint/2012/main">
        <p15:guide id="1" orient="horz" pos="118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ep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F76D18-C940-E84E-830D-6CF9AF3924F1}"/>
              </a:ext>
            </a:extLst>
          </p:cNvPr>
          <p:cNvSpPr/>
          <p:nvPr userDrawn="1"/>
        </p:nvSpPr>
        <p:spPr>
          <a:xfrm>
            <a:off x="9105899" y="0"/>
            <a:ext cx="3087687" cy="6858000"/>
          </a:xfrm>
          <a:prstGeom prst="rect">
            <a:avLst/>
          </a:prstGeom>
          <a:gradFill>
            <a:gsLst>
              <a:gs pos="19000">
                <a:srgbClr val="2576B7"/>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00000"/>
              </a:lnSpc>
            </a:pPr>
            <a:endParaRPr lang="en-US"/>
          </a:p>
        </p:txBody>
      </p:sp>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6" y="530021"/>
            <a:ext cx="8480612" cy="519691"/>
          </a:xfrm>
        </p:spPr>
        <p:txBody>
          <a:bodyPr>
            <a:noAutofit/>
          </a:bodyPr>
          <a:lstStyle>
            <a:lvl1pPr>
              <a:lnSpc>
                <a:spcPct val="90000"/>
              </a:lnSpc>
              <a:defRPr b="0" i="0">
                <a:solidFill>
                  <a:srgbClr val="4A4A4A"/>
                </a:solidFill>
              </a:defRPr>
            </a:lvl1pPr>
          </a:lstStyle>
          <a:p>
            <a:r>
              <a:rPr lang="en-US"/>
              <a:t>Click to edit Master title style</a:t>
            </a:r>
          </a:p>
        </p:txBody>
      </p:sp>
      <p:sp>
        <p:nvSpPr>
          <p:cNvPr id="4" name="Text Placeholder 11">
            <a:extLst>
              <a:ext uri="{FF2B5EF4-FFF2-40B4-BE49-F238E27FC236}">
                <a16:creationId xmlns:a16="http://schemas.microsoft.com/office/drawing/2014/main" id="{AFF3E0B4-46E9-884B-8F5F-3F97FE21CDA1}"/>
              </a:ext>
            </a:extLst>
          </p:cNvPr>
          <p:cNvSpPr>
            <a:spLocks noGrp="1"/>
          </p:cNvSpPr>
          <p:nvPr>
            <p:ph type="body" sz="quarter" idx="11"/>
          </p:nvPr>
        </p:nvSpPr>
        <p:spPr>
          <a:xfrm>
            <a:off x="374088" y="1177271"/>
            <a:ext cx="5686987" cy="456696"/>
          </a:xfrm>
          <a:prstGeom prst="rect">
            <a:avLst/>
          </a:prstGeom>
        </p:spPr>
        <p:txBody>
          <a:bodyPr lIns="0" tIns="0" rIns="0" bIns="0">
            <a:noAutofit/>
          </a:bodyPr>
          <a:lstStyle>
            <a:lvl1pPr marL="0" indent="0">
              <a:lnSpc>
                <a:spcPct val="9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6" name="Text Placeholder 14">
            <a:extLst>
              <a:ext uri="{FF2B5EF4-FFF2-40B4-BE49-F238E27FC236}">
                <a16:creationId xmlns:a16="http://schemas.microsoft.com/office/drawing/2014/main" id="{8C23CA75-41C7-1B4F-A0B0-3377675711B0}"/>
              </a:ext>
            </a:extLst>
          </p:cNvPr>
          <p:cNvSpPr>
            <a:spLocks noGrp="1"/>
          </p:cNvSpPr>
          <p:nvPr>
            <p:ph type="body" sz="quarter" idx="12"/>
          </p:nvPr>
        </p:nvSpPr>
        <p:spPr>
          <a:xfrm>
            <a:off x="9362364" y="662318"/>
            <a:ext cx="2531187" cy="3783558"/>
          </a:xfrm>
          <a:prstGeom prst="rect">
            <a:avLst/>
          </a:prstGeom>
        </p:spPr>
        <p:txBody>
          <a:bodyPr lIns="0" tIns="0" rIns="0" bIns="0" numCol="1" spcCol="360000">
            <a:noAutofit/>
          </a:bodyPr>
          <a:lstStyle>
            <a:lvl1pPr marL="0" indent="0">
              <a:lnSpc>
                <a:spcPct val="110000"/>
              </a:lnSpc>
              <a:buNone/>
              <a:defRPr sz="1200" b="0" i="0">
                <a:solidFill>
                  <a:schemeClr val="bg1"/>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9" name="Text Placeholder 17">
            <a:extLst>
              <a:ext uri="{FF2B5EF4-FFF2-40B4-BE49-F238E27FC236}">
                <a16:creationId xmlns:a16="http://schemas.microsoft.com/office/drawing/2014/main" id="{3D4F850B-D58B-594D-978A-673E1E69514E}"/>
              </a:ext>
            </a:extLst>
          </p:cNvPr>
          <p:cNvSpPr>
            <a:spLocks noGrp="1"/>
          </p:cNvSpPr>
          <p:nvPr>
            <p:ph type="body" sz="quarter" idx="16"/>
          </p:nvPr>
        </p:nvSpPr>
        <p:spPr>
          <a:xfrm>
            <a:off x="374474" y="2082070"/>
            <a:ext cx="4529132" cy="371902"/>
          </a:xfrm>
          <a:prstGeom prst="rect">
            <a:avLst/>
          </a:prstGeom>
        </p:spPr>
        <p:txBody>
          <a:bodyPr lIns="0" tIns="0" rIns="0" bIns="0">
            <a:noAutofit/>
          </a:bodyPr>
          <a:lstStyle>
            <a:lvl1pPr marL="0" indent="0" algn="l">
              <a:lnSpc>
                <a:spcPct val="90000"/>
              </a:lnSpc>
              <a:buNone/>
              <a:defRPr sz="1800" b="0" i="0">
                <a:solidFill>
                  <a:srgbClr val="2576B7"/>
                </a:solidFill>
                <a:latin typeface="Montserrat SemiBold"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8" name="Text Placeholder 17">
            <a:extLst>
              <a:ext uri="{FF2B5EF4-FFF2-40B4-BE49-F238E27FC236}">
                <a16:creationId xmlns:a16="http://schemas.microsoft.com/office/drawing/2014/main" id="{0B9E58A6-0F71-2B44-BF10-C6A65531FE7E}"/>
              </a:ext>
            </a:extLst>
          </p:cNvPr>
          <p:cNvSpPr>
            <a:spLocks noGrp="1"/>
          </p:cNvSpPr>
          <p:nvPr>
            <p:ph type="body" sz="quarter" idx="14"/>
          </p:nvPr>
        </p:nvSpPr>
        <p:spPr>
          <a:xfrm>
            <a:off x="9362364" y="4720830"/>
            <a:ext cx="2542732" cy="473616"/>
          </a:xfrm>
          <a:prstGeom prst="rect">
            <a:avLst/>
          </a:prstGeom>
        </p:spPr>
        <p:txBody>
          <a:bodyPr lIns="0" tIns="0" rIns="0" bIns="0">
            <a:noAutofit/>
          </a:bodyPr>
          <a:lstStyle>
            <a:lvl1pPr marL="0" indent="0">
              <a:lnSpc>
                <a:spcPct val="90000"/>
              </a:lnSpc>
              <a:buNone/>
              <a:defRPr sz="1600" b="0" i="0">
                <a:solidFill>
                  <a:schemeClr val="bg1"/>
                </a:solidFill>
                <a:latin typeface="Exo" panose="02000503000000000000"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9" name="Text Placeholder 14">
            <a:extLst>
              <a:ext uri="{FF2B5EF4-FFF2-40B4-BE49-F238E27FC236}">
                <a16:creationId xmlns:a16="http://schemas.microsoft.com/office/drawing/2014/main" id="{C4C6D666-F1FC-4C45-8814-EC78F26C85BE}"/>
              </a:ext>
            </a:extLst>
          </p:cNvPr>
          <p:cNvSpPr>
            <a:spLocks noGrp="1"/>
          </p:cNvSpPr>
          <p:nvPr>
            <p:ph type="body" sz="quarter" idx="15"/>
          </p:nvPr>
        </p:nvSpPr>
        <p:spPr>
          <a:xfrm>
            <a:off x="9362364" y="4949429"/>
            <a:ext cx="2544797" cy="1324301"/>
          </a:xfrm>
          <a:prstGeom prst="rect">
            <a:avLst/>
          </a:prstGeom>
        </p:spPr>
        <p:txBody>
          <a:bodyPr lIns="0" tIns="0" rIns="0" bIns="0" numCol="1" spcCol="360000">
            <a:noAutofit/>
          </a:bodyPr>
          <a:lstStyle>
            <a:lvl1pPr marL="0" indent="0">
              <a:lnSpc>
                <a:spcPct val="110000"/>
              </a:lnSpc>
              <a:buNone/>
              <a:defRPr sz="1200" b="0" i="0">
                <a:solidFill>
                  <a:schemeClr val="bg1"/>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0" name="Text Placeholder 11">
            <a:extLst>
              <a:ext uri="{FF2B5EF4-FFF2-40B4-BE49-F238E27FC236}">
                <a16:creationId xmlns:a16="http://schemas.microsoft.com/office/drawing/2014/main" id="{07BB7D92-C928-3E42-B0C1-1E8CA4149E24}"/>
              </a:ext>
            </a:extLst>
          </p:cNvPr>
          <p:cNvSpPr>
            <a:spLocks noGrp="1"/>
          </p:cNvSpPr>
          <p:nvPr>
            <p:ph type="body" sz="quarter" idx="35"/>
          </p:nvPr>
        </p:nvSpPr>
        <p:spPr>
          <a:xfrm>
            <a:off x="358603" y="4835636"/>
            <a:ext cx="7070567" cy="939371"/>
          </a:xfrm>
          <a:prstGeom prst="rect">
            <a:avLst/>
          </a:prstGeom>
        </p:spPr>
        <p:txBody>
          <a:bodyPr lIns="0" tIns="0" rIns="0" bIns="0">
            <a:noAutofit/>
          </a:bodyPr>
          <a:lstStyle>
            <a:lvl1pPr marL="0" indent="0">
              <a:lnSpc>
                <a:spcPct val="90000"/>
              </a:lnSpc>
              <a:buNone/>
              <a:defRPr sz="2000" b="1" i="0" spc="0">
                <a:solidFill>
                  <a:srgbClr val="4A4A4A"/>
                </a:solidFill>
                <a:latin typeface="Montserrat SemiBold" panose="020B0604020202020204" charset="0"/>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3" name="Text Placeholder 14">
            <a:extLst>
              <a:ext uri="{FF2B5EF4-FFF2-40B4-BE49-F238E27FC236}">
                <a16:creationId xmlns:a16="http://schemas.microsoft.com/office/drawing/2014/main" id="{FDEDCE3A-356D-4642-851B-3AB57D790ADD}"/>
              </a:ext>
            </a:extLst>
          </p:cNvPr>
          <p:cNvSpPr>
            <a:spLocks noGrp="1"/>
          </p:cNvSpPr>
          <p:nvPr>
            <p:ph type="body" sz="quarter" idx="34"/>
          </p:nvPr>
        </p:nvSpPr>
        <p:spPr>
          <a:xfrm>
            <a:off x="380033" y="2580323"/>
            <a:ext cx="5237948" cy="1263015"/>
          </a:xfrm>
          <a:prstGeom prst="rect">
            <a:avLst/>
          </a:prstGeom>
        </p:spPr>
        <p:txBody>
          <a:bodyPr lIns="0" tIns="0" rIns="0" bIns="0">
            <a:noAutofit/>
          </a:bodyPr>
          <a:lstStyle>
            <a:lvl1pPr marL="0" indent="0">
              <a:lnSpc>
                <a:spcPct val="90000"/>
              </a:lnSpc>
              <a:buNone/>
              <a:defRPr sz="1600" b="0" i="0">
                <a:solidFill>
                  <a:srgbClr val="000000"/>
                </a:solidFill>
                <a:latin typeface="Exo" panose="02000503000000000000" pitchFamily="2" charset="77"/>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2" name="TextBox 11">
            <a:extLst>
              <a:ext uri="{FF2B5EF4-FFF2-40B4-BE49-F238E27FC236}">
                <a16:creationId xmlns:a16="http://schemas.microsoft.com/office/drawing/2014/main" id="{907E2940-62C3-4846-A4B6-19D915C5EDE1}"/>
              </a:ext>
            </a:extLst>
          </p:cNvPr>
          <p:cNvSpPr txBox="1"/>
          <p:nvPr userDrawn="1"/>
        </p:nvSpPr>
        <p:spPr>
          <a:xfrm>
            <a:off x="8804021" y="6449568"/>
            <a:ext cx="3438335" cy="12311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00000"/>
              </a:lnSpc>
              <a:spcBef>
                <a:spcPts val="55"/>
              </a:spcBef>
              <a:spcAft>
                <a:spcPts val="0"/>
              </a:spcAft>
              <a:buClrTx/>
              <a:buSzTx/>
              <a:buFontTx/>
              <a:buNone/>
              <a:tabLst/>
              <a:defRPr/>
            </a:pPr>
            <a:r>
              <a:rPr lang="en-CA" sz="800" spc="-18">
                <a:solidFill>
                  <a:schemeClr val="bg1"/>
                </a:solidFill>
                <a:latin typeface="Exo" panose="02000503000000000000" pitchFamily="2" charset="77"/>
              </a:rPr>
              <a:t>Info-</a:t>
            </a:r>
            <a:r>
              <a:rPr lang="en-CA" sz="800" spc="-103">
                <a:solidFill>
                  <a:schemeClr val="bg1"/>
                </a:solidFill>
                <a:latin typeface="Exo" panose="02000503000000000000" pitchFamily="2" charset="77"/>
              </a:rPr>
              <a:t>T</a:t>
            </a:r>
            <a:r>
              <a:rPr lang="en-CA" sz="800" spc="-15">
                <a:solidFill>
                  <a:schemeClr val="bg1"/>
                </a:solidFill>
                <a:latin typeface="Exo" panose="02000503000000000000" pitchFamily="2" charset="77"/>
              </a:rPr>
              <a:t>ec</a:t>
            </a:r>
            <a:r>
              <a:rPr lang="en-CA" sz="800" spc="6">
                <a:solidFill>
                  <a:schemeClr val="bg1"/>
                </a:solidFill>
                <a:latin typeface="Exo" panose="02000503000000000000" pitchFamily="2" charset="77"/>
              </a:rPr>
              <a:t>h</a:t>
            </a:r>
            <a:r>
              <a:rPr lang="en-CA" sz="800" spc="-39">
                <a:solidFill>
                  <a:schemeClr val="bg1"/>
                </a:solidFill>
                <a:latin typeface="Exo" panose="02000503000000000000" pitchFamily="2" charset="77"/>
              </a:rPr>
              <a:t> </a:t>
            </a:r>
            <a:r>
              <a:rPr lang="en-CA" sz="800" spc="-15">
                <a:solidFill>
                  <a:schemeClr val="bg1"/>
                </a:solidFill>
                <a:latin typeface="Exo" panose="02000503000000000000" pitchFamily="2" charset="77"/>
              </a:rPr>
              <a:t>Researc</a:t>
            </a:r>
            <a:r>
              <a:rPr lang="en-CA" sz="800" spc="6">
                <a:solidFill>
                  <a:schemeClr val="bg1"/>
                </a:solidFill>
                <a:latin typeface="Exo" panose="02000503000000000000" pitchFamily="2" charset="77"/>
              </a:rPr>
              <a:t>h</a:t>
            </a:r>
            <a:r>
              <a:rPr lang="en-CA" sz="800" spc="-39">
                <a:solidFill>
                  <a:schemeClr val="bg1"/>
                </a:solidFill>
                <a:latin typeface="Exo" panose="02000503000000000000" pitchFamily="2" charset="77"/>
              </a:rPr>
              <a:t> </a:t>
            </a:r>
            <a:r>
              <a:rPr lang="en-CA" sz="800" spc="-15">
                <a:solidFill>
                  <a:schemeClr val="bg1"/>
                </a:solidFill>
                <a:latin typeface="Exo" panose="02000503000000000000" pitchFamily="2" charset="77"/>
              </a:rPr>
              <a:t>Grou</a:t>
            </a:r>
            <a:r>
              <a:rPr lang="en-CA" sz="800" spc="6">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00000"/>
                </a:lnSpc>
                <a:spcBef>
                  <a:spcPts val="55"/>
                </a:spcBef>
                <a:spcAft>
                  <a:spcPts val="0"/>
                </a:spcAft>
                <a:buClrTx/>
                <a:buSzTx/>
                <a:buFontTx/>
                <a:buNone/>
                <a:tabLst/>
                <a:defRPr/>
              </a:pPr>
              <a:t>‹#›</a:t>
            </a:fld>
            <a:endParaRPr sz="800" spc="6">
              <a:solidFill>
                <a:schemeClr val="bg1"/>
              </a:solidFill>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365263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eneric-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6" y="544769"/>
            <a:ext cx="5632357" cy="1130188"/>
          </a:xfrm>
        </p:spPr>
        <p:txBody>
          <a:bodyPr>
            <a:noAutofit/>
          </a:bodyPr>
          <a:lstStyle>
            <a:lvl1pPr>
              <a:defRPr b="0" i="0"/>
            </a:lvl1pPr>
          </a:lstStyle>
          <a:p>
            <a:r>
              <a:rPr lang="en-US"/>
              <a:t>Click to edit Master title style</a:t>
            </a:r>
          </a:p>
        </p:txBody>
      </p:sp>
    </p:spTree>
    <p:extLst>
      <p:ext uri="{BB962C8B-B14F-4D97-AF65-F5344CB8AC3E}">
        <p14:creationId xmlns:p14="http://schemas.microsoft.com/office/powerpoint/2010/main" val="405738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neric-slide-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6" y="544769"/>
            <a:ext cx="4967041" cy="1130188"/>
          </a:xfrm>
        </p:spPr>
        <p:txBody>
          <a:bodyPr>
            <a:noAutofit/>
          </a:bodyPr>
          <a:lstStyle>
            <a:lvl1pPr>
              <a:lnSpc>
                <a:spcPct val="90000"/>
              </a:lnSpc>
              <a:defRPr b="0" i="0"/>
            </a:lvl1pPr>
          </a:lstStyle>
          <a:p>
            <a:r>
              <a:rPr lang="en-US"/>
              <a:t>Click to edit Master title style</a:t>
            </a:r>
          </a:p>
        </p:txBody>
      </p:sp>
      <p:sp>
        <p:nvSpPr>
          <p:cNvPr id="4" name="Text Placeholder 11">
            <a:extLst>
              <a:ext uri="{FF2B5EF4-FFF2-40B4-BE49-F238E27FC236}">
                <a16:creationId xmlns:a16="http://schemas.microsoft.com/office/drawing/2014/main" id="{DDF1013D-24FA-B04E-AE09-DB6F11760046}"/>
              </a:ext>
            </a:extLst>
          </p:cNvPr>
          <p:cNvSpPr>
            <a:spLocks noGrp="1"/>
          </p:cNvSpPr>
          <p:nvPr>
            <p:ph type="body" sz="quarter" idx="11"/>
          </p:nvPr>
        </p:nvSpPr>
        <p:spPr>
          <a:xfrm>
            <a:off x="367658" y="1643564"/>
            <a:ext cx="4116208" cy="669978"/>
          </a:xfrm>
          <a:prstGeom prst="rect">
            <a:avLst/>
          </a:prstGeom>
        </p:spPr>
        <p:txBody>
          <a:bodyPr lIns="0" tIns="0" rIns="0" bIns="0">
            <a:noAutofit/>
          </a:bodyPr>
          <a:lstStyle>
            <a:lvl1pPr marL="0" indent="0">
              <a:lnSpc>
                <a:spcPct val="110000"/>
              </a:lnSpc>
              <a:buNone/>
              <a:defRPr sz="2000" b="0" i="0" spc="0">
                <a:solidFill>
                  <a:srgbClr val="2576B7"/>
                </a:solidFill>
                <a:latin typeface="Montserrat Medium"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5" name="Text Placeholder 4">
            <a:extLst>
              <a:ext uri="{FF2B5EF4-FFF2-40B4-BE49-F238E27FC236}">
                <a16:creationId xmlns:a16="http://schemas.microsoft.com/office/drawing/2014/main" id="{9881DA12-3A02-104C-8DA9-67C6D34506B4}"/>
              </a:ext>
            </a:extLst>
          </p:cNvPr>
          <p:cNvSpPr>
            <a:spLocks noGrp="1"/>
          </p:cNvSpPr>
          <p:nvPr>
            <p:ph type="body" sz="quarter" idx="33"/>
          </p:nvPr>
        </p:nvSpPr>
        <p:spPr>
          <a:xfrm>
            <a:off x="371476" y="2710334"/>
            <a:ext cx="5689599" cy="2999350"/>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480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ject Step Summar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09A2786-ECFC-144B-AE26-54D79588906A}"/>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79000"/>
                    </a14:imgEffect>
                  </a14:imgLayer>
                </a14:imgProps>
              </a:ext>
              <a:ext uri="{28A0092B-C50C-407E-A947-70E740481C1C}">
                <a14:useLocalDpi xmlns:a14="http://schemas.microsoft.com/office/drawing/2010/main"/>
              </a:ext>
            </a:extLst>
          </a:blip>
          <a:srcRect l="39629" r="31547" b="28119"/>
          <a:stretch/>
        </p:blipFill>
        <p:spPr>
          <a:xfrm>
            <a:off x="8148638" y="-1"/>
            <a:ext cx="4044950" cy="6873276"/>
          </a:xfrm>
          <a:prstGeom prst="rect">
            <a:avLst/>
          </a:prstGeom>
        </p:spPr>
      </p:pic>
      <p:sp>
        <p:nvSpPr>
          <p:cNvPr id="14" name="Rectangle 13">
            <a:extLst>
              <a:ext uri="{FF2B5EF4-FFF2-40B4-BE49-F238E27FC236}">
                <a16:creationId xmlns:a16="http://schemas.microsoft.com/office/drawing/2014/main" id="{332DBE19-10F2-5346-BAC1-53F174E84D7E}"/>
              </a:ext>
            </a:extLst>
          </p:cNvPr>
          <p:cNvSpPr/>
          <p:nvPr userDrawn="1"/>
        </p:nvSpPr>
        <p:spPr>
          <a:xfrm>
            <a:off x="8148638" y="0"/>
            <a:ext cx="4044949" cy="6858000"/>
          </a:xfrm>
          <a:prstGeom prst="rect">
            <a:avLst/>
          </a:prstGeom>
          <a:gradFill>
            <a:gsLst>
              <a:gs pos="19000">
                <a:srgbClr val="2576B7">
                  <a:alpha val="29000"/>
                </a:srgbClr>
              </a:gs>
              <a:gs pos="99000">
                <a:schemeClr val="accent1">
                  <a:lumMod val="60000"/>
                  <a:lumOff val="40000"/>
                  <a:alpha val="98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10000"/>
              </a:lnSpc>
            </a:pPr>
            <a:endParaRPr lang="en-US"/>
          </a:p>
        </p:txBody>
      </p:sp>
      <p:sp>
        <p:nvSpPr>
          <p:cNvPr id="2" name="Title 1">
            <a:extLst>
              <a:ext uri="{FF2B5EF4-FFF2-40B4-BE49-F238E27FC236}">
                <a16:creationId xmlns:a16="http://schemas.microsoft.com/office/drawing/2014/main" id="{B88A6C45-179D-D346-9D3E-74C32F8AA777}"/>
              </a:ext>
            </a:extLst>
          </p:cNvPr>
          <p:cNvSpPr>
            <a:spLocks noGrp="1"/>
          </p:cNvSpPr>
          <p:nvPr>
            <p:ph type="title" hasCustomPrompt="1"/>
          </p:nvPr>
        </p:nvSpPr>
        <p:spPr>
          <a:xfrm>
            <a:off x="354107" y="530021"/>
            <a:ext cx="5706968" cy="1130188"/>
          </a:xfrm>
        </p:spPr>
        <p:txBody>
          <a:bodyPr>
            <a:noAutofit/>
          </a:bodyPr>
          <a:lstStyle>
            <a:lvl1pPr>
              <a:lnSpc>
                <a:spcPct val="90000"/>
              </a:lnSpc>
              <a:defRPr/>
            </a:lvl1pPr>
          </a:lstStyle>
          <a:p>
            <a:r>
              <a:rPr lang="en-US"/>
              <a:t>Project Step </a:t>
            </a:r>
            <a:br>
              <a:rPr lang="en-US"/>
            </a:br>
            <a:r>
              <a:rPr lang="en-US"/>
              <a:t>Summary</a:t>
            </a:r>
          </a:p>
        </p:txBody>
      </p:sp>
      <p:sp>
        <p:nvSpPr>
          <p:cNvPr id="5" name="Text Placeholder 4">
            <a:extLst>
              <a:ext uri="{FF2B5EF4-FFF2-40B4-BE49-F238E27FC236}">
                <a16:creationId xmlns:a16="http://schemas.microsoft.com/office/drawing/2014/main" id="{86E5F82B-DCED-8B4F-88A2-8A928648A8FF}"/>
              </a:ext>
            </a:extLst>
          </p:cNvPr>
          <p:cNvSpPr>
            <a:spLocks noGrp="1"/>
          </p:cNvSpPr>
          <p:nvPr>
            <p:ph type="body" sz="quarter" idx="11" hasCustomPrompt="1"/>
          </p:nvPr>
        </p:nvSpPr>
        <p:spPr>
          <a:xfrm>
            <a:off x="371475" y="2261454"/>
            <a:ext cx="6661150" cy="2906712"/>
          </a:xfrm>
          <a:prstGeom prst="rect">
            <a:avLst/>
          </a:prstGeom>
        </p:spPr>
        <p:txBody>
          <a:bodyPr lIns="0">
            <a:noAutofit/>
          </a:bodyPr>
          <a:lstStyle>
            <a:lvl1pPr marL="342900" indent="-342900">
              <a:lnSpc>
                <a:spcPct val="110000"/>
              </a:lnSpc>
              <a:buClr>
                <a:srgbClr val="2576B7"/>
              </a:buClr>
              <a:buSzPct val="100000"/>
              <a:buFont typeface="+mj-lt"/>
              <a:buAutoNum type="arabicPeriod"/>
              <a:defRPr sz="1600" b="0" i="0">
                <a:solidFill>
                  <a:srgbClr val="000000"/>
                </a:solidFill>
                <a:latin typeface="Roboto Condensed Light" panose="02000000000000000000" pitchFamily="2" charset="0"/>
                <a:ea typeface="Roboto Condensed Light" panose="02000000000000000000" pitchFamily="2" charset="0"/>
              </a:defRPr>
            </a:lvl1pPr>
          </a:lstStyle>
          <a:p>
            <a:pPr lvl="0"/>
            <a:r>
              <a:rPr lang="en-US" b="0" i="0">
                <a:latin typeface="Roboto Condensed Light" panose="02000000000000000000" pitchFamily="2" charset="0"/>
                <a:ea typeface="Roboto Condensed Light" panose="02000000000000000000" pitchFamily="2" charset="0"/>
              </a:rPr>
              <a:t>Set your goals – what do you want to achieve in your PCI project?</a:t>
            </a:r>
          </a:p>
          <a:p>
            <a:pPr lvl="0"/>
            <a:r>
              <a:rPr lang="en-US" b="0" i="0">
                <a:latin typeface="Roboto Condensed Light" panose="02000000000000000000" pitchFamily="2" charset="0"/>
                <a:ea typeface="Roboto Condensed Light" panose="02000000000000000000" pitchFamily="2" charset="0"/>
              </a:rPr>
              <a:t>Evaluate your current organization’s posture in relation to PCI.</a:t>
            </a:r>
          </a:p>
          <a:p>
            <a:pPr lvl="0"/>
            <a:r>
              <a:rPr lang="en-US" b="0" i="0">
                <a:latin typeface="Roboto Condensed Light" panose="02000000000000000000" pitchFamily="2" charset="0"/>
                <a:ea typeface="Roboto Condensed Light" panose="02000000000000000000" pitchFamily="2" charset="0"/>
              </a:rPr>
              <a:t>Map PCI’s 12 core requirements to your PCI practices.</a:t>
            </a:r>
          </a:p>
          <a:p>
            <a:pPr lvl="0"/>
            <a:r>
              <a:rPr lang="en-US" b="0" i="0">
                <a:latin typeface="Roboto Condensed Light" panose="02000000000000000000" pitchFamily="2" charset="0"/>
                <a:ea typeface="Roboto Condensed Light" panose="02000000000000000000" pitchFamily="2" charset="0"/>
              </a:rPr>
              <a:t>Perform a gap analysis.</a:t>
            </a:r>
          </a:p>
          <a:p>
            <a:pPr lvl="0"/>
            <a:r>
              <a:rPr lang="en-US" b="0" i="0">
                <a:latin typeface="Roboto Condensed Light" panose="02000000000000000000" pitchFamily="2" charset="0"/>
                <a:ea typeface="Roboto Condensed Light" panose="02000000000000000000" pitchFamily="2" charset="0"/>
              </a:rPr>
              <a:t>Complete gap prioritization.</a:t>
            </a:r>
          </a:p>
          <a:p>
            <a:pPr lvl="0"/>
            <a:r>
              <a:rPr lang="en-US" b="0" i="0">
                <a:latin typeface="Roboto Condensed Light" panose="02000000000000000000" pitchFamily="2" charset="0"/>
                <a:ea typeface="Roboto Condensed Light" panose="02000000000000000000" pitchFamily="2" charset="0"/>
              </a:rPr>
              <a:t>Identify PCI Simplification Strategy.</a:t>
            </a:r>
          </a:p>
          <a:p>
            <a:pPr lvl="0"/>
            <a:r>
              <a:rPr lang="en-US" b="0" i="0">
                <a:latin typeface="Roboto Condensed Light" panose="02000000000000000000" pitchFamily="2" charset="0"/>
                <a:ea typeface="Roboto Condensed Light" panose="02000000000000000000" pitchFamily="2" charset="0"/>
              </a:rPr>
              <a:t>Develop a PCI Simplification Launch Plan.</a:t>
            </a:r>
            <a:endParaRPr lang="en-US"/>
          </a:p>
        </p:txBody>
      </p:sp>
      <p:sp>
        <p:nvSpPr>
          <p:cNvPr id="16" name="Text Placeholder 11">
            <a:extLst>
              <a:ext uri="{FF2B5EF4-FFF2-40B4-BE49-F238E27FC236}">
                <a16:creationId xmlns:a16="http://schemas.microsoft.com/office/drawing/2014/main" id="{85DDFA7D-F891-5541-AA0E-D25B89A7FB95}"/>
              </a:ext>
            </a:extLst>
          </p:cNvPr>
          <p:cNvSpPr>
            <a:spLocks noGrp="1"/>
          </p:cNvSpPr>
          <p:nvPr>
            <p:ph type="body" sz="quarter" idx="35"/>
          </p:nvPr>
        </p:nvSpPr>
        <p:spPr>
          <a:xfrm>
            <a:off x="381817" y="1914619"/>
            <a:ext cx="5547929" cy="346835"/>
          </a:xfrm>
          <a:prstGeom prst="rect">
            <a:avLst/>
          </a:prstGeom>
        </p:spPr>
        <p:txBody>
          <a:bodyPr lIns="0" tIns="0" rIns="0" bIns="0">
            <a:noAutofit/>
          </a:bodyPr>
          <a:lstStyle>
            <a:lvl1pPr marL="0" indent="0">
              <a:lnSpc>
                <a:spcPct val="110000"/>
              </a:lnSpc>
              <a:buNone/>
              <a:defRPr sz="2000" b="1" i="0" spc="0">
                <a:solidFill>
                  <a:srgbClr val="2576B7"/>
                </a:solidFill>
                <a:latin typeface="Montserrat SemiBold" panose="020B0604020202020204" charset="0"/>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8" name="TextBox 7">
            <a:extLst>
              <a:ext uri="{FF2B5EF4-FFF2-40B4-BE49-F238E27FC236}">
                <a16:creationId xmlns:a16="http://schemas.microsoft.com/office/drawing/2014/main" id="{07C742F6-0374-194A-A48E-6874C2EC5AE2}"/>
              </a:ext>
            </a:extLst>
          </p:cNvPr>
          <p:cNvSpPr txBox="1"/>
          <p:nvPr userDrawn="1"/>
        </p:nvSpPr>
        <p:spPr>
          <a:xfrm>
            <a:off x="8804021" y="6449568"/>
            <a:ext cx="3438335" cy="13183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10000"/>
              </a:lnSpc>
              <a:spcBef>
                <a:spcPts val="55"/>
              </a:spcBef>
              <a:spcAft>
                <a:spcPts val="0"/>
              </a:spcAft>
              <a:buClrTx/>
              <a:buSzTx/>
              <a:buFontTx/>
              <a:buNone/>
              <a:tabLst/>
              <a:defRPr/>
            </a:pPr>
            <a:r>
              <a:rPr lang="en-CA" sz="800" spc="-18">
                <a:solidFill>
                  <a:schemeClr val="bg1"/>
                </a:solidFill>
                <a:latin typeface="Exo" panose="02000503000000000000" pitchFamily="2" charset="77"/>
              </a:rPr>
              <a:t>Info-</a:t>
            </a:r>
            <a:r>
              <a:rPr lang="en-CA" sz="800" spc="-103">
                <a:solidFill>
                  <a:schemeClr val="bg1"/>
                </a:solidFill>
                <a:latin typeface="Exo" panose="02000503000000000000" pitchFamily="2" charset="77"/>
              </a:rPr>
              <a:t>T</a:t>
            </a:r>
            <a:r>
              <a:rPr lang="en-CA" sz="800" spc="-15">
                <a:solidFill>
                  <a:schemeClr val="bg1"/>
                </a:solidFill>
                <a:latin typeface="Exo" panose="02000503000000000000" pitchFamily="2" charset="77"/>
              </a:rPr>
              <a:t>ec</a:t>
            </a:r>
            <a:r>
              <a:rPr lang="en-CA" sz="800" spc="6">
                <a:solidFill>
                  <a:schemeClr val="bg1"/>
                </a:solidFill>
                <a:latin typeface="Exo" panose="02000503000000000000" pitchFamily="2" charset="77"/>
              </a:rPr>
              <a:t>h</a:t>
            </a:r>
            <a:r>
              <a:rPr lang="en-CA" sz="800" spc="-39">
                <a:solidFill>
                  <a:schemeClr val="bg1"/>
                </a:solidFill>
                <a:latin typeface="Exo" panose="02000503000000000000" pitchFamily="2" charset="77"/>
              </a:rPr>
              <a:t> </a:t>
            </a:r>
            <a:r>
              <a:rPr lang="en-CA" sz="800" spc="-15">
                <a:solidFill>
                  <a:schemeClr val="bg1"/>
                </a:solidFill>
                <a:latin typeface="Exo" panose="02000503000000000000" pitchFamily="2" charset="77"/>
              </a:rPr>
              <a:t>Researc</a:t>
            </a:r>
            <a:r>
              <a:rPr lang="en-CA" sz="800" spc="6">
                <a:solidFill>
                  <a:schemeClr val="bg1"/>
                </a:solidFill>
                <a:latin typeface="Exo" panose="02000503000000000000" pitchFamily="2" charset="77"/>
              </a:rPr>
              <a:t>h</a:t>
            </a:r>
            <a:r>
              <a:rPr lang="en-CA" sz="800" spc="-39">
                <a:solidFill>
                  <a:schemeClr val="bg1"/>
                </a:solidFill>
                <a:latin typeface="Exo" panose="02000503000000000000" pitchFamily="2" charset="77"/>
              </a:rPr>
              <a:t> </a:t>
            </a:r>
            <a:r>
              <a:rPr lang="en-CA" sz="800" spc="-15">
                <a:solidFill>
                  <a:schemeClr val="bg1"/>
                </a:solidFill>
                <a:latin typeface="Exo" panose="02000503000000000000" pitchFamily="2" charset="77"/>
              </a:rPr>
              <a:t>Grou</a:t>
            </a:r>
            <a:r>
              <a:rPr lang="en-CA" sz="800" spc="6">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10000"/>
                </a:lnSpc>
                <a:spcBef>
                  <a:spcPts val="55"/>
                </a:spcBef>
                <a:spcAft>
                  <a:spcPts val="0"/>
                </a:spcAft>
                <a:buClrTx/>
                <a:buSzTx/>
                <a:buFontTx/>
                <a:buNone/>
                <a:tabLst/>
                <a:defRPr/>
              </a:pPr>
              <a:t>‹#›</a:t>
            </a:fld>
            <a:endParaRPr sz="800" spc="6">
              <a:solidFill>
                <a:schemeClr val="bg1"/>
              </a:solidFill>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154298487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theme" Target="../theme/theme5.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4" name="object 40">
            <a:extLst>
              <a:ext uri="{FF2B5EF4-FFF2-40B4-BE49-F238E27FC236}">
                <a16:creationId xmlns:a16="http://schemas.microsoft.com/office/drawing/2014/main" id="{CAA2DC47-C07C-8841-8398-880188265DC9}"/>
              </a:ext>
            </a:extLst>
          </p:cNvPr>
          <p:cNvSpPr txBox="1"/>
          <p:nvPr userDrawn="1"/>
        </p:nvSpPr>
        <p:spPr>
          <a:xfrm>
            <a:off x="5965031" y="6040551"/>
            <a:ext cx="3221785" cy="502469"/>
          </a:xfrm>
          <a:prstGeom prst="rect">
            <a:avLst/>
          </a:prstGeom>
        </p:spPr>
        <p:txBody>
          <a:bodyPr vert="horz" wrap="square" lIns="0" tIns="2310" rIns="0" bIns="0" rtlCol="0">
            <a:noAutofit/>
          </a:bodyPr>
          <a:lstStyle/>
          <a:p>
            <a:pPr marL="7701" marR="3081" indent="33886" algn="r">
              <a:lnSpc>
                <a:spcPts val="958"/>
              </a:lnSpc>
              <a:spcBef>
                <a:spcPts val="18"/>
              </a:spcBef>
            </a:pPr>
            <a:r>
              <a:rPr sz="788" b="0" i="0" spc="-6" dirty="0">
                <a:solidFill>
                  <a:srgbClr val="DCDCDC"/>
                </a:solidFill>
                <a:latin typeface="Roboto Condensed Light" panose="02000000000000000000" pitchFamily="2" charset="0"/>
                <a:ea typeface="Roboto Condensed Light" panose="02000000000000000000" pitchFamily="2" charset="0"/>
                <a:cs typeface="Arial"/>
              </a:rPr>
              <a:t>Info-Tech </a:t>
            </a:r>
            <a:r>
              <a:rPr sz="788" b="0" i="0" spc="3" dirty="0">
                <a:solidFill>
                  <a:srgbClr val="DCDCDC"/>
                </a:solidFill>
                <a:latin typeface="Roboto Condensed Light" panose="02000000000000000000" pitchFamily="2" charset="0"/>
                <a:ea typeface="Roboto Condensed Light" panose="02000000000000000000" pitchFamily="2" charset="0"/>
                <a:cs typeface="Arial"/>
              </a:rPr>
              <a:t>Research </a:t>
            </a:r>
            <a:r>
              <a:rPr sz="788" b="0" i="0" spc="6" dirty="0">
                <a:solidFill>
                  <a:srgbClr val="DCDCDC"/>
                </a:solidFill>
                <a:latin typeface="Roboto Condensed Light" panose="02000000000000000000" pitchFamily="2" charset="0"/>
                <a:ea typeface="Roboto Condensed Light" panose="02000000000000000000" pitchFamily="2" charset="0"/>
                <a:cs typeface="Arial"/>
              </a:rPr>
              <a:t>Group </a:t>
            </a:r>
            <a:r>
              <a:rPr sz="788" b="0" i="0" spc="3" dirty="0">
                <a:solidFill>
                  <a:srgbClr val="DCDCDC"/>
                </a:solidFill>
                <a:latin typeface="Roboto Condensed Light" panose="02000000000000000000" pitchFamily="2" charset="0"/>
                <a:ea typeface="Roboto Condensed Light" panose="02000000000000000000" pitchFamily="2" charset="0"/>
                <a:cs typeface="Arial"/>
              </a:rPr>
              <a:t>Inc. </a:t>
            </a:r>
            <a:r>
              <a:rPr sz="788" b="0" i="0" dirty="0">
                <a:solidFill>
                  <a:srgbClr val="DCDCDC"/>
                </a:solidFill>
                <a:latin typeface="Roboto Condensed Light" panose="02000000000000000000" pitchFamily="2" charset="0"/>
                <a:ea typeface="Roboto Condensed Light" panose="02000000000000000000" pitchFamily="2" charset="0"/>
                <a:cs typeface="Arial"/>
              </a:rPr>
              <a:t>is </a:t>
            </a:r>
            <a:r>
              <a:rPr sz="788" b="0" i="0" spc="6" dirty="0">
                <a:solidFill>
                  <a:srgbClr val="DCDCDC"/>
                </a:solidFill>
                <a:latin typeface="Roboto Condensed Light" panose="02000000000000000000" pitchFamily="2" charset="0"/>
                <a:ea typeface="Roboto Condensed Light" panose="02000000000000000000" pitchFamily="2" charset="0"/>
                <a:cs typeface="Arial"/>
              </a:rPr>
              <a:t>a </a:t>
            </a:r>
            <a:r>
              <a:rPr sz="788" b="0" i="0" dirty="0">
                <a:solidFill>
                  <a:srgbClr val="DCDCDC"/>
                </a:solidFill>
                <a:latin typeface="Roboto Condensed Light" panose="02000000000000000000" pitchFamily="2" charset="0"/>
                <a:ea typeface="Roboto Condensed Light" panose="02000000000000000000" pitchFamily="2" charset="0"/>
                <a:cs typeface="Arial"/>
              </a:rPr>
              <a:t>global leader </a:t>
            </a:r>
            <a:r>
              <a:rPr sz="788" b="0" i="0" spc="3" dirty="0">
                <a:solidFill>
                  <a:srgbClr val="DCDCDC"/>
                </a:solidFill>
                <a:latin typeface="Roboto Condensed Light" panose="02000000000000000000" pitchFamily="2" charset="0"/>
                <a:ea typeface="Roboto Condensed Light" panose="02000000000000000000" pitchFamily="2" charset="0"/>
                <a:cs typeface="Arial"/>
              </a:rPr>
              <a:t>in </a:t>
            </a:r>
            <a:r>
              <a:rPr sz="788" b="0" i="0" dirty="0">
                <a:solidFill>
                  <a:srgbClr val="DCDCDC"/>
                </a:solidFill>
                <a:latin typeface="Roboto Condensed Light" panose="02000000000000000000" pitchFamily="2" charset="0"/>
                <a:ea typeface="Roboto Condensed Light" panose="02000000000000000000" pitchFamily="2" charset="0"/>
                <a:cs typeface="Arial"/>
              </a:rPr>
              <a:t>providing </a:t>
            </a:r>
            <a:r>
              <a:rPr sz="788" b="0" i="0" spc="3" dirty="0">
                <a:solidFill>
                  <a:srgbClr val="DCDCDC"/>
                </a:solidFill>
                <a:latin typeface="Roboto Condensed Light" panose="02000000000000000000" pitchFamily="2" charset="0"/>
                <a:ea typeface="Roboto Condensed Light" panose="02000000000000000000" pitchFamily="2" charset="0"/>
                <a:cs typeface="Arial"/>
              </a:rPr>
              <a:t>IT research</a:t>
            </a:r>
            <a:r>
              <a:rPr sz="788" b="0" i="0" spc="64" dirty="0">
                <a:solidFill>
                  <a:srgbClr val="DCDCDC"/>
                </a:solidFill>
                <a:latin typeface="Roboto Condensed Light" panose="02000000000000000000" pitchFamily="2" charset="0"/>
                <a:ea typeface="Roboto Condensed Light" panose="02000000000000000000" pitchFamily="2" charset="0"/>
                <a:cs typeface="Arial"/>
              </a:rPr>
              <a:t> </a:t>
            </a:r>
            <a:r>
              <a:rPr sz="788" b="0" i="0" spc="3" dirty="0">
                <a:solidFill>
                  <a:srgbClr val="DCDCDC"/>
                </a:solidFill>
                <a:latin typeface="Roboto Condensed Light" panose="02000000000000000000" pitchFamily="2" charset="0"/>
                <a:ea typeface="Roboto Condensed Light" panose="02000000000000000000" pitchFamily="2" charset="0"/>
                <a:cs typeface="Arial"/>
              </a:rPr>
              <a:t>and</a:t>
            </a:r>
            <a:r>
              <a:rPr sz="788" b="0" i="0" spc="9" dirty="0">
                <a:solidFill>
                  <a:srgbClr val="DCDCDC"/>
                </a:solidFill>
                <a:latin typeface="Roboto Condensed Light" panose="02000000000000000000" pitchFamily="2" charset="0"/>
                <a:ea typeface="Roboto Condensed Light" panose="02000000000000000000" pitchFamily="2" charset="0"/>
                <a:cs typeface="Arial"/>
              </a:rPr>
              <a:t> </a:t>
            </a:r>
            <a:r>
              <a:rPr sz="788" b="0" i="0" dirty="0">
                <a:solidFill>
                  <a:srgbClr val="DCDCDC"/>
                </a:solidFill>
                <a:latin typeface="Roboto Condensed Light" panose="02000000000000000000" pitchFamily="2" charset="0"/>
                <a:ea typeface="Roboto Condensed Light" panose="02000000000000000000" pitchFamily="2" charset="0"/>
                <a:cs typeface="Arial"/>
              </a:rPr>
              <a:t>advice. </a:t>
            </a:r>
            <a:r>
              <a:rPr sz="788" b="0" i="0" spc="-6" dirty="0">
                <a:solidFill>
                  <a:srgbClr val="DCDCDC"/>
                </a:solidFill>
                <a:latin typeface="Roboto Condensed Light" panose="02000000000000000000" pitchFamily="2" charset="0"/>
                <a:ea typeface="Roboto Condensed Light" panose="02000000000000000000" pitchFamily="2" charset="0"/>
                <a:cs typeface="Arial"/>
              </a:rPr>
              <a:t>Info-Tech’s </a:t>
            </a:r>
            <a:r>
              <a:rPr sz="788" b="0" i="0" dirty="0">
                <a:solidFill>
                  <a:srgbClr val="DCDCDC"/>
                </a:solidFill>
                <a:latin typeface="Roboto Condensed Light" panose="02000000000000000000" pitchFamily="2" charset="0"/>
                <a:ea typeface="Roboto Condensed Light" panose="02000000000000000000" pitchFamily="2" charset="0"/>
                <a:cs typeface="Arial"/>
              </a:rPr>
              <a:t>products </a:t>
            </a:r>
            <a:r>
              <a:rPr sz="788" b="0" i="0" spc="3" dirty="0">
                <a:solidFill>
                  <a:srgbClr val="DCDCDC"/>
                </a:solidFill>
                <a:latin typeface="Roboto Condensed Light" panose="02000000000000000000" pitchFamily="2" charset="0"/>
                <a:ea typeface="Roboto Condensed Light" panose="02000000000000000000" pitchFamily="2" charset="0"/>
                <a:cs typeface="Arial"/>
              </a:rPr>
              <a:t>and services </a:t>
            </a:r>
            <a:r>
              <a:rPr sz="788" b="0" i="0" spc="6" dirty="0">
                <a:solidFill>
                  <a:srgbClr val="DCDCDC"/>
                </a:solidFill>
                <a:latin typeface="Roboto Condensed Light" panose="02000000000000000000" pitchFamily="2" charset="0"/>
                <a:ea typeface="Roboto Condensed Light" panose="02000000000000000000" pitchFamily="2" charset="0"/>
                <a:cs typeface="Arial"/>
              </a:rPr>
              <a:t>combine </a:t>
            </a:r>
            <a:r>
              <a:rPr sz="788" b="0" i="0" dirty="0">
                <a:solidFill>
                  <a:srgbClr val="DCDCDC"/>
                </a:solidFill>
                <a:latin typeface="Roboto Condensed Light" panose="02000000000000000000" pitchFamily="2" charset="0"/>
                <a:ea typeface="Roboto Condensed Light" panose="02000000000000000000" pitchFamily="2" charset="0"/>
                <a:cs typeface="Arial"/>
              </a:rPr>
              <a:t>actionable insight </a:t>
            </a:r>
            <a:r>
              <a:rPr sz="788" b="0" i="0" spc="3" dirty="0">
                <a:solidFill>
                  <a:srgbClr val="DCDCDC"/>
                </a:solidFill>
                <a:latin typeface="Roboto Condensed Light" panose="02000000000000000000" pitchFamily="2" charset="0"/>
                <a:ea typeface="Roboto Condensed Light" panose="02000000000000000000" pitchFamily="2" charset="0"/>
                <a:cs typeface="Arial"/>
              </a:rPr>
              <a:t>and relevant</a:t>
            </a:r>
            <a:r>
              <a:rPr sz="788" b="0" i="0" spc="76" dirty="0">
                <a:solidFill>
                  <a:srgbClr val="DCDCDC"/>
                </a:solidFill>
                <a:latin typeface="Roboto Condensed Light" panose="02000000000000000000" pitchFamily="2" charset="0"/>
                <a:ea typeface="Roboto Condensed Light" panose="02000000000000000000" pitchFamily="2" charset="0"/>
                <a:cs typeface="Arial"/>
              </a:rPr>
              <a:t> </a:t>
            </a:r>
            <a:r>
              <a:rPr sz="788" b="0" i="0" spc="3" dirty="0">
                <a:solidFill>
                  <a:srgbClr val="DCDCDC"/>
                </a:solidFill>
                <a:latin typeface="Roboto Condensed Light" panose="02000000000000000000" pitchFamily="2" charset="0"/>
                <a:ea typeface="Roboto Condensed Light" panose="02000000000000000000" pitchFamily="2" charset="0"/>
                <a:cs typeface="Arial"/>
              </a:rPr>
              <a:t>advice</a:t>
            </a:r>
            <a:r>
              <a:rPr sz="788" b="0" i="0" spc="12" dirty="0">
                <a:solidFill>
                  <a:srgbClr val="DCDCDC"/>
                </a:solidFill>
                <a:latin typeface="Roboto Condensed Light" panose="02000000000000000000" pitchFamily="2" charset="0"/>
                <a:ea typeface="Roboto Condensed Light" panose="02000000000000000000" pitchFamily="2" charset="0"/>
                <a:cs typeface="Arial"/>
              </a:rPr>
              <a:t> </a:t>
            </a:r>
            <a:r>
              <a:rPr sz="788" b="0" i="0" dirty="0">
                <a:solidFill>
                  <a:srgbClr val="DCDCDC"/>
                </a:solidFill>
                <a:latin typeface="Roboto Condensed Light" panose="02000000000000000000" pitchFamily="2" charset="0"/>
                <a:ea typeface="Roboto Condensed Light" panose="02000000000000000000" pitchFamily="2" charset="0"/>
                <a:cs typeface="Arial"/>
              </a:rPr>
              <a:t>with </a:t>
            </a:r>
            <a:r>
              <a:rPr sz="788" b="0" i="0" spc="3" dirty="0">
                <a:solidFill>
                  <a:srgbClr val="DCDCDC"/>
                </a:solidFill>
                <a:latin typeface="Roboto Condensed Light" panose="02000000000000000000" pitchFamily="2" charset="0"/>
                <a:ea typeface="Roboto Condensed Light" panose="02000000000000000000" pitchFamily="2" charset="0"/>
                <a:cs typeface="Arial"/>
              </a:rPr>
              <a:t>ready-to-use tools and templates that cover the full spectrum of IT</a:t>
            </a:r>
            <a:r>
              <a:rPr sz="788" b="0" i="0" spc="73" dirty="0">
                <a:solidFill>
                  <a:srgbClr val="DCDCDC"/>
                </a:solidFill>
                <a:latin typeface="Roboto Condensed Light" panose="02000000000000000000" pitchFamily="2" charset="0"/>
                <a:ea typeface="Roboto Condensed Light" panose="02000000000000000000" pitchFamily="2" charset="0"/>
                <a:cs typeface="Arial"/>
              </a:rPr>
              <a:t> </a:t>
            </a:r>
            <a:r>
              <a:rPr sz="788" b="0" i="0" spc="3" dirty="0">
                <a:solidFill>
                  <a:srgbClr val="DCDCDC"/>
                </a:solidFill>
                <a:latin typeface="Roboto Condensed Light" panose="02000000000000000000" pitchFamily="2" charset="0"/>
                <a:ea typeface="Roboto Condensed Light" panose="02000000000000000000" pitchFamily="2" charset="0"/>
                <a:cs typeface="Arial"/>
              </a:rPr>
              <a:t>concerns.</a:t>
            </a:r>
            <a:endParaRPr sz="788" b="0" i="0" dirty="0">
              <a:latin typeface="Roboto Condensed Light" panose="02000000000000000000" pitchFamily="2" charset="0"/>
              <a:ea typeface="Roboto Condensed Light" panose="02000000000000000000" pitchFamily="2" charset="0"/>
              <a:cs typeface="Arial"/>
            </a:endParaRPr>
          </a:p>
          <a:p>
            <a:pPr marR="3851" algn="r">
              <a:lnSpc>
                <a:spcPts val="931"/>
              </a:lnSpc>
            </a:pPr>
            <a:r>
              <a:rPr sz="788" b="0" i="0" spc="6" dirty="0">
                <a:solidFill>
                  <a:srgbClr val="DCDCDC"/>
                </a:solidFill>
                <a:latin typeface="Roboto Condensed Light" panose="02000000000000000000" pitchFamily="2" charset="0"/>
                <a:ea typeface="Roboto Condensed Light" panose="02000000000000000000" pitchFamily="2" charset="0"/>
                <a:cs typeface="Arial"/>
              </a:rPr>
              <a:t>© </a:t>
            </a:r>
            <a:r>
              <a:rPr sz="788" b="0" i="0" spc="3" dirty="0">
                <a:solidFill>
                  <a:srgbClr val="DCDCDC"/>
                </a:solidFill>
                <a:latin typeface="Roboto Condensed Light" panose="02000000000000000000" pitchFamily="2" charset="0"/>
                <a:ea typeface="Roboto Condensed Light" panose="02000000000000000000" pitchFamily="2" charset="0"/>
                <a:cs typeface="Arial"/>
              </a:rPr>
              <a:t>1997-20</a:t>
            </a:r>
            <a:r>
              <a:rPr lang="en-US" sz="788" b="0" i="0" spc="3" dirty="0">
                <a:solidFill>
                  <a:srgbClr val="DCDCDC"/>
                </a:solidFill>
                <a:latin typeface="Roboto Condensed Light" panose="02000000000000000000" pitchFamily="2" charset="0"/>
                <a:ea typeface="Roboto Condensed Light" panose="02000000000000000000" pitchFamily="2" charset="0"/>
                <a:cs typeface="Arial"/>
              </a:rPr>
              <a:t>23</a:t>
            </a:r>
            <a:r>
              <a:rPr sz="788" b="0" i="0" spc="3" dirty="0">
                <a:solidFill>
                  <a:srgbClr val="DCDCDC"/>
                </a:solidFill>
                <a:latin typeface="Roboto Condensed Light" panose="02000000000000000000" pitchFamily="2" charset="0"/>
                <a:ea typeface="Roboto Condensed Light" panose="02000000000000000000" pitchFamily="2" charset="0"/>
                <a:cs typeface="Arial"/>
              </a:rPr>
              <a:t> </a:t>
            </a:r>
            <a:r>
              <a:rPr sz="788" b="0" i="0" spc="-6" dirty="0">
                <a:solidFill>
                  <a:srgbClr val="DCDCDC"/>
                </a:solidFill>
                <a:latin typeface="Roboto Condensed Light" panose="02000000000000000000" pitchFamily="2" charset="0"/>
                <a:ea typeface="Roboto Condensed Light" panose="02000000000000000000" pitchFamily="2" charset="0"/>
                <a:cs typeface="Arial"/>
              </a:rPr>
              <a:t>Info-Tech </a:t>
            </a:r>
            <a:r>
              <a:rPr sz="788" b="0" i="0" spc="3" dirty="0">
                <a:solidFill>
                  <a:srgbClr val="DCDCDC"/>
                </a:solidFill>
                <a:latin typeface="Roboto Condensed Light" panose="02000000000000000000" pitchFamily="2" charset="0"/>
                <a:ea typeface="Roboto Condensed Light" panose="02000000000000000000" pitchFamily="2" charset="0"/>
                <a:cs typeface="Arial"/>
              </a:rPr>
              <a:t>Research </a:t>
            </a:r>
            <a:r>
              <a:rPr sz="788" b="0" i="0" spc="6" dirty="0">
                <a:solidFill>
                  <a:srgbClr val="DCDCDC"/>
                </a:solidFill>
                <a:latin typeface="Roboto Condensed Light" panose="02000000000000000000" pitchFamily="2" charset="0"/>
                <a:ea typeface="Roboto Condensed Light" panose="02000000000000000000" pitchFamily="2" charset="0"/>
                <a:cs typeface="Arial"/>
              </a:rPr>
              <a:t>Group</a:t>
            </a:r>
            <a:r>
              <a:rPr sz="788" b="0" i="0" spc="-27" dirty="0">
                <a:solidFill>
                  <a:srgbClr val="DCDCDC"/>
                </a:solidFill>
                <a:latin typeface="Roboto Condensed Light" panose="02000000000000000000" pitchFamily="2" charset="0"/>
                <a:ea typeface="Roboto Condensed Light" panose="02000000000000000000" pitchFamily="2" charset="0"/>
                <a:cs typeface="Arial"/>
              </a:rPr>
              <a:t> </a:t>
            </a:r>
            <a:r>
              <a:rPr sz="788" b="0" i="0" spc="3" dirty="0">
                <a:solidFill>
                  <a:srgbClr val="DCDCDC"/>
                </a:solidFill>
                <a:latin typeface="Roboto Condensed Light" panose="02000000000000000000" pitchFamily="2" charset="0"/>
                <a:ea typeface="Roboto Condensed Light" panose="02000000000000000000" pitchFamily="2" charset="0"/>
                <a:cs typeface="Arial"/>
              </a:rPr>
              <a:t>Inc.</a:t>
            </a:r>
            <a:endParaRPr sz="788" b="0" i="0" dirty="0">
              <a:latin typeface="Roboto Condensed Light" panose="02000000000000000000" pitchFamily="2" charset="0"/>
              <a:ea typeface="Roboto Condensed Light" panose="02000000000000000000" pitchFamily="2" charset="0"/>
              <a:cs typeface="Arial"/>
            </a:endParaRPr>
          </a:p>
        </p:txBody>
      </p:sp>
      <p:pic>
        <p:nvPicPr>
          <p:cNvPr id="6" name="Picture 5">
            <a:extLst>
              <a:ext uri="{FF2B5EF4-FFF2-40B4-BE49-F238E27FC236}">
                <a16:creationId xmlns:a16="http://schemas.microsoft.com/office/drawing/2014/main" id="{E9D10E23-5B6C-0E46-8E09-10A336299F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8392" y="5803901"/>
            <a:ext cx="2818202" cy="965200"/>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Lst>
  <p:hf hdr="0" ftr="0" dt="0"/>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extLst>
    <p:ext uri="{27BBF7A9-308A-43DC-89C8-2F10F3537804}">
      <p15:sldGuideLst xmlns:p15="http://schemas.microsoft.com/office/powerpoint/2012/main">
        <p15:guide id="1" orient="horz" pos="4110" userDrawn="1">
          <p15:clr>
            <a:srgbClr val="F26B43"/>
          </p15:clr>
        </p15:guide>
        <p15:guide id="2" pos="3840" userDrawn="1">
          <p15:clr>
            <a:srgbClr val="F26B43"/>
          </p15:clr>
        </p15:guide>
        <p15:guide id="3" orient="horz" pos="38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object 40">
            <a:extLst>
              <a:ext uri="{FF2B5EF4-FFF2-40B4-BE49-F238E27FC236}">
                <a16:creationId xmlns:a16="http://schemas.microsoft.com/office/drawing/2014/main" id="{CAA2DC47-C07C-8841-8398-880188265DC9}"/>
              </a:ext>
            </a:extLst>
          </p:cNvPr>
          <p:cNvSpPr txBox="1"/>
          <p:nvPr userDrawn="1"/>
        </p:nvSpPr>
        <p:spPr>
          <a:xfrm>
            <a:off x="5965031" y="6040551"/>
            <a:ext cx="3221785" cy="502469"/>
          </a:xfrm>
          <a:prstGeom prst="rect">
            <a:avLst/>
          </a:prstGeom>
        </p:spPr>
        <p:txBody>
          <a:bodyPr vert="horz" wrap="square" lIns="0" tIns="2310" rIns="0" bIns="0" rtlCol="0">
            <a:noAutofit/>
          </a:bodyPr>
          <a:lstStyle/>
          <a:p>
            <a:pPr marL="7701" marR="3081" indent="33886" algn="r">
              <a:lnSpc>
                <a:spcPts val="958"/>
              </a:lnSpc>
              <a:spcBef>
                <a:spcPts val="18"/>
              </a:spcBef>
            </a:pPr>
            <a:r>
              <a:rPr sz="788" b="0" i="0" spc="-6" dirty="0">
                <a:solidFill>
                  <a:schemeClr val="tx1"/>
                </a:solidFill>
                <a:latin typeface="Roboto Condensed Light" panose="02000000000000000000" pitchFamily="2" charset="0"/>
                <a:ea typeface="Roboto Condensed Light" panose="02000000000000000000" pitchFamily="2" charset="0"/>
                <a:cs typeface="Arial"/>
              </a:rPr>
              <a:t>Info-Tech </a:t>
            </a:r>
            <a:r>
              <a:rPr sz="788" b="0" i="0" spc="3" dirty="0">
                <a:solidFill>
                  <a:schemeClr val="tx1"/>
                </a:solidFill>
                <a:latin typeface="Roboto Condensed Light" panose="02000000000000000000" pitchFamily="2" charset="0"/>
                <a:ea typeface="Roboto Condensed Light" panose="02000000000000000000" pitchFamily="2" charset="0"/>
                <a:cs typeface="Arial"/>
              </a:rPr>
              <a:t>Research </a:t>
            </a:r>
            <a:r>
              <a:rPr sz="788" b="0" i="0" spc="6" dirty="0">
                <a:solidFill>
                  <a:schemeClr val="tx1"/>
                </a:solidFill>
                <a:latin typeface="Roboto Condensed Light" panose="02000000000000000000" pitchFamily="2" charset="0"/>
                <a:ea typeface="Roboto Condensed Light" panose="02000000000000000000" pitchFamily="2" charset="0"/>
                <a:cs typeface="Arial"/>
              </a:rPr>
              <a:t>Group </a:t>
            </a:r>
            <a:r>
              <a:rPr sz="788" b="0" i="0" spc="3" dirty="0">
                <a:solidFill>
                  <a:schemeClr val="tx1"/>
                </a:solidFill>
                <a:latin typeface="Roboto Condensed Light" panose="02000000000000000000" pitchFamily="2" charset="0"/>
                <a:ea typeface="Roboto Condensed Light" panose="02000000000000000000" pitchFamily="2" charset="0"/>
                <a:cs typeface="Arial"/>
              </a:rPr>
              <a:t>Inc. </a:t>
            </a:r>
            <a:r>
              <a:rPr sz="788" b="0" i="0" dirty="0">
                <a:solidFill>
                  <a:schemeClr val="tx1"/>
                </a:solidFill>
                <a:latin typeface="Roboto Condensed Light" panose="02000000000000000000" pitchFamily="2" charset="0"/>
                <a:ea typeface="Roboto Condensed Light" panose="02000000000000000000" pitchFamily="2" charset="0"/>
                <a:cs typeface="Arial"/>
              </a:rPr>
              <a:t>is </a:t>
            </a:r>
            <a:r>
              <a:rPr sz="788" b="0" i="0" spc="6" dirty="0">
                <a:solidFill>
                  <a:schemeClr val="tx1"/>
                </a:solidFill>
                <a:latin typeface="Roboto Condensed Light" panose="02000000000000000000" pitchFamily="2" charset="0"/>
                <a:ea typeface="Roboto Condensed Light" panose="02000000000000000000" pitchFamily="2" charset="0"/>
                <a:cs typeface="Arial"/>
              </a:rPr>
              <a:t>a </a:t>
            </a:r>
            <a:r>
              <a:rPr sz="788" b="0" i="0" dirty="0">
                <a:solidFill>
                  <a:schemeClr val="tx1"/>
                </a:solidFill>
                <a:latin typeface="Roboto Condensed Light" panose="02000000000000000000" pitchFamily="2" charset="0"/>
                <a:ea typeface="Roboto Condensed Light" panose="02000000000000000000" pitchFamily="2" charset="0"/>
                <a:cs typeface="Arial"/>
              </a:rPr>
              <a:t>global leader </a:t>
            </a:r>
            <a:r>
              <a:rPr sz="788" b="0" i="0" spc="3" dirty="0">
                <a:solidFill>
                  <a:schemeClr val="tx1"/>
                </a:solidFill>
                <a:latin typeface="Roboto Condensed Light" panose="02000000000000000000" pitchFamily="2" charset="0"/>
                <a:ea typeface="Roboto Condensed Light" panose="02000000000000000000" pitchFamily="2" charset="0"/>
                <a:cs typeface="Arial"/>
              </a:rPr>
              <a:t>in </a:t>
            </a:r>
            <a:r>
              <a:rPr sz="788" b="0" i="0" dirty="0">
                <a:solidFill>
                  <a:schemeClr val="tx1"/>
                </a:solidFill>
                <a:latin typeface="Roboto Condensed Light" panose="02000000000000000000" pitchFamily="2" charset="0"/>
                <a:ea typeface="Roboto Condensed Light" panose="02000000000000000000" pitchFamily="2" charset="0"/>
                <a:cs typeface="Arial"/>
              </a:rPr>
              <a:t>providing </a:t>
            </a:r>
            <a:r>
              <a:rPr sz="788" b="0" i="0" spc="3" dirty="0">
                <a:solidFill>
                  <a:schemeClr val="tx1"/>
                </a:solidFill>
                <a:latin typeface="Roboto Condensed Light" panose="02000000000000000000" pitchFamily="2" charset="0"/>
                <a:ea typeface="Roboto Condensed Light" panose="02000000000000000000" pitchFamily="2" charset="0"/>
                <a:cs typeface="Arial"/>
              </a:rPr>
              <a:t>IT research</a:t>
            </a:r>
            <a:r>
              <a:rPr sz="788" b="0" i="0" spc="64" dirty="0">
                <a:solidFill>
                  <a:schemeClr val="tx1"/>
                </a:solidFill>
                <a:latin typeface="Roboto Condensed Light" panose="02000000000000000000" pitchFamily="2" charset="0"/>
                <a:ea typeface="Roboto Condensed Light" panose="02000000000000000000" pitchFamily="2" charset="0"/>
                <a:cs typeface="Arial"/>
              </a:rPr>
              <a:t> </a:t>
            </a:r>
            <a:r>
              <a:rPr sz="788" b="0" i="0" spc="3" dirty="0">
                <a:solidFill>
                  <a:schemeClr val="tx1"/>
                </a:solidFill>
                <a:latin typeface="Roboto Condensed Light" panose="02000000000000000000" pitchFamily="2" charset="0"/>
                <a:ea typeface="Roboto Condensed Light" panose="02000000000000000000" pitchFamily="2" charset="0"/>
                <a:cs typeface="Arial"/>
              </a:rPr>
              <a:t>and</a:t>
            </a:r>
            <a:r>
              <a:rPr sz="788" b="0" i="0" spc="9" dirty="0">
                <a:solidFill>
                  <a:schemeClr val="tx1"/>
                </a:solidFill>
                <a:latin typeface="Roboto Condensed Light" panose="02000000000000000000" pitchFamily="2" charset="0"/>
                <a:ea typeface="Roboto Condensed Light" panose="02000000000000000000" pitchFamily="2" charset="0"/>
                <a:cs typeface="Arial"/>
              </a:rPr>
              <a:t> </a:t>
            </a:r>
            <a:r>
              <a:rPr sz="788" b="0" i="0" dirty="0">
                <a:solidFill>
                  <a:schemeClr val="tx1"/>
                </a:solidFill>
                <a:latin typeface="Roboto Condensed Light" panose="02000000000000000000" pitchFamily="2" charset="0"/>
                <a:ea typeface="Roboto Condensed Light" panose="02000000000000000000" pitchFamily="2" charset="0"/>
                <a:cs typeface="Arial"/>
              </a:rPr>
              <a:t>advice. </a:t>
            </a:r>
            <a:r>
              <a:rPr sz="788" b="0" i="0" spc="-6" dirty="0">
                <a:solidFill>
                  <a:schemeClr val="tx1"/>
                </a:solidFill>
                <a:latin typeface="Roboto Condensed Light" panose="02000000000000000000" pitchFamily="2" charset="0"/>
                <a:ea typeface="Roboto Condensed Light" panose="02000000000000000000" pitchFamily="2" charset="0"/>
                <a:cs typeface="Arial"/>
              </a:rPr>
              <a:t>Info-Tech’s </a:t>
            </a:r>
            <a:r>
              <a:rPr sz="788" b="0" i="0" dirty="0">
                <a:solidFill>
                  <a:schemeClr val="tx1"/>
                </a:solidFill>
                <a:latin typeface="Roboto Condensed Light" panose="02000000000000000000" pitchFamily="2" charset="0"/>
                <a:ea typeface="Roboto Condensed Light" panose="02000000000000000000" pitchFamily="2" charset="0"/>
                <a:cs typeface="Arial"/>
              </a:rPr>
              <a:t>products </a:t>
            </a:r>
            <a:r>
              <a:rPr sz="788" b="0" i="0" spc="3" dirty="0">
                <a:solidFill>
                  <a:schemeClr val="tx1"/>
                </a:solidFill>
                <a:latin typeface="Roboto Condensed Light" panose="02000000000000000000" pitchFamily="2" charset="0"/>
                <a:ea typeface="Roboto Condensed Light" panose="02000000000000000000" pitchFamily="2" charset="0"/>
                <a:cs typeface="Arial"/>
              </a:rPr>
              <a:t>and services </a:t>
            </a:r>
            <a:r>
              <a:rPr sz="788" b="0" i="0" spc="6" dirty="0">
                <a:solidFill>
                  <a:schemeClr val="tx1"/>
                </a:solidFill>
                <a:latin typeface="Roboto Condensed Light" panose="02000000000000000000" pitchFamily="2" charset="0"/>
                <a:ea typeface="Roboto Condensed Light" panose="02000000000000000000" pitchFamily="2" charset="0"/>
                <a:cs typeface="Arial"/>
              </a:rPr>
              <a:t>combine </a:t>
            </a:r>
            <a:r>
              <a:rPr sz="788" b="0" i="0" dirty="0">
                <a:solidFill>
                  <a:schemeClr val="tx1"/>
                </a:solidFill>
                <a:latin typeface="Roboto Condensed Light" panose="02000000000000000000" pitchFamily="2" charset="0"/>
                <a:ea typeface="Roboto Condensed Light" panose="02000000000000000000" pitchFamily="2" charset="0"/>
                <a:cs typeface="Arial"/>
              </a:rPr>
              <a:t>actionable insight </a:t>
            </a:r>
            <a:r>
              <a:rPr sz="788" b="0" i="0" spc="3" dirty="0">
                <a:solidFill>
                  <a:schemeClr val="tx1"/>
                </a:solidFill>
                <a:latin typeface="Roboto Condensed Light" panose="02000000000000000000" pitchFamily="2" charset="0"/>
                <a:ea typeface="Roboto Condensed Light" panose="02000000000000000000" pitchFamily="2" charset="0"/>
                <a:cs typeface="Arial"/>
              </a:rPr>
              <a:t>and relevant</a:t>
            </a:r>
            <a:r>
              <a:rPr sz="788" b="0" i="0" spc="76" dirty="0">
                <a:solidFill>
                  <a:schemeClr val="tx1"/>
                </a:solidFill>
                <a:latin typeface="Roboto Condensed Light" panose="02000000000000000000" pitchFamily="2" charset="0"/>
                <a:ea typeface="Roboto Condensed Light" panose="02000000000000000000" pitchFamily="2" charset="0"/>
                <a:cs typeface="Arial"/>
              </a:rPr>
              <a:t> </a:t>
            </a:r>
            <a:r>
              <a:rPr sz="788" b="0" i="0" spc="3" dirty="0">
                <a:solidFill>
                  <a:schemeClr val="tx1"/>
                </a:solidFill>
                <a:latin typeface="Roboto Condensed Light" panose="02000000000000000000" pitchFamily="2" charset="0"/>
                <a:ea typeface="Roboto Condensed Light" panose="02000000000000000000" pitchFamily="2" charset="0"/>
                <a:cs typeface="Arial"/>
              </a:rPr>
              <a:t>advice</a:t>
            </a:r>
            <a:r>
              <a:rPr sz="788" b="0" i="0" spc="12" dirty="0">
                <a:solidFill>
                  <a:schemeClr val="tx1"/>
                </a:solidFill>
                <a:latin typeface="Roboto Condensed Light" panose="02000000000000000000" pitchFamily="2" charset="0"/>
                <a:ea typeface="Roboto Condensed Light" panose="02000000000000000000" pitchFamily="2" charset="0"/>
                <a:cs typeface="Arial"/>
              </a:rPr>
              <a:t> </a:t>
            </a:r>
            <a:r>
              <a:rPr sz="788" b="0" i="0" dirty="0">
                <a:solidFill>
                  <a:schemeClr val="tx1"/>
                </a:solidFill>
                <a:latin typeface="Roboto Condensed Light" panose="02000000000000000000" pitchFamily="2" charset="0"/>
                <a:ea typeface="Roboto Condensed Light" panose="02000000000000000000" pitchFamily="2" charset="0"/>
                <a:cs typeface="Arial"/>
              </a:rPr>
              <a:t>with </a:t>
            </a:r>
            <a:r>
              <a:rPr sz="788" b="0" i="0" spc="3" dirty="0">
                <a:solidFill>
                  <a:schemeClr val="tx1"/>
                </a:solidFill>
                <a:latin typeface="Roboto Condensed Light" panose="02000000000000000000" pitchFamily="2" charset="0"/>
                <a:ea typeface="Roboto Condensed Light" panose="02000000000000000000" pitchFamily="2" charset="0"/>
                <a:cs typeface="Arial"/>
              </a:rPr>
              <a:t>ready-to-use tools and templates that cover the full spectrum of IT</a:t>
            </a:r>
            <a:r>
              <a:rPr sz="788" b="0" i="0" spc="73" dirty="0">
                <a:solidFill>
                  <a:schemeClr val="tx1"/>
                </a:solidFill>
                <a:latin typeface="Roboto Condensed Light" panose="02000000000000000000" pitchFamily="2" charset="0"/>
                <a:ea typeface="Roboto Condensed Light" panose="02000000000000000000" pitchFamily="2" charset="0"/>
                <a:cs typeface="Arial"/>
              </a:rPr>
              <a:t> </a:t>
            </a:r>
            <a:r>
              <a:rPr sz="788" b="0" i="0" spc="3" dirty="0">
                <a:solidFill>
                  <a:schemeClr val="tx1"/>
                </a:solidFill>
                <a:latin typeface="Roboto Condensed Light" panose="02000000000000000000" pitchFamily="2" charset="0"/>
                <a:ea typeface="Roboto Condensed Light" panose="02000000000000000000" pitchFamily="2" charset="0"/>
                <a:cs typeface="Arial"/>
              </a:rPr>
              <a:t>concerns.</a:t>
            </a:r>
            <a:endParaRPr sz="788" b="0" i="0" dirty="0">
              <a:solidFill>
                <a:schemeClr val="tx1"/>
              </a:solidFill>
              <a:latin typeface="Roboto Condensed Light" panose="02000000000000000000" pitchFamily="2" charset="0"/>
              <a:ea typeface="Roboto Condensed Light" panose="02000000000000000000" pitchFamily="2" charset="0"/>
              <a:cs typeface="Arial"/>
            </a:endParaRPr>
          </a:p>
          <a:p>
            <a:pPr marR="3851" algn="r">
              <a:lnSpc>
                <a:spcPts val="931"/>
              </a:lnSpc>
            </a:pPr>
            <a:r>
              <a:rPr sz="788" b="0" i="0" spc="6" dirty="0">
                <a:solidFill>
                  <a:schemeClr val="tx1"/>
                </a:solidFill>
                <a:latin typeface="Roboto Condensed Light" panose="02000000000000000000" pitchFamily="2" charset="0"/>
                <a:ea typeface="Roboto Condensed Light" panose="02000000000000000000" pitchFamily="2" charset="0"/>
                <a:cs typeface="Arial"/>
              </a:rPr>
              <a:t>© </a:t>
            </a:r>
            <a:r>
              <a:rPr sz="788" b="0" i="0" spc="3" dirty="0">
                <a:solidFill>
                  <a:schemeClr val="tx1"/>
                </a:solidFill>
                <a:latin typeface="Roboto Condensed Light" panose="02000000000000000000" pitchFamily="2" charset="0"/>
                <a:ea typeface="Roboto Condensed Light" panose="02000000000000000000" pitchFamily="2" charset="0"/>
                <a:cs typeface="Arial"/>
              </a:rPr>
              <a:t>1997-20</a:t>
            </a:r>
            <a:r>
              <a:rPr lang="en-US" sz="788" b="0" i="0" spc="3" dirty="0">
                <a:solidFill>
                  <a:schemeClr val="tx1"/>
                </a:solidFill>
                <a:latin typeface="Roboto Condensed Light" panose="02000000000000000000" pitchFamily="2" charset="0"/>
                <a:ea typeface="Roboto Condensed Light" panose="02000000000000000000" pitchFamily="2" charset="0"/>
                <a:cs typeface="Arial"/>
              </a:rPr>
              <a:t>23</a:t>
            </a:r>
            <a:r>
              <a:rPr sz="788" b="0" i="0" spc="3" dirty="0">
                <a:solidFill>
                  <a:schemeClr val="tx1"/>
                </a:solidFill>
                <a:latin typeface="Roboto Condensed Light" panose="02000000000000000000" pitchFamily="2" charset="0"/>
                <a:ea typeface="Roboto Condensed Light" panose="02000000000000000000" pitchFamily="2" charset="0"/>
                <a:cs typeface="Arial"/>
              </a:rPr>
              <a:t> </a:t>
            </a:r>
            <a:r>
              <a:rPr sz="788" b="0" i="0" spc="-6" dirty="0">
                <a:solidFill>
                  <a:schemeClr val="tx1"/>
                </a:solidFill>
                <a:latin typeface="Roboto Condensed Light" panose="02000000000000000000" pitchFamily="2" charset="0"/>
                <a:ea typeface="Roboto Condensed Light" panose="02000000000000000000" pitchFamily="2" charset="0"/>
                <a:cs typeface="Arial"/>
              </a:rPr>
              <a:t>Info-Tech </a:t>
            </a:r>
            <a:r>
              <a:rPr sz="788" b="0" i="0" spc="3" dirty="0">
                <a:solidFill>
                  <a:schemeClr val="tx1"/>
                </a:solidFill>
                <a:latin typeface="Roboto Condensed Light" panose="02000000000000000000" pitchFamily="2" charset="0"/>
                <a:ea typeface="Roboto Condensed Light" panose="02000000000000000000" pitchFamily="2" charset="0"/>
                <a:cs typeface="Arial"/>
              </a:rPr>
              <a:t>Research </a:t>
            </a:r>
            <a:r>
              <a:rPr sz="788" b="0" i="0" spc="6" dirty="0">
                <a:solidFill>
                  <a:schemeClr val="tx1"/>
                </a:solidFill>
                <a:latin typeface="Roboto Condensed Light" panose="02000000000000000000" pitchFamily="2" charset="0"/>
                <a:ea typeface="Roboto Condensed Light" panose="02000000000000000000" pitchFamily="2" charset="0"/>
                <a:cs typeface="Arial"/>
              </a:rPr>
              <a:t>Group</a:t>
            </a:r>
            <a:r>
              <a:rPr sz="788" b="0" i="0" spc="-27" dirty="0">
                <a:solidFill>
                  <a:schemeClr val="tx1"/>
                </a:solidFill>
                <a:latin typeface="Roboto Condensed Light" panose="02000000000000000000" pitchFamily="2" charset="0"/>
                <a:ea typeface="Roboto Condensed Light" panose="02000000000000000000" pitchFamily="2" charset="0"/>
                <a:cs typeface="Arial"/>
              </a:rPr>
              <a:t> </a:t>
            </a:r>
            <a:r>
              <a:rPr sz="788" b="0" i="0" spc="3" dirty="0">
                <a:solidFill>
                  <a:schemeClr val="tx1"/>
                </a:solidFill>
                <a:latin typeface="Roboto Condensed Light" panose="02000000000000000000" pitchFamily="2" charset="0"/>
                <a:ea typeface="Roboto Condensed Light" panose="02000000000000000000" pitchFamily="2" charset="0"/>
                <a:cs typeface="Arial"/>
              </a:rPr>
              <a:t>Inc.</a:t>
            </a:r>
            <a:endParaRPr sz="788" b="0" i="0" dirty="0">
              <a:solidFill>
                <a:schemeClr val="tx1"/>
              </a:solidFill>
              <a:latin typeface="Roboto Condensed Light" panose="02000000000000000000" pitchFamily="2" charset="0"/>
              <a:ea typeface="Roboto Condensed Light" panose="02000000000000000000" pitchFamily="2" charset="0"/>
              <a:cs typeface="Arial"/>
            </a:endParaRPr>
          </a:p>
        </p:txBody>
      </p:sp>
      <p:pic>
        <p:nvPicPr>
          <p:cNvPr id="6" name="Picture 5">
            <a:extLst>
              <a:ext uri="{FF2B5EF4-FFF2-40B4-BE49-F238E27FC236}">
                <a16:creationId xmlns:a16="http://schemas.microsoft.com/office/drawing/2014/main" id="{E9D10E23-5B6C-0E46-8E09-10A336299F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51943" y="6057692"/>
            <a:ext cx="2341433" cy="466933"/>
          </a:xfrm>
          <a:prstGeom prst="rect">
            <a:avLst/>
          </a:prstGeom>
        </p:spPr>
      </p:pic>
    </p:spTree>
    <p:extLst>
      <p:ext uri="{BB962C8B-B14F-4D97-AF65-F5344CB8AC3E}">
        <p14:creationId xmlns:p14="http://schemas.microsoft.com/office/powerpoint/2010/main" val="200115512"/>
      </p:ext>
    </p:extLst>
  </p:cSld>
  <p:clrMap bg1="lt1" tx1="dk1" bg2="lt2" tx2="dk2" accent1="accent1" accent2="accent2" accent3="accent3" accent4="accent4" accent5="accent5" accent6="accent6" hlink="hlink" folHlink="folHlink"/>
  <p:hf hdr="0" ftr="0" dt="0"/>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2" pos="3840">
          <p15:clr>
            <a:srgbClr val="F26B43"/>
          </p15:clr>
        </p15:guide>
        <p15:guide id="3"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84488"/>
      </p:ext>
    </p:extLst>
  </p:cSld>
  <p:clrMap bg1="lt1" tx1="dk1" bg2="lt2" tx2="dk2" accent1="accent1" accent2="accent2" accent3="accent3" accent4="accent4" accent5="accent5" accent6="accent6" hlink="hlink" folHlink="folHlink"/>
  <p:hf hdr="0" ftr="0" dt="0"/>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2" pos="3840">
          <p15:clr>
            <a:srgbClr val="F26B43"/>
          </p15:clr>
        </p15:guide>
        <p15:guide id="3" orient="horz" pos="38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01997"/>
      </p:ext>
    </p:extLst>
  </p:cSld>
  <p:clrMap bg1="lt1" tx1="dk1" bg2="lt2" tx2="dk2" accent1="accent1" accent2="accent2" accent3="accent3" accent4="accent4" accent5="accent5" accent6="accent6" hlink="hlink" folHlink="folHlink"/>
  <p:hf hdr="0" ftr="0" dt="0"/>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2" pos="3840">
          <p15:clr>
            <a:srgbClr val="F26B43"/>
          </p15:clr>
        </p15:guide>
        <p15:guide id="3" orient="horz" pos="38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D2D98CA-E486-8443-9BF6-95C9C1E815D5}"/>
              </a:ext>
            </a:extLst>
          </p:cNvPr>
          <p:cNvSpPr>
            <a:spLocks noGrp="1"/>
          </p:cNvSpPr>
          <p:nvPr>
            <p:ph type="title"/>
          </p:nvPr>
        </p:nvSpPr>
        <p:spPr>
          <a:xfrm>
            <a:off x="354106" y="530021"/>
            <a:ext cx="5632357" cy="1130188"/>
          </a:xfrm>
          <a:prstGeom prst="rect">
            <a:avLst/>
          </a:prstGeom>
        </p:spPr>
        <p:txBody>
          <a:bodyPr vert="horz" lIns="0" tIns="0" rIns="0" bIns="0" rtlCol="0" anchor="t" anchorCtr="0">
            <a:noAutofit/>
          </a:bodyPr>
          <a:lstStyle/>
          <a:p>
            <a:r>
              <a:rPr lang="en-US"/>
              <a:t>Click to edit Master title style</a:t>
            </a:r>
          </a:p>
        </p:txBody>
      </p:sp>
      <p:sp>
        <p:nvSpPr>
          <p:cNvPr id="12" name="TextBox 11">
            <a:extLst>
              <a:ext uri="{FF2B5EF4-FFF2-40B4-BE49-F238E27FC236}">
                <a16:creationId xmlns:a16="http://schemas.microsoft.com/office/drawing/2014/main" id="{9A5610B7-08DB-7849-96D1-46BF1C785ED5}"/>
              </a:ext>
            </a:extLst>
          </p:cNvPr>
          <p:cNvSpPr txBox="1"/>
          <p:nvPr userDrawn="1"/>
        </p:nvSpPr>
        <p:spPr>
          <a:xfrm>
            <a:off x="8804021" y="6449568"/>
            <a:ext cx="3438335" cy="12311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00000"/>
              </a:lnSpc>
              <a:spcBef>
                <a:spcPts val="55"/>
              </a:spcBef>
              <a:spcAft>
                <a:spcPts val="0"/>
              </a:spcAft>
              <a:buClrTx/>
              <a:buSzTx/>
              <a:buFontTx/>
              <a:buNone/>
              <a:tabLst/>
              <a:defRPr/>
            </a:pPr>
            <a:r>
              <a:rPr lang="en-CA" sz="800" spc="-18" dirty="0">
                <a:solidFill>
                  <a:schemeClr val="tx1">
                    <a:lumMod val="50000"/>
                  </a:schemeClr>
                </a:solidFill>
                <a:latin typeface="Exo" panose="02000503000000000000" pitchFamily="2" charset="77"/>
              </a:rPr>
              <a:t>Info-</a:t>
            </a:r>
            <a:r>
              <a:rPr lang="en-CA" sz="800" spc="-103" dirty="0">
                <a:solidFill>
                  <a:schemeClr val="tx1">
                    <a:lumMod val="50000"/>
                  </a:schemeClr>
                </a:solidFill>
                <a:latin typeface="Exo" panose="02000503000000000000" pitchFamily="2" charset="77"/>
              </a:rPr>
              <a:t>T</a:t>
            </a:r>
            <a:r>
              <a:rPr lang="en-CA" sz="800" spc="-15" dirty="0">
                <a:solidFill>
                  <a:schemeClr val="tx1">
                    <a:lumMod val="50000"/>
                  </a:schemeClr>
                </a:solidFill>
                <a:latin typeface="Exo" panose="02000503000000000000" pitchFamily="2" charset="77"/>
              </a:rPr>
              <a:t>ec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Researc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Grou</a:t>
            </a:r>
            <a:r>
              <a:rPr lang="en-CA" sz="800" spc="6" dirty="0">
                <a:solidFill>
                  <a:schemeClr val="tx1">
                    <a:lumMod val="50000"/>
                  </a:schemeClr>
                </a:solidFill>
                <a:latin typeface="Exo" panose="02000503000000000000" pitchFamily="2" charset="77"/>
              </a:rPr>
              <a:t>p   |   </a:t>
            </a:r>
            <a:fld id="{81D60167-4931-47E6-BA6A-407CBD079E47}" type="slidenum">
              <a:rPr lang="en-CA" sz="800" spc="6" smtClean="0">
                <a:solidFill>
                  <a:schemeClr val="tx1">
                    <a:lumMod val="50000"/>
                  </a:schemeClr>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00000"/>
                </a:lnSpc>
                <a:spcBef>
                  <a:spcPts val="55"/>
                </a:spcBef>
                <a:spcAft>
                  <a:spcPts val="0"/>
                </a:spcAft>
                <a:buClrTx/>
                <a:buSzTx/>
                <a:buFontTx/>
                <a:buNone/>
                <a:tabLst/>
                <a:defRPr/>
              </a:pPr>
              <a:t>‹#›</a:t>
            </a:fld>
            <a:endParaRPr sz="800" spc="6" dirty="0">
              <a:solidFill>
                <a:schemeClr val="tx1">
                  <a:lumMod val="50000"/>
                </a:schemeClr>
              </a:solidFill>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3961882258"/>
      </p:ext>
    </p:extLst>
  </p:cSld>
  <p:clrMap bg1="lt1" tx1="dk1" bg2="lt2" tx2="dk2" accent1="accent1" accent2="accent2" accent3="accent3" accent4="accent4" accent5="accent5" accent6="accent6" hlink="hlink" folHlink="folHlink"/>
  <p:sldLayoutIdLst>
    <p:sldLayoutId id="2147483718" r:id="rId1"/>
    <p:sldLayoutId id="2147483672" r:id="rId2"/>
    <p:sldLayoutId id="2147483677" r:id="rId3"/>
    <p:sldLayoutId id="2147483676" r:id="rId4"/>
    <p:sldLayoutId id="2147483734" r:id="rId5"/>
    <p:sldLayoutId id="2147483682" r:id="rId6"/>
    <p:sldLayoutId id="2147483732" r:id="rId7"/>
    <p:sldLayoutId id="2147483698" r:id="rId8"/>
    <p:sldLayoutId id="2147483820" r:id="rId9"/>
    <p:sldLayoutId id="2147483684" r:id="rId10"/>
    <p:sldLayoutId id="2147483739" r:id="rId11"/>
    <p:sldLayoutId id="2147483741" r:id="rId12"/>
    <p:sldLayoutId id="2147483817" r:id="rId13"/>
    <p:sldLayoutId id="2147483816" r:id="rId14"/>
    <p:sldLayoutId id="2147483819" r:id="rId15"/>
  </p:sldLayoutIdLst>
  <p:hf hdr="0" ftr="0" dt="0"/>
  <p:txStyles>
    <p:titleStyle>
      <a:lvl1pPr algn="l" defTabSz="914400" rtl="0" eaLnBrk="1" latinLnBrk="0" hangingPunct="1">
        <a:lnSpc>
          <a:spcPct val="90000"/>
        </a:lnSpc>
        <a:spcBef>
          <a:spcPct val="0"/>
        </a:spcBef>
        <a:buNone/>
        <a:defRPr sz="4000" b="0" i="0" kern="1200">
          <a:solidFill>
            <a:srgbClr val="4A4A4A"/>
          </a:solidFill>
          <a:latin typeface="Montserrat SemiBold" pitchFamily="2" charset="77"/>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96" userDrawn="1">
          <p15:clr>
            <a:srgbClr val="F26B43"/>
          </p15:clr>
        </p15:guide>
        <p15:guide id="2" pos="3818" userDrawn="1">
          <p15:clr>
            <a:srgbClr val="F26B43"/>
          </p15:clr>
        </p15:guide>
        <p15:guide id="3" pos="3909" userDrawn="1">
          <p15:clr>
            <a:srgbClr val="F26B43"/>
          </p15:clr>
        </p15:guide>
        <p15:guide id="4" pos="4441" userDrawn="1">
          <p15:clr>
            <a:srgbClr val="F26B43"/>
          </p15:clr>
        </p15:guide>
        <p15:guide id="5" pos="3205" userDrawn="1">
          <p15:clr>
            <a:srgbClr val="F26B43"/>
          </p15:clr>
        </p15:guide>
        <p15:guide id="6" pos="2684" userDrawn="1">
          <p15:clr>
            <a:srgbClr val="F26B43"/>
          </p15:clr>
        </p15:guide>
        <p15:guide id="7" pos="2593" userDrawn="1">
          <p15:clr>
            <a:srgbClr val="F26B43"/>
          </p15:clr>
        </p15:guide>
        <p15:guide id="8" pos="2071" userDrawn="1">
          <p15:clr>
            <a:srgbClr val="F26B43"/>
          </p15:clr>
        </p15:guide>
        <p15:guide id="9" pos="4521" userDrawn="1">
          <p15:clr>
            <a:srgbClr val="F26B43"/>
          </p15:clr>
        </p15:guide>
        <p15:guide id="10" pos="5043" userDrawn="1">
          <p15:clr>
            <a:srgbClr val="F26B43"/>
          </p15:clr>
        </p15:guide>
        <p15:guide id="11" pos="5133" userDrawn="1">
          <p15:clr>
            <a:srgbClr val="F26B43"/>
          </p15:clr>
        </p15:guide>
        <p15:guide id="12" pos="5655" userDrawn="1">
          <p15:clr>
            <a:srgbClr val="F26B43"/>
          </p15:clr>
        </p15:guide>
        <p15:guide id="13" pos="5737" userDrawn="1">
          <p15:clr>
            <a:srgbClr val="F26B43"/>
          </p15:clr>
        </p15:guide>
        <p15:guide id="14" pos="6265" userDrawn="1">
          <p15:clr>
            <a:srgbClr val="F26B43"/>
          </p15:clr>
        </p15:guide>
        <p15:guide id="15" pos="6358" userDrawn="1">
          <p15:clr>
            <a:srgbClr val="F26B43"/>
          </p15:clr>
        </p15:guide>
        <p15:guide id="16" pos="6880" userDrawn="1">
          <p15:clr>
            <a:srgbClr val="F26B43"/>
          </p15:clr>
        </p15:guide>
        <p15:guide id="17" pos="6970" userDrawn="1">
          <p15:clr>
            <a:srgbClr val="F26B43"/>
          </p15:clr>
        </p15:guide>
        <p15:guide id="18" pos="7492" userDrawn="1">
          <p15:clr>
            <a:srgbClr val="F26B43"/>
          </p15:clr>
        </p15:guide>
        <p15:guide id="19" pos="1981" userDrawn="1">
          <p15:clr>
            <a:srgbClr val="F26B43"/>
          </p15:clr>
        </p15:guide>
        <p15:guide id="20" pos="1459" userDrawn="1">
          <p15:clr>
            <a:srgbClr val="F26B43"/>
          </p15:clr>
        </p15:guide>
        <p15:guide id="21" pos="1368" userDrawn="1">
          <p15:clr>
            <a:srgbClr val="F26B43"/>
          </p15:clr>
        </p15:guide>
        <p15:guide id="22" pos="847" userDrawn="1">
          <p15:clr>
            <a:srgbClr val="F26B43"/>
          </p15:clr>
        </p15:guide>
        <p15:guide id="23" pos="756" userDrawn="1">
          <p15:clr>
            <a:srgbClr val="F26B43"/>
          </p15:clr>
        </p15:guide>
        <p15:guide id="24" pos="234" userDrawn="1">
          <p15:clr>
            <a:srgbClr val="F26B43"/>
          </p15:clr>
        </p15:guide>
        <p15:guide id="25" orient="horz" pos="60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fotech.com/research/ss/the-rapid-application-selection-framework"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hyperlink" Target="https://www.infotech.com/research/ss/drive-successful-sourcing-outcomes-with-a-robust-rfp-process"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infotech.com/research/generative-ai-vendor-selection-criteria-workbook" TargetMode="Externa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hyperlink" Target="https://www.infotech.com/research/ss/build-your-generative-ai-roadmap" TargetMode="External"/><Relationship Id="rId7"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microsoft.com/office/2007/relationships/hdphoto" Target="../media/hdphoto3.wdp"/><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www.infotech.com/benchmarking/enduser-satisfaction" TargetMode="External"/><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ww.infotech.com/benchmarking/cio-business-vision" TargetMode="External"/><Relationship Id="rId5" Type="http://schemas.openxmlformats.org/officeDocument/2006/relationships/image" Target="../media/image50.jpeg"/><Relationship Id="rId4" Type="http://schemas.openxmlformats.org/officeDocument/2006/relationships/image" Target="../media/image49.jpeg"/></Relationships>
</file>

<file path=ppt/slides/_rels/slide17.xml.rels><?xml version="1.0" encoding="UTF-8" standalone="yes"?>
<Relationships xmlns="http://schemas.openxmlformats.org/package/2006/relationships"><Relationship Id="rId3" Type="http://schemas.openxmlformats.org/officeDocument/2006/relationships/hyperlink" Target="https://www.infotech.com/research/ss/identify-and-select-pilot-ai-use-cas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hyperlink" Target="https://www.infotech.com/research/ss/build-your-generative-ai-roadmap"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www.infotech.com/research/generative-ai-vendor-selection-criteria-workbook"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infotech.com/research/ss/generative-ai-market-primer"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hyperlink" Target="https://www.infotech.com/research/ss/drive-successful-sourcing-outcomes-with-a-robust-rfp-process"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hyperlink" Target="https://www.infotech.com/research/generative-ai-vendor-selection-criteria-workbook" TargetMode="External"/><Relationship Id="rId4" Type="http://schemas.openxmlformats.org/officeDocument/2006/relationships/hyperlink" Target="https://www.infotech.com/research/ss/the-rapid-application-selection-framework"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infotech.com/research/ss/drive-successful-sourcing-outcomes-with-a-robust-rfp-process" TargetMode="External"/><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8" Type="http://schemas.openxmlformats.org/officeDocument/2006/relationships/hyperlink" Target="https://www.infotech.com/research/ss/drive-business-value-with-off-the-shelf-ai" TargetMode="External"/><Relationship Id="rId13" Type="http://schemas.openxmlformats.org/officeDocument/2006/relationships/image" Target="../media/image59.svg"/><Relationship Id="rId18" Type="http://schemas.openxmlformats.org/officeDocument/2006/relationships/image" Target="../media/image64.png"/><Relationship Id="rId3" Type="http://schemas.openxmlformats.org/officeDocument/2006/relationships/hyperlink" Target="https://www.infotech.com/research/ss/get-started-with-artificial-intelligence" TargetMode="External"/><Relationship Id="rId7" Type="http://schemas.openxmlformats.org/officeDocument/2006/relationships/hyperlink" Target="https://www.infotech.com/research/ss/adopt-generative-ai-in-solution-delivery" TargetMode="External"/><Relationship Id="rId12" Type="http://schemas.openxmlformats.org/officeDocument/2006/relationships/image" Target="../media/image58.png"/><Relationship Id="rId17" Type="http://schemas.openxmlformats.org/officeDocument/2006/relationships/image" Target="../media/image63.svg"/><Relationship Id="rId2" Type="http://schemas.openxmlformats.org/officeDocument/2006/relationships/notesSlide" Target="../notesSlides/notesSlide28.xml"/><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hyperlink" Target="https://www.infotech.com/research/ss/modernize-your-sdlc" TargetMode="External"/><Relationship Id="rId11" Type="http://schemas.openxmlformats.org/officeDocument/2006/relationships/image" Target="../media/image57.svg"/><Relationship Id="rId5" Type="http://schemas.openxmlformats.org/officeDocument/2006/relationships/hyperlink" Target="https://www.infotech.com/research/ss/ai-governance" TargetMode="External"/><Relationship Id="rId15" Type="http://schemas.openxmlformats.org/officeDocument/2006/relationships/image" Target="../media/image61.svg"/><Relationship Id="rId10" Type="http://schemas.openxmlformats.org/officeDocument/2006/relationships/image" Target="../media/image56.png"/><Relationship Id="rId19" Type="http://schemas.openxmlformats.org/officeDocument/2006/relationships/image" Target="../media/image65.svg"/><Relationship Id="rId4" Type="http://schemas.openxmlformats.org/officeDocument/2006/relationships/hyperlink" Target="https://www.infotech.com/research/ss/build-your-generative-ai-roadmap" TargetMode="External"/><Relationship Id="rId9" Type="http://schemas.openxmlformats.org/officeDocument/2006/relationships/hyperlink" Target="https://www.infotech.com/research/ss/build-your-enterprise-application-implementation-playbook" TargetMode="External"/><Relationship Id="rId1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hyperlink" Target="https://www.infotech.com/research/ss/generative-ai-market-primer"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0.png"/><Relationship Id="rId4" Type="http://schemas.openxmlformats.org/officeDocument/2006/relationships/image" Target="../media/image22.svg"/><Relationship Id="rId9" Type="http://schemas.openxmlformats.org/officeDocument/2006/relationships/hyperlink" Target="https://www.infotech.com/research/ss/generative-ai-market-primer"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9062D9-2B73-AD4E-A744-A96E487D619D}"/>
              </a:ext>
            </a:extLst>
          </p:cNvPr>
          <p:cNvSpPr>
            <a:spLocks noGrp="1"/>
          </p:cNvSpPr>
          <p:nvPr>
            <p:ph type="body" sz="quarter" idx="10"/>
          </p:nvPr>
        </p:nvSpPr>
        <p:spPr>
          <a:xfrm>
            <a:off x="650874" y="1079498"/>
            <a:ext cx="6867526" cy="1306512"/>
          </a:xfrm>
        </p:spPr>
        <p:txBody>
          <a:bodyPr>
            <a:normAutofit/>
          </a:bodyPr>
          <a:lstStyle/>
          <a:p>
            <a:pPr>
              <a:spcAft>
                <a:spcPts val="600"/>
              </a:spcAft>
            </a:pPr>
            <a:r>
              <a:rPr lang="en-US" dirty="0"/>
              <a:t>Select Your Generative AI Vendor</a:t>
            </a:r>
          </a:p>
        </p:txBody>
      </p:sp>
      <p:sp>
        <p:nvSpPr>
          <p:cNvPr id="5" name="Text Placeholder 4">
            <a:extLst>
              <a:ext uri="{FF2B5EF4-FFF2-40B4-BE49-F238E27FC236}">
                <a16:creationId xmlns:a16="http://schemas.microsoft.com/office/drawing/2014/main" id="{D2E36ABC-364E-584B-A19D-34FC9EC8ACD0}"/>
              </a:ext>
            </a:extLst>
          </p:cNvPr>
          <p:cNvSpPr>
            <a:spLocks noGrp="1"/>
          </p:cNvSpPr>
          <p:nvPr>
            <p:ph type="body" sz="quarter" idx="11"/>
          </p:nvPr>
        </p:nvSpPr>
        <p:spPr>
          <a:xfrm>
            <a:off x="650875" y="2482056"/>
            <a:ext cx="6220980" cy="1989935"/>
          </a:xfrm>
        </p:spPr>
        <p:txBody>
          <a:bodyPr>
            <a:normAutofit/>
          </a:bodyPr>
          <a:lstStyle/>
          <a:p>
            <a:pPr>
              <a:spcAft>
                <a:spcPts val="600"/>
              </a:spcAft>
            </a:pPr>
            <a:r>
              <a:rPr lang="en-US" dirty="0"/>
              <a:t>Choose the right tool and vendor by preparing the right selection criteria.</a:t>
            </a:r>
          </a:p>
        </p:txBody>
      </p:sp>
      <p:sp>
        <p:nvSpPr>
          <p:cNvPr id="2" name="TextBox 1">
            <a:extLst>
              <a:ext uri="{FF2B5EF4-FFF2-40B4-BE49-F238E27FC236}">
                <a16:creationId xmlns:a16="http://schemas.microsoft.com/office/drawing/2014/main" id="{C851C6D3-5F1F-A34C-94BD-5F5CE7448FB2}"/>
              </a:ext>
            </a:extLst>
          </p:cNvPr>
          <p:cNvSpPr txBox="1"/>
          <p:nvPr/>
        </p:nvSpPr>
        <p:spPr>
          <a:xfrm flipH="1" flipV="1">
            <a:off x="8979613" y="6051479"/>
            <a:ext cx="1212351" cy="102741"/>
          </a:xfrm>
          <a:prstGeom prst="rect">
            <a:avLst/>
          </a:prstGeom>
        </p:spPr>
        <p:txBody>
          <a:bodyPr wrap="none" lIns="0" tIns="0" rIns="0" bIns="0" numCol="1" spcCol="360000" rtlCol="0">
            <a:noAutofit/>
          </a:bodyPr>
          <a:lstStyle/>
          <a:p>
            <a:pPr marL="179388" indent="-179388" algn="l">
              <a:lnSpc>
                <a:spcPct val="110000"/>
              </a:lnSpc>
              <a:buFont typeface="Arial" panose="020B0604020202020204" pitchFamily="34" charset="0"/>
              <a:buChar char="•"/>
              <a:tabLst/>
            </a:pPr>
            <a:endParaRPr lang="en-US" sz="1400" dirty="0">
              <a:solidFill>
                <a:schemeClr val="tx1">
                  <a:lumMod val="5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052685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8">
            <a:extLst>
              <a:ext uri="{FF2B5EF4-FFF2-40B4-BE49-F238E27FC236}">
                <a16:creationId xmlns:a16="http://schemas.microsoft.com/office/drawing/2014/main" id="{4356F667-3E84-154C-94BF-2DA7A48ABBEE}"/>
              </a:ext>
            </a:extLst>
          </p:cNvPr>
          <p:cNvSpPr>
            <a:spLocks noChangeShapeType="1"/>
          </p:cNvSpPr>
          <p:nvPr/>
        </p:nvSpPr>
        <p:spPr bwMode="auto">
          <a:xfrm>
            <a:off x="3060159" y="3711352"/>
            <a:ext cx="6602484" cy="0"/>
          </a:xfrm>
          <a:prstGeom prst="line">
            <a:avLst/>
          </a:prstGeom>
          <a:noFill/>
          <a:ln w="63500">
            <a:solidFill>
              <a:srgbClr val="F17926"/>
            </a:solidFill>
            <a:miter lim="400000"/>
            <a:headEnd/>
            <a:tailEnd/>
          </a:ln>
          <a:extLst>
            <a:ext uri="{909E8E84-426E-40DD-AFC4-6F175D3DCCD1}">
              <a14:hiddenFill xmlns:a14="http://schemas.microsoft.com/office/drawing/2010/main">
                <a:noFill/>
              </a14:hiddenFill>
            </a:ext>
          </a:extLst>
        </p:spPr>
        <p:txBody>
          <a:bodyPr lIns="25394" tIns="25394" rIns="25394" bIns="25394" anchor="ctr"/>
          <a:lstStyle/>
          <a:p>
            <a:endParaRPr lang="ru-RU">
              <a:solidFill>
                <a:srgbClr val="000000"/>
              </a:solidFill>
              <a:latin typeface="Arial" panose="020B0604020202020204" pitchFamily="34" charset="0"/>
            </a:endParaRPr>
          </a:p>
        </p:txBody>
      </p:sp>
      <p:sp>
        <p:nvSpPr>
          <p:cNvPr id="4" name="Shape 119">
            <a:extLst>
              <a:ext uri="{FF2B5EF4-FFF2-40B4-BE49-F238E27FC236}">
                <a16:creationId xmlns:a16="http://schemas.microsoft.com/office/drawing/2014/main" id="{29943EFB-B698-6C41-A569-D3B05EFCCE35}"/>
              </a:ext>
            </a:extLst>
          </p:cNvPr>
          <p:cNvSpPr>
            <a:spLocks noChangeShapeType="1"/>
          </p:cNvSpPr>
          <p:nvPr/>
        </p:nvSpPr>
        <p:spPr bwMode="auto">
          <a:xfrm flipH="1" flipV="1">
            <a:off x="4311852" y="1898219"/>
            <a:ext cx="1652928" cy="1807677"/>
          </a:xfrm>
          <a:prstGeom prst="line">
            <a:avLst/>
          </a:prstGeom>
          <a:noFill/>
          <a:ln w="63500">
            <a:solidFill>
              <a:schemeClr val="accent2"/>
            </a:solidFill>
            <a:miter lim="400000"/>
            <a:headEnd/>
            <a:tailEnd/>
          </a:ln>
          <a:extLst>
            <a:ext uri="{909E8E84-426E-40DD-AFC4-6F175D3DCCD1}">
              <a14:hiddenFill xmlns:a14="http://schemas.microsoft.com/office/drawing/2010/main">
                <a:noFill/>
              </a14:hiddenFill>
            </a:ext>
          </a:extLst>
        </p:spPr>
        <p:txBody>
          <a:bodyPr lIns="25394" tIns="25394" rIns="25394" bIns="25394" anchor="ctr"/>
          <a:lstStyle/>
          <a:p>
            <a:endParaRPr lang="ru-RU">
              <a:latin typeface="Arial" panose="020B0604020202020204" pitchFamily="34" charset="0"/>
            </a:endParaRPr>
          </a:p>
        </p:txBody>
      </p:sp>
      <p:sp>
        <p:nvSpPr>
          <p:cNvPr id="5" name="Shape 120">
            <a:extLst>
              <a:ext uri="{FF2B5EF4-FFF2-40B4-BE49-F238E27FC236}">
                <a16:creationId xmlns:a16="http://schemas.microsoft.com/office/drawing/2014/main" id="{8419A7C8-D1C0-DE4D-9280-324A01175446}"/>
              </a:ext>
            </a:extLst>
          </p:cNvPr>
          <p:cNvSpPr>
            <a:spLocks noChangeShapeType="1"/>
          </p:cNvSpPr>
          <p:nvPr/>
        </p:nvSpPr>
        <p:spPr bwMode="auto">
          <a:xfrm flipV="1">
            <a:off x="2885417" y="3748117"/>
            <a:ext cx="1594988" cy="1766352"/>
          </a:xfrm>
          <a:prstGeom prst="line">
            <a:avLst/>
          </a:prstGeom>
          <a:noFill/>
          <a:ln w="63500">
            <a:solidFill>
              <a:schemeClr val="accent4"/>
            </a:solidFill>
            <a:miter lim="400000"/>
            <a:headEnd/>
            <a:tailEnd/>
          </a:ln>
          <a:extLst>
            <a:ext uri="{909E8E84-426E-40DD-AFC4-6F175D3DCCD1}">
              <a14:hiddenFill xmlns:a14="http://schemas.microsoft.com/office/drawing/2010/main">
                <a:noFill/>
              </a14:hiddenFill>
            </a:ext>
          </a:extLst>
        </p:spPr>
        <p:txBody>
          <a:bodyPr lIns="25394" tIns="25394" rIns="25394" bIns="25394" anchor="ctr"/>
          <a:lstStyle/>
          <a:p>
            <a:endParaRPr lang="ru-RU">
              <a:latin typeface="Arial" panose="020B0604020202020204" pitchFamily="34" charset="0"/>
            </a:endParaRPr>
          </a:p>
        </p:txBody>
      </p:sp>
      <p:sp>
        <p:nvSpPr>
          <p:cNvPr id="6" name="Shape 121">
            <a:extLst>
              <a:ext uri="{FF2B5EF4-FFF2-40B4-BE49-F238E27FC236}">
                <a16:creationId xmlns:a16="http://schemas.microsoft.com/office/drawing/2014/main" id="{8A991F2F-834E-0D46-A93F-C70BEE6E0529}"/>
              </a:ext>
            </a:extLst>
          </p:cNvPr>
          <p:cNvSpPr>
            <a:spLocks noChangeShapeType="1"/>
          </p:cNvSpPr>
          <p:nvPr/>
        </p:nvSpPr>
        <p:spPr bwMode="auto">
          <a:xfrm flipH="1" flipV="1">
            <a:off x="7268449" y="1898219"/>
            <a:ext cx="1652928" cy="1807677"/>
          </a:xfrm>
          <a:prstGeom prst="line">
            <a:avLst/>
          </a:prstGeom>
          <a:noFill/>
          <a:ln w="63500">
            <a:solidFill>
              <a:schemeClr val="tx1">
                <a:lumMod val="75000"/>
              </a:schemeClr>
            </a:solidFill>
            <a:miter lim="400000"/>
            <a:headEnd/>
            <a:tailEnd/>
          </a:ln>
          <a:extLst>
            <a:ext uri="{909E8E84-426E-40DD-AFC4-6F175D3DCCD1}">
              <a14:hiddenFill xmlns:a14="http://schemas.microsoft.com/office/drawing/2010/main">
                <a:noFill/>
              </a14:hiddenFill>
            </a:ext>
          </a:extLst>
        </p:spPr>
        <p:txBody>
          <a:bodyPr lIns="25394" tIns="25394" rIns="25394" bIns="25394" anchor="ctr"/>
          <a:lstStyle/>
          <a:p>
            <a:endParaRPr lang="ru-RU">
              <a:latin typeface="Arial" panose="020B0604020202020204" pitchFamily="34" charset="0"/>
            </a:endParaRPr>
          </a:p>
        </p:txBody>
      </p:sp>
      <p:sp>
        <p:nvSpPr>
          <p:cNvPr id="7" name="Shape 122">
            <a:extLst>
              <a:ext uri="{FF2B5EF4-FFF2-40B4-BE49-F238E27FC236}">
                <a16:creationId xmlns:a16="http://schemas.microsoft.com/office/drawing/2014/main" id="{461DD638-CCA3-0645-8F12-7FDE65218CD8}"/>
              </a:ext>
            </a:extLst>
          </p:cNvPr>
          <p:cNvSpPr>
            <a:spLocks noChangeShapeType="1"/>
          </p:cNvSpPr>
          <p:nvPr/>
        </p:nvSpPr>
        <p:spPr bwMode="auto">
          <a:xfrm flipV="1">
            <a:off x="5857295" y="3748117"/>
            <a:ext cx="1594988" cy="1766352"/>
          </a:xfrm>
          <a:prstGeom prst="line">
            <a:avLst/>
          </a:prstGeom>
          <a:noFill/>
          <a:ln w="63500">
            <a:solidFill>
              <a:schemeClr val="accent5"/>
            </a:solidFill>
            <a:miter lim="400000"/>
            <a:headEnd/>
            <a:tailEnd/>
          </a:ln>
          <a:extLst>
            <a:ext uri="{909E8E84-426E-40DD-AFC4-6F175D3DCCD1}">
              <a14:hiddenFill xmlns:a14="http://schemas.microsoft.com/office/drawing/2010/main">
                <a:noFill/>
              </a14:hiddenFill>
            </a:ext>
          </a:extLst>
        </p:spPr>
        <p:txBody>
          <a:bodyPr lIns="25394" tIns="25394" rIns="25394" bIns="25394" anchor="ctr"/>
          <a:lstStyle/>
          <a:p>
            <a:endParaRPr lang="ru-RU">
              <a:latin typeface="Arial" panose="020B0604020202020204" pitchFamily="34" charset="0"/>
            </a:endParaRPr>
          </a:p>
        </p:txBody>
      </p:sp>
      <p:sp>
        <p:nvSpPr>
          <p:cNvPr id="8" name="Shape 123">
            <a:extLst>
              <a:ext uri="{FF2B5EF4-FFF2-40B4-BE49-F238E27FC236}">
                <a16:creationId xmlns:a16="http://schemas.microsoft.com/office/drawing/2014/main" id="{E27818F9-4C44-D348-A8A7-12BC4B82F670}"/>
              </a:ext>
            </a:extLst>
          </p:cNvPr>
          <p:cNvSpPr>
            <a:spLocks noChangeArrowheads="1"/>
          </p:cNvSpPr>
          <p:nvPr/>
        </p:nvSpPr>
        <p:spPr bwMode="auto">
          <a:xfrm>
            <a:off x="4404235" y="3629145"/>
            <a:ext cx="176611" cy="176598"/>
          </a:xfrm>
          <a:prstGeom prst="ellipse">
            <a:avLst/>
          </a:prstGeom>
          <a:solidFill>
            <a:srgbClr val="FFFFFF"/>
          </a:solidFill>
          <a:ln w="63500">
            <a:solidFill>
              <a:schemeClr val="accent4"/>
            </a:solidFill>
            <a:miter lim="400000"/>
            <a:headEnd/>
            <a:tailEnd/>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9" name="Shape 124">
            <a:extLst>
              <a:ext uri="{FF2B5EF4-FFF2-40B4-BE49-F238E27FC236}">
                <a16:creationId xmlns:a16="http://schemas.microsoft.com/office/drawing/2014/main" id="{B5CDD06D-25E8-9E49-9F08-D16F13E52EED}"/>
              </a:ext>
            </a:extLst>
          </p:cNvPr>
          <p:cNvSpPr>
            <a:spLocks noChangeArrowheads="1"/>
          </p:cNvSpPr>
          <p:nvPr/>
        </p:nvSpPr>
        <p:spPr bwMode="auto">
          <a:xfrm>
            <a:off x="5888648" y="3629145"/>
            <a:ext cx="176611" cy="176598"/>
          </a:xfrm>
          <a:prstGeom prst="ellipse">
            <a:avLst/>
          </a:prstGeom>
          <a:solidFill>
            <a:srgbClr val="FFFFFF"/>
          </a:solidFill>
          <a:ln w="63500">
            <a:solidFill>
              <a:schemeClr val="accent2"/>
            </a:solidFill>
            <a:miter lim="400000"/>
            <a:headEnd/>
            <a:tailEnd/>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10" name="Shape 125">
            <a:extLst>
              <a:ext uri="{FF2B5EF4-FFF2-40B4-BE49-F238E27FC236}">
                <a16:creationId xmlns:a16="http://schemas.microsoft.com/office/drawing/2014/main" id="{351DFAE5-C8A1-C94E-81B8-6C41DD77B2E6}"/>
              </a:ext>
            </a:extLst>
          </p:cNvPr>
          <p:cNvSpPr>
            <a:spLocks noChangeArrowheads="1"/>
          </p:cNvSpPr>
          <p:nvPr/>
        </p:nvSpPr>
        <p:spPr bwMode="auto">
          <a:xfrm>
            <a:off x="7359709" y="3629145"/>
            <a:ext cx="176611" cy="176598"/>
          </a:xfrm>
          <a:prstGeom prst="ellipse">
            <a:avLst/>
          </a:prstGeom>
          <a:solidFill>
            <a:srgbClr val="FFFFFF"/>
          </a:solidFill>
          <a:ln w="63500">
            <a:solidFill>
              <a:schemeClr val="accent5"/>
            </a:solidFill>
            <a:miter lim="400000"/>
            <a:headEnd/>
            <a:tailEnd/>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11" name="Shape 126">
            <a:extLst>
              <a:ext uri="{FF2B5EF4-FFF2-40B4-BE49-F238E27FC236}">
                <a16:creationId xmlns:a16="http://schemas.microsoft.com/office/drawing/2014/main" id="{38BFE0F6-1F4C-6F43-8692-E6A6D231BACC}"/>
              </a:ext>
            </a:extLst>
          </p:cNvPr>
          <p:cNvSpPr>
            <a:spLocks noChangeArrowheads="1"/>
          </p:cNvSpPr>
          <p:nvPr/>
        </p:nvSpPr>
        <p:spPr bwMode="auto">
          <a:xfrm>
            <a:off x="8842489" y="3629145"/>
            <a:ext cx="176611" cy="176598"/>
          </a:xfrm>
          <a:prstGeom prst="ellipse">
            <a:avLst/>
          </a:prstGeom>
          <a:solidFill>
            <a:schemeClr val="bg1"/>
          </a:solidFill>
          <a:ln w="63500">
            <a:solidFill>
              <a:schemeClr val="tx1">
                <a:lumMod val="75000"/>
              </a:schemeClr>
            </a:solidFill>
            <a:miter lim="400000"/>
            <a:headEnd/>
            <a:tailEnd/>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12" name="Shape 127">
            <a:extLst>
              <a:ext uri="{FF2B5EF4-FFF2-40B4-BE49-F238E27FC236}">
                <a16:creationId xmlns:a16="http://schemas.microsoft.com/office/drawing/2014/main" id="{F17FE881-8117-1D4E-AD66-1DA4D5D65DB3}"/>
              </a:ext>
            </a:extLst>
          </p:cNvPr>
          <p:cNvSpPr>
            <a:spLocks noChangeArrowheads="1"/>
          </p:cNvSpPr>
          <p:nvPr/>
        </p:nvSpPr>
        <p:spPr bwMode="auto">
          <a:xfrm>
            <a:off x="3879571" y="4286474"/>
            <a:ext cx="116012" cy="116004"/>
          </a:xfrm>
          <a:prstGeom prst="ellipse">
            <a:avLst/>
          </a:prstGeom>
          <a:solidFill>
            <a:schemeClr val="accent4"/>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13" name="Shape 128">
            <a:extLst>
              <a:ext uri="{FF2B5EF4-FFF2-40B4-BE49-F238E27FC236}">
                <a16:creationId xmlns:a16="http://schemas.microsoft.com/office/drawing/2014/main" id="{6912A92D-382C-7042-A4E6-7FA2B503BB37}"/>
              </a:ext>
            </a:extLst>
          </p:cNvPr>
          <p:cNvSpPr>
            <a:spLocks noChangeArrowheads="1"/>
          </p:cNvSpPr>
          <p:nvPr/>
        </p:nvSpPr>
        <p:spPr bwMode="auto">
          <a:xfrm>
            <a:off x="3360936" y="4866361"/>
            <a:ext cx="116012" cy="116004"/>
          </a:xfrm>
          <a:prstGeom prst="ellipse">
            <a:avLst/>
          </a:prstGeom>
          <a:solidFill>
            <a:schemeClr val="accent4"/>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14" name="Shape 129">
            <a:extLst>
              <a:ext uri="{FF2B5EF4-FFF2-40B4-BE49-F238E27FC236}">
                <a16:creationId xmlns:a16="http://schemas.microsoft.com/office/drawing/2014/main" id="{82FB3BDE-115B-4849-9579-DC8A122B0662}"/>
              </a:ext>
            </a:extLst>
          </p:cNvPr>
          <p:cNvSpPr>
            <a:spLocks noChangeArrowheads="1"/>
          </p:cNvSpPr>
          <p:nvPr/>
        </p:nvSpPr>
        <p:spPr bwMode="auto">
          <a:xfrm>
            <a:off x="2523150" y="5380613"/>
            <a:ext cx="2423160" cy="420624"/>
          </a:xfrm>
          <a:prstGeom prst="roundRect">
            <a:avLst>
              <a:gd name="adj" fmla="val 50000"/>
            </a:avLst>
          </a:prstGeom>
          <a:solidFill>
            <a:schemeClr val="accent4"/>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solidFill>
                <a:srgbClr val="FFFFFF"/>
              </a:solidFill>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17" name="Shape 132">
            <a:extLst>
              <a:ext uri="{FF2B5EF4-FFF2-40B4-BE49-F238E27FC236}">
                <a16:creationId xmlns:a16="http://schemas.microsoft.com/office/drawing/2014/main" id="{CE363FBD-8E3D-7F47-890C-9403A64D29AC}"/>
              </a:ext>
            </a:extLst>
          </p:cNvPr>
          <p:cNvSpPr>
            <a:spLocks noChangeArrowheads="1"/>
          </p:cNvSpPr>
          <p:nvPr/>
        </p:nvSpPr>
        <p:spPr bwMode="auto">
          <a:xfrm>
            <a:off x="5519526" y="5380614"/>
            <a:ext cx="2425591" cy="420624"/>
          </a:xfrm>
          <a:prstGeom prst="roundRect">
            <a:avLst>
              <a:gd name="adj" fmla="val 50000"/>
            </a:avLst>
          </a:prstGeom>
          <a:solidFill>
            <a:schemeClr val="accent5"/>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solidFill>
                <a:srgbClr val="FFFFFF"/>
              </a:solidFill>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20" name="Shape 135">
            <a:extLst>
              <a:ext uri="{FF2B5EF4-FFF2-40B4-BE49-F238E27FC236}">
                <a16:creationId xmlns:a16="http://schemas.microsoft.com/office/drawing/2014/main" id="{ABCAF614-FCDE-1742-9ED6-736C6C063391}"/>
              </a:ext>
            </a:extLst>
          </p:cNvPr>
          <p:cNvSpPr>
            <a:spLocks noChangeArrowheads="1"/>
          </p:cNvSpPr>
          <p:nvPr/>
        </p:nvSpPr>
        <p:spPr bwMode="auto">
          <a:xfrm>
            <a:off x="4078892" y="1770212"/>
            <a:ext cx="2423160" cy="420624"/>
          </a:xfrm>
          <a:prstGeom prst="roundRect">
            <a:avLst>
              <a:gd name="adj" fmla="val 50000"/>
            </a:avLst>
          </a:prstGeom>
          <a:solidFill>
            <a:schemeClr val="accent2"/>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solidFill>
                <a:srgbClr val="FFFFFF"/>
              </a:solidFill>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23" name="Shape 138">
            <a:extLst>
              <a:ext uri="{FF2B5EF4-FFF2-40B4-BE49-F238E27FC236}">
                <a16:creationId xmlns:a16="http://schemas.microsoft.com/office/drawing/2014/main" id="{344AE35D-5454-9549-A4BE-321DB07F21ED}"/>
              </a:ext>
            </a:extLst>
          </p:cNvPr>
          <p:cNvSpPr>
            <a:spLocks noChangeArrowheads="1"/>
          </p:cNvSpPr>
          <p:nvPr/>
        </p:nvSpPr>
        <p:spPr bwMode="auto">
          <a:xfrm>
            <a:off x="7034402" y="1770212"/>
            <a:ext cx="2423160" cy="420624"/>
          </a:xfrm>
          <a:prstGeom prst="roundRect">
            <a:avLst>
              <a:gd name="adj" fmla="val 50000"/>
            </a:avLst>
          </a:prstGeom>
          <a:solidFill>
            <a:schemeClr val="tx1"/>
          </a:solidFill>
          <a:ln>
            <a:solidFill>
              <a:schemeClr val="tx1">
                <a:lumMod val="75000"/>
              </a:schemeClr>
            </a:solid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solidFill>
                <a:srgbClr val="FFFFFF"/>
              </a:solidFill>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26" name="Shape 141">
            <a:extLst>
              <a:ext uri="{FF2B5EF4-FFF2-40B4-BE49-F238E27FC236}">
                <a16:creationId xmlns:a16="http://schemas.microsoft.com/office/drawing/2014/main" id="{A548A826-6B21-E241-9DCF-AF288574CA85}"/>
              </a:ext>
            </a:extLst>
          </p:cNvPr>
          <p:cNvSpPr>
            <a:spLocks noChangeArrowheads="1"/>
          </p:cNvSpPr>
          <p:nvPr/>
        </p:nvSpPr>
        <p:spPr bwMode="auto">
          <a:xfrm>
            <a:off x="6856100" y="4286474"/>
            <a:ext cx="116012" cy="116004"/>
          </a:xfrm>
          <a:prstGeom prst="ellipse">
            <a:avLst/>
          </a:prstGeom>
          <a:solidFill>
            <a:schemeClr val="accent5"/>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27" name="Shape 142">
            <a:extLst>
              <a:ext uri="{FF2B5EF4-FFF2-40B4-BE49-F238E27FC236}">
                <a16:creationId xmlns:a16="http://schemas.microsoft.com/office/drawing/2014/main" id="{B36BB4DE-99FD-E64D-BDA7-4FFF4ADE2D17}"/>
              </a:ext>
            </a:extLst>
          </p:cNvPr>
          <p:cNvSpPr>
            <a:spLocks noChangeArrowheads="1"/>
          </p:cNvSpPr>
          <p:nvPr/>
        </p:nvSpPr>
        <p:spPr bwMode="auto">
          <a:xfrm>
            <a:off x="6337465" y="4866361"/>
            <a:ext cx="116012" cy="116004"/>
          </a:xfrm>
          <a:prstGeom prst="ellipse">
            <a:avLst/>
          </a:prstGeom>
          <a:solidFill>
            <a:schemeClr val="accent5"/>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28" name="Shape 143">
            <a:extLst>
              <a:ext uri="{FF2B5EF4-FFF2-40B4-BE49-F238E27FC236}">
                <a16:creationId xmlns:a16="http://schemas.microsoft.com/office/drawing/2014/main" id="{71E2847E-2B08-AA4A-810C-A946B997047C}"/>
              </a:ext>
            </a:extLst>
          </p:cNvPr>
          <p:cNvSpPr>
            <a:spLocks noChangeArrowheads="1"/>
          </p:cNvSpPr>
          <p:nvPr/>
        </p:nvSpPr>
        <p:spPr bwMode="auto">
          <a:xfrm>
            <a:off x="4788707" y="2433267"/>
            <a:ext cx="116012" cy="116004"/>
          </a:xfrm>
          <a:prstGeom prst="ellipse">
            <a:avLst/>
          </a:prstGeom>
          <a:solidFill>
            <a:schemeClr val="accent2"/>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29" name="Shape 144">
            <a:extLst>
              <a:ext uri="{FF2B5EF4-FFF2-40B4-BE49-F238E27FC236}">
                <a16:creationId xmlns:a16="http://schemas.microsoft.com/office/drawing/2014/main" id="{1367492C-6B57-1B48-A01E-3E0343D96FBF}"/>
              </a:ext>
            </a:extLst>
          </p:cNvPr>
          <p:cNvSpPr>
            <a:spLocks noChangeArrowheads="1"/>
          </p:cNvSpPr>
          <p:nvPr/>
        </p:nvSpPr>
        <p:spPr bwMode="auto">
          <a:xfrm>
            <a:off x="5318964" y="3011195"/>
            <a:ext cx="116012" cy="116004"/>
          </a:xfrm>
          <a:prstGeom prst="ellipse">
            <a:avLst/>
          </a:prstGeom>
          <a:solidFill>
            <a:schemeClr val="accent2"/>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30" name="Shape 145">
            <a:extLst>
              <a:ext uri="{FF2B5EF4-FFF2-40B4-BE49-F238E27FC236}">
                <a16:creationId xmlns:a16="http://schemas.microsoft.com/office/drawing/2014/main" id="{1F22D877-2D00-4648-91E2-9D81657FBBEB}"/>
              </a:ext>
            </a:extLst>
          </p:cNvPr>
          <p:cNvSpPr>
            <a:spLocks noChangeArrowheads="1"/>
          </p:cNvSpPr>
          <p:nvPr/>
        </p:nvSpPr>
        <p:spPr bwMode="auto">
          <a:xfrm>
            <a:off x="7754097" y="2433267"/>
            <a:ext cx="116012" cy="116004"/>
          </a:xfrm>
          <a:prstGeom prst="ellipse">
            <a:avLst/>
          </a:prstGeom>
          <a:solidFill>
            <a:schemeClr val="tx1"/>
          </a:solidFill>
          <a:ln>
            <a:solidFill>
              <a:schemeClr val="tx1">
                <a:lumMod val="75000"/>
              </a:schemeClr>
            </a:solid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31" name="Shape 146">
            <a:extLst>
              <a:ext uri="{FF2B5EF4-FFF2-40B4-BE49-F238E27FC236}">
                <a16:creationId xmlns:a16="http://schemas.microsoft.com/office/drawing/2014/main" id="{35DA1BD5-3262-DD4C-BBA8-26997D5DC3C0}"/>
              </a:ext>
            </a:extLst>
          </p:cNvPr>
          <p:cNvSpPr>
            <a:spLocks noChangeArrowheads="1"/>
          </p:cNvSpPr>
          <p:nvPr/>
        </p:nvSpPr>
        <p:spPr bwMode="auto">
          <a:xfrm>
            <a:off x="8284355" y="3011195"/>
            <a:ext cx="116012" cy="116004"/>
          </a:xfrm>
          <a:prstGeom prst="ellipse">
            <a:avLst/>
          </a:prstGeom>
          <a:solidFill>
            <a:schemeClr val="tx1"/>
          </a:solidFill>
          <a:ln>
            <a:solidFill>
              <a:schemeClr val="tx1">
                <a:lumMod val="75000"/>
              </a:schemeClr>
            </a:solid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44" name="Shape 159">
            <a:extLst>
              <a:ext uri="{FF2B5EF4-FFF2-40B4-BE49-F238E27FC236}">
                <a16:creationId xmlns:a16="http://schemas.microsoft.com/office/drawing/2014/main" id="{24B462E7-7FE4-284A-8B6D-DB4C6EE7CE3F}"/>
              </a:ext>
            </a:extLst>
          </p:cNvPr>
          <p:cNvSpPr>
            <a:spLocks noChangeArrowheads="1"/>
          </p:cNvSpPr>
          <p:nvPr/>
        </p:nvSpPr>
        <p:spPr bwMode="auto">
          <a:xfrm>
            <a:off x="9638616" y="3356782"/>
            <a:ext cx="707230" cy="707180"/>
          </a:xfrm>
          <a:prstGeom prst="ellipse">
            <a:avLst/>
          </a:prstGeom>
          <a:solidFill>
            <a:srgbClr val="FFFFFF"/>
          </a:solidFill>
          <a:ln w="63500">
            <a:solidFill>
              <a:srgbClr val="F17926"/>
            </a:solidFill>
            <a:miter lim="400000"/>
            <a:headEnd/>
            <a:tailEnd/>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45" name="Shape 160">
            <a:extLst>
              <a:ext uri="{FF2B5EF4-FFF2-40B4-BE49-F238E27FC236}">
                <a16:creationId xmlns:a16="http://schemas.microsoft.com/office/drawing/2014/main" id="{EC66A93D-AACD-3C47-A8D7-D78F9AEB55AD}"/>
              </a:ext>
            </a:extLst>
          </p:cNvPr>
          <p:cNvSpPr>
            <a:spLocks noChangeShapeType="1"/>
          </p:cNvSpPr>
          <p:nvPr/>
        </p:nvSpPr>
        <p:spPr bwMode="auto">
          <a:xfrm flipH="1" flipV="1">
            <a:off x="1354234" y="1898219"/>
            <a:ext cx="1652928" cy="1807677"/>
          </a:xfrm>
          <a:prstGeom prst="line">
            <a:avLst/>
          </a:prstGeom>
          <a:noFill/>
          <a:ln w="63500">
            <a:solidFill>
              <a:schemeClr val="accent1"/>
            </a:solidFill>
            <a:miter lim="400000"/>
            <a:headEnd/>
            <a:tailEnd/>
          </a:ln>
          <a:extLst>
            <a:ext uri="{909E8E84-426E-40DD-AFC4-6F175D3DCCD1}">
              <a14:hiddenFill xmlns:a14="http://schemas.microsoft.com/office/drawing/2010/main">
                <a:noFill/>
              </a14:hiddenFill>
            </a:ext>
          </a:extLst>
        </p:spPr>
        <p:txBody>
          <a:bodyPr lIns="25394" tIns="25394" rIns="25394" bIns="25394" anchor="ctr"/>
          <a:lstStyle/>
          <a:p>
            <a:endParaRPr lang="ru-RU">
              <a:latin typeface="Arial" panose="020B0604020202020204" pitchFamily="34" charset="0"/>
            </a:endParaRPr>
          </a:p>
        </p:txBody>
      </p:sp>
      <p:sp>
        <p:nvSpPr>
          <p:cNvPr id="46" name="Shape 161">
            <a:extLst>
              <a:ext uri="{FF2B5EF4-FFF2-40B4-BE49-F238E27FC236}">
                <a16:creationId xmlns:a16="http://schemas.microsoft.com/office/drawing/2014/main" id="{0E76E2D4-FC73-F043-B828-EE2600A08A7F}"/>
              </a:ext>
            </a:extLst>
          </p:cNvPr>
          <p:cNvSpPr>
            <a:spLocks noChangeArrowheads="1"/>
          </p:cNvSpPr>
          <p:nvPr/>
        </p:nvSpPr>
        <p:spPr bwMode="auto">
          <a:xfrm>
            <a:off x="2931029" y="3629145"/>
            <a:ext cx="176611" cy="176598"/>
          </a:xfrm>
          <a:prstGeom prst="ellipse">
            <a:avLst/>
          </a:prstGeom>
          <a:solidFill>
            <a:srgbClr val="FFFFFF"/>
          </a:solidFill>
          <a:ln w="63500">
            <a:solidFill>
              <a:schemeClr val="accent1"/>
            </a:solidFill>
            <a:miter lim="400000"/>
            <a:headEnd/>
            <a:tailEnd/>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47" name="Shape 162">
            <a:extLst>
              <a:ext uri="{FF2B5EF4-FFF2-40B4-BE49-F238E27FC236}">
                <a16:creationId xmlns:a16="http://schemas.microsoft.com/office/drawing/2014/main" id="{49389830-08BB-6D4C-93DF-15AC7975364E}"/>
              </a:ext>
            </a:extLst>
          </p:cNvPr>
          <p:cNvSpPr>
            <a:spLocks noChangeArrowheads="1"/>
          </p:cNvSpPr>
          <p:nvPr/>
        </p:nvSpPr>
        <p:spPr bwMode="auto">
          <a:xfrm>
            <a:off x="1154383" y="1770212"/>
            <a:ext cx="2423160" cy="420624"/>
          </a:xfrm>
          <a:prstGeom prst="roundRect">
            <a:avLst>
              <a:gd name="adj" fmla="val 50000"/>
            </a:avLst>
          </a:prstGeom>
          <a:solidFill>
            <a:schemeClr val="accent1"/>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solidFill>
                <a:srgbClr val="FFFFFF"/>
              </a:solidFill>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50" name="Shape 165">
            <a:extLst>
              <a:ext uri="{FF2B5EF4-FFF2-40B4-BE49-F238E27FC236}">
                <a16:creationId xmlns:a16="http://schemas.microsoft.com/office/drawing/2014/main" id="{22AD0C22-54B1-3246-BCCD-C57EA5BB420E}"/>
              </a:ext>
            </a:extLst>
          </p:cNvPr>
          <p:cNvSpPr>
            <a:spLocks noChangeArrowheads="1"/>
          </p:cNvSpPr>
          <p:nvPr/>
        </p:nvSpPr>
        <p:spPr bwMode="auto">
          <a:xfrm>
            <a:off x="1831089" y="2433267"/>
            <a:ext cx="116012" cy="116004"/>
          </a:xfrm>
          <a:prstGeom prst="ellipse">
            <a:avLst/>
          </a:prstGeom>
          <a:solidFill>
            <a:schemeClr val="accent1"/>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51" name="Shape 166">
            <a:extLst>
              <a:ext uri="{FF2B5EF4-FFF2-40B4-BE49-F238E27FC236}">
                <a16:creationId xmlns:a16="http://schemas.microsoft.com/office/drawing/2014/main" id="{8CFF2150-7D20-4B42-8FC3-C35D53F77685}"/>
              </a:ext>
            </a:extLst>
          </p:cNvPr>
          <p:cNvSpPr>
            <a:spLocks noChangeArrowheads="1"/>
          </p:cNvSpPr>
          <p:nvPr/>
        </p:nvSpPr>
        <p:spPr bwMode="auto">
          <a:xfrm>
            <a:off x="2361346" y="3011195"/>
            <a:ext cx="116012" cy="116004"/>
          </a:xfrm>
          <a:prstGeom prst="ellipse">
            <a:avLst/>
          </a:prstGeom>
          <a:solidFill>
            <a:schemeClr val="accent1"/>
          </a:solidFill>
          <a:ln>
            <a:noFill/>
          </a:ln>
        </p:spPr>
        <p:txBody>
          <a:bodyPr lIns="25394" tIns="25394" rIns="25394" bIns="25394"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59" name="TextBox 58">
            <a:extLst>
              <a:ext uri="{FF2B5EF4-FFF2-40B4-BE49-F238E27FC236}">
                <a16:creationId xmlns:a16="http://schemas.microsoft.com/office/drawing/2014/main" id="{89EE8C44-AA5D-A448-8F01-C8AA6D49FC09}"/>
              </a:ext>
            </a:extLst>
          </p:cNvPr>
          <p:cNvSpPr txBox="1"/>
          <p:nvPr/>
        </p:nvSpPr>
        <p:spPr>
          <a:xfrm>
            <a:off x="1235143" y="1749311"/>
            <a:ext cx="2215837" cy="461665"/>
          </a:xfrm>
          <a:prstGeom prst="rect">
            <a:avLst/>
          </a:prstGeom>
          <a:noFill/>
        </p:spPr>
        <p:txBody>
          <a:bodyPr wrap="square" rtlCol="0" anchor="ctr" anchorCtr="0">
            <a:spAutoFit/>
          </a:bodyPr>
          <a:lstStyle/>
          <a:p>
            <a:pPr algn="ctr"/>
            <a:r>
              <a:rPr lang="en-US" sz="1200" b="1" dirty="0">
                <a:solidFill>
                  <a:schemeClr val="bg1"/>
                </a:solidFill>
                <a:latin typeface="Montserrat SemiBold" pitchFamily="2" charset="77"/>
                <a:ea typeface="League Spartan" charset="0"/>
                <a:cs typeface="Poppins" pitchFamily="2" charset="77"/>
              </a:rPr>
              <a:t>Lack of internal resources to support Gen AI</a:t>
            </a:r>
          </a:p>
        </p:txBody>
      </p:sp>
      <p:sp>
        <p:nvSpPr>
          <p:cNvPr id="60" name="TextBox 59">
            <a:extLst>
              <a:ext uri="{FF2B5EF4-FFF2-40B4-BE49-F238E27FC236}">
                <a16:creationId xmlns:a16="http://schemas.microsoft.com/office/drawing/2014/main" id="{EC8C63E9-3BCC-B448-92A1-6665C37785E8}"/>
              </a:ext>
            </a:extLst>
          </p:cNvPr>
          <p:cNvSpPr txBox="1"/>
          <p:nvPr/>
        </p:nvSpPr>
        <p:spPr>
          <a:xfrm>
            <a:off x="4147519" y="1831893"/>
            <a:ext cx="2023311" cy="276999"/>
          </a:xfrm>
          <a:prstGeom prst="rect">
            <a:avLst/>
          </a:prstGeom>
          <a:noFill/>
        </p:spPr>
        <p:txBody>
          <a:bodyPr wrap="none" rtlCol="0" anchor="ctr" anchorCtr="0">
            <a:spAutoFit/>
          </a:bodyPr>
          <a:lstStyle/>
          <a:p>
            <a:pPr algn="ctr"/>
            <a:r>
              <a:rPr lang="en-US" sz="1200" b="1" dirty="0">
                <a:solidFill>
                  <a:schemeClr val="bg1"/>
                </a:solidFill>
                <a:latin typeface="Montserrat SemiBold" pitchFamily="2" charset="77"/>
                <a:ea typeface="League Spartan" charset="0"/>
                <a:cs typeface="Poppins" pitchFamily="2" charset="77"/>
              </a:rPr>
              <a:t>Lack of success stories</a:t>
            </a:r>
          </a:p>
        </p:txBody>
      </p:sp>
      <p:sp>
        <p:nvSpPr>
          <p:cNvPr id="61" name="TextBox 60">
            <a:extLst>
              <a:ext uri="{FF2B5EF4-FFF2-40B4-BE49-F238E27FC236}">
                <a16:creationId xmlns:a16="http://schemas.microsoft.com/office/drawing/2014/main" id="{EB98D4AC-57B1-DE4F-B7B7-46A54E748DEE}"/>
              </a:ext>
            </a:extLst>
          </p:cNvPr>
          <p:cNvSpPr txBox="1"/>
          <p:nvPr/>
        </p:nvSpPr>
        <p:spPr>
          <a:xfrm>
            <a:off x="7078055" y="1831893"/>
            <a:ext cx="2254143" cy="276999"/>
          </a:xfrm>
          <a:prstGeom prst="rect">
            <a:avLst/>
          </a:prstGeom>
          <a:noFill/>
        </p:spPr>
        <p:txBody>
          <a:bodyPr wrap="none" rtlCol="0" anchor="ctr" anchorCtr="0">
            <a:spAutoFit/>
          </a:bodyPr>
          <a:lstStyle/>
          <a:p>
            <a:pPr algn="ctr"/>
            <a:r>
              <a:rPr lang="en-US" sz="1200" b="1" dirty="0">
                <a:solidFill>
                  <a:schemeClr val="bg1"/>
                </a:solidFill>
                <a:latin typeface="Montserrat SemiBold" pitchFamily="2" charset="77"/>
                <a:ea typeface="League Spartan" charset="0"/>
                <a:cs typeface="Poppins" pitchFamily="2" charset="77"/>
              </a:rPr>
              <a:t>Organizational resistance </a:t>
            </a:r>
          </a:p>
        </p:txBody>
      </p:sp>
      <p:sp>
        <p:nvSpPr>
          <p:cNvPr id="62" name="TextBox 61">
            <a:extLst>
              <a:ext uri="{FF2B5EF4-FFF2-40B4-BE49-F238E27FC236}">
                <a16:creationId xmlns:a16="http://schemas.microsoft.com/office/drawing/2014/main" id="{FD144AE8-20CC-8A44-A1FE-346B07B29600}"/>
              </a:ext>
            </a:extLst>
          </p:cNvPr>
          <p:cNvSpPr txBox="1"/>
          <p:nvPr/>
        </p:nvSpPr>
        <p:spPr>
          <a:xfrm>
            <a:off x="2550858" y="5444764"/>
            <a:ext cx="2339564" cy="276999"/>
          </a:xfrm>
          <a:prstGeom prst="rect">
            <a:avLst/>
          </a:prstGeom>
          <a:noFill/>
        </p:spPr>
        <p:txBody>
          <a:bodyPr wrap="square" rtlCol="0" anchor="ctr" anchorCtr="0">
            <a:noAutofit/>
          </a:bodyPr>
          <a:lstStyle/>
          <a:p>
            <a:pPr algn="ctr"/>
            <a:r>
              <a:rPr lang="en-US" sz="1200" b="1" dirty="0">
                <a:solidFill>
                  <a:schemeClr val="bg1"/>
                </a:solidFill>
                <a:latin typeface="Montserrat SemiBold" pitchFamily="2" charset="77"/>
                <a:ea typeface="League Spartan" charset="0"/>
                <a:cs typeface="Poppins" pitchFamily="2" charset="77"/>
              </a:rPr>
              <a:t>Uncertainty in a rapidly evolving space </a:t>
            </a:r>
          </a:p>
        </p:txBody>
      </p:sp>
      <p:sp>
        <p:nvSpPr>
          <p:cNvPr id="63" name="TextBox 62">
            <a:extLst>
              <a:ext uri="{FF2B5EF4-FFF2-40B4-BE49-F238E27FC236}">
                <a16:creationId xmlns:a16="http://schemas.microsoft.com/office/drawing/2014/main" id="{2D0C3E10-36B9-484C-9290-E31A0DA69A9B}"/>
              </a:ext>
            </a:extLst>
          </p:cNvPr>
          <p:cNvSpPr txBox="1"/>
          <p:nvPr/>
        </p:nvSpPr>
        <p:spPr>
          <a:xfrm>
            <a:off x="5553828" y="5371585"/>
            <a:ext cx="2260865" cy="461665"/>
          </a:xfrm>
          <a:prstGeom prst="rect">
            <a:avLst/>
          </a:prstGeom>
          <a:noFill/>
        </p:spPr>
        <p:txBody>
          <a:bodyPr wrap="square" rtlCol="0" anchor="ctr" anchorCtr="0">
            <a:spAutoFit/>
          </a:bodyPr>
          <a:lstStyle/>
          <a:p>
            <a:pPr algn="ctr"/>
            <a:r>
              <a:rPr lang="en-US" sz="1200" b="1" dirty="0">
                <a:solidFill>
                  <a:schemeClr val="bg1"/>
                </a:solidFill>
                <a:latin typeface="Montserrat SemiBold" pitchFamily="2" charset="77"/>
                <a:ea typeface="League Spartan" charset="0"/>
                <a:cs typeface="Poppins" pitchFamily="2" charset="77"/>
              </a:rPr>
              <a:t>Fragmented market with asymmetric information</a:t>
            </a:r>
          </a:p>
        </p:txBody>
      </p:sp>
      <p:sp>
        <p:nvSpPr>
          <p:cNvPr id="64" name="Freeform 966">
            <a:extLst>
              <a:ext uri="{FF2B5EF4-FFF2-40B4-BE49-F238E27FC236}">
                <a16:creationId xmlns:a16="http://schemas.microsoft.com/office/drawing/2014/main" id="{7E503B47-78EC-BA49-9F60-C4238E227F7D}"/>
              </a:ext>
            </a:extLst>
          </p:cNvPr>
          <p:cNvSpPr>
            <a:spLocks noChangeAspect="1" noChangeArrowheads="1"/>
          </p:cNvSpPr>
          <p:nvPr/>
        </p:nvSpPr>
        <p:spPr bwMode="auto">
          <a:xfrm>
            <a:off x="9786422" y="3502220"/>
            <a:ext cx="407351" cy="407351"/>
          </a:xfrm>
          <a:custGeom>
            <a:avLst/>
            <a:gdLst>
              <a:gd name="T0" fmla="*/ 148005 w 285388"/>
              <a:gd name="T1" fmla="*/ 264960 h 285390"/>
              <a:gd name="T2" fmla="*/ 138815 w 285388"/>
              <a:gd name="T3" fmla="*/ 251269 h 285390"/>
              <a:gd name="T4" fmla="*/ 92272 w 285388"/>
              <a:gd name="T5" fmla="*/ 238382 h 285390"/>
              <a:gd name="T6" fmla="*/ 79201 w 285388"/>
              <a:gd name="T7" fmla="*/ 251391 h 285390"/>
              <a:gd name="T8" fmla="*/ 90779 w 285388"/>
              <a:gd name="T9" fmla="*/ 232406 h 285390"/>
              <a:gd name="T10" fmla="*/ 50953 w 285388"/>
              <a:gd name="T11" fmla="*/ 199973 h 285390"/>
              <a:gd name="T12" fmla="*/ 33011 w 285388"/>
              <a:gd name="T13" fmla="*/ 205291 h 285390"/>
              <a:gd name="T14" fmla="*/ 160638 w 285388"/>
              <a:gd name="T15" fmla="*/ 183004 h 285390"/>
              <a:gd name="T16" fmla="*/ 160638 w 285388"/>
              <a:gd name="T17" fmla="*/ 231843 h 285390"/>
              <a:gd name="T18" fmla="*/ 160638 w 285388"/>
              <a:gd name="T19" fmla="*/ 183004 h 285390"/>
              <a:gd name="T20" fmla="*/ 206826 w 285388"/>
              <a:gd name="T21" fmla="*/ 278150 h 285390"/>
              <a:gd name="T22" fmla="*/ 231557 w 285388"/>
              <a:gd name="T23" fmla="*/ 190239 h 285390"/>
              <a:gd name="T24" fmla="*/ 240286 w 285388"/>
              <a:gd name="T25" fmla="*/ 253549 h 285390"/>
              <a:gd name="T26" fmla="*/ 266472 w 285388"/>
              <a:gd name="T27" fmla="*/ 253549 h 285390"/>
              <a:gd name="T28" fmla="*/ 178095 w 285388"/>
              <a:gd name="T29" fmla="*/ 162744 h 285390"/>
              <a:gd name="T30" fmla="*/ 275201 w 285388"/>
              <a:gd name="T31" fmla="*/ 253549 h 285390"/>
              <a:gd name="T32" fmla="*/ 286838 w 285388"/>
              <a:gd name="T33" fmla="*/ 282492 h 285390"/>
              <a:gd name="T34" fmla="*/ 162092 w 285388"/>
              <a:gd name="T35" fmla="*/ 282492 h 285390"/>
              <a:gd name="T36" fmla="*/ 173730 w 285388"/>
              <a:gd name="T37" fmla="*/ 253549 h 285390"/>
              <a:gd name="T38" fmla="*/ 138815 w 285388"/>
              <a:gd name="T39" fmla="*/ 218819 h 285390"/>
              <a:gd name="T40" fmla="*/ 173730 w 285388"/>
              <a:gd name="T41" fmla="*/ 174321 h 285390"/>
              <a:gd name="T42" fmla="*/ 249681 w 285388"/>
              <a:gd name="T43" fmla="*/ 138810 h 285390"/>
              <a:gd name="T44" fmla="*/ 263372 w 285388"/>
              <a:gd name="T45" fmla="*/ 148000 h 285390"/>
              <a:gd name="T46" fmla="*/ 249681 w 285388"/>
              <a:gd name="T47" fmla="*/ 138810 h 285390"/>
              <a:gd name="T48" fmla="*/ 39529 w 285388"/>
              <a:gd name="T49" fmla="*/ 143405 h 285390"/>
              <a:gd name="T50" fmla="*/ 17551 w 285388"/>
              <a:gd name="T51" fmla="*/ 143405 h 285390"/>
              <a:gd name="T52" fmla="*/ 131495 w 285388"/>
              <a:gd name="T53" fmla="*/ 143576 h 285390"/>
              <a:gd name="T54" fmla="*/ 141572 w 285388"/>
              <a:gd name="T55" fmla="*/ 133449 h 285390"/>
              <a:gd name="T56" fmla="*/ 250400 w 285388"/>
              <a:gd name="T57" fmla="*/ 86690 h 285390"/>
              <a:gd name="T58" fmla="*/ 232456 w 285388"/>
              <a:gd name="T59" fmla="*/ 91652 h 285390"/>
              <a:gd name="T60" fmla="*/ 39237 w 285388"/>
              <a:gd name="T61" fmla="*/ 79244 h 285390"/>
              <a:gd name="T62" fmla="*/ 48758 w 285388"/>
              <a:gd name="T63" fmla="*/ 93781 h 285390"/>
              <a:gd name="T64" fmla="*/ 33011 w 285388"/>
              <a:gd name="T65" fmla="*/ 80661 h 285390"/>
              <a:gd name="T66" fmla="*/ 145890 w 285388"/>
              <a:gd name="T67" fmla="*/ 58589 h 285390"/>
              <a:gd name="T68" fmla="*/ 202747 w 285388"/>
              <a:gd name="T69" fmla="*/ 139236 h 285390"/>
              <a:gd name="T70" fmla="*/ 159564 w 285388"/>
              <a:gd name="T71" fmla="*/ 147916 h 285390"/>
              <a:gd name="T72" fmla="*/ 137253 w 285388"/>
              <a:gd name="T73" fmla="*/ 125494 h 285390"/>
              <a:gd name="T74" fmla="*/ 205660 w 285388"/>
              <a:gd name="T75" fmla="*/ 34995 h 285390"/>
              <a:gd name="T76" fmla="*/ 196697 w 285388"/>
              <a:gd name="T77" fmla="*/ 55471 h 285390"/>
              <a:gd name="T78" fmla="*/ 199684 w 285388"/>
              <a:gd name="T79" fmla="*/ 36484 h 285390"/>
              <a:gd name="T80" fmla="*/ 85549 w 285388"/>
              <a:gd name="T81" fmla="*/ 36484 h 285390"/>
              <a:gd name="T82" fmla="*/ 88537 w 285388"/>
              <a:gd name="T83" fmla="*/ 55471 h 285390"/>
              <a:gd name="T84" fmla="*/ 79201 w 285388"/>
              <a:gd name="T85" fmla="*/ 34995 h 285390"/>
              <a:gd name="T86" fmla="*/ 148005 w 285388"/>
              <a:gd name="T87" fmla="*/ 34924 h 285390"/>
              <a:gd name="T88" fmla="*/ 138815 w 285388"/>
              <a:gd name="T89" fmla="*/ 21803 h 285390"/>
              <a:gd name="T90" fmla="*/ 285246 w 285388"/>
              <a:gd name="T91" fmla="*/ 142618 h 285390"/>
              <a:gd name="T92" fmla="*/ 142623 w 285388"/>
              <a:gd name="T93" fmla="*/ 8666 h 285390"/>
              <a:gd name="T94" fmla="*/ 146956 w 285388"/>
              <a:gd name="T95" fmla="*/ 280905 h 285390"/>
              <a:gd name="T96" fmla="*/ 142623 w 285388"/>
              <a:gd name="T97" fmla="*/ 0 h 2853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5388" h="285390">
                <a:moveTo>
                  <a:pt x="142685" y="246062"/>
                </a:moveTo>
                <a:cubicBezTo>
                  <a:pt x="145352" y="246062"/>
                  <a:pt x="147257" y="247854"/>
                  <a:pt x="147257" y="250005"/>
                </a:cubicBezTo>
                <a:lnTo>
                  <a:pt x="147257" y="263627"/>
                </a:lnTo>
                <a:cubicBezTo>
                  <a:pt x="147257" y="266136"/>
                  <a:pt x="145352" y="267929"/>
                  <a:pt x="142685" y="267929"/>
                </a:cubicBezTo>
                <a:cubicBezTo>
                  <a:pt x="140018" y="267929"/>
                  <a:pt x="138113" y="266136"/>
                  <a:pt x="138113" y="263627"/>
                </a:cubicBezTo>
                <a:lnTo>
                  <a:pt x="138113" y="250005"/>
                </a:lnTo>
                <a:cubicBezTo>
                  <a:pt x="138113" y="247854"/>
                  <a:pt x="140018" y="246062"/>
                  <a:pt x="142685" y="246062"/>
                </a:cubicBezTo>
                <a:close/>
                <a:moveTo>
                  <a:pt x="90319" y="231237"/>
                </a:moveTo>
                <a:cubicBezTo>
                  <a:pt x="92548" y="232286"/>
                  <a:pt x="93291" y="235084"/>
                  <a:pt x="91805" y="237183"/>
                </a:cubicBezTo>
                <a:lnTo>
                  <a:pt x="85117" y="248377"/>
                </a:lnTo>
                <a:cubicBezTo>
                  <a:pt x="84002" y="249776"/>
                  <a:pt x="82516" y="250475"/>
                  <a:pt x="81030" y="250475"/>
                </a:cubicBezTo>
                <a:cubicBezTo>
                  <a:pt x="80287" y="250475"/>
                  <a:pt x="79544" y="250126"/>
                  <a:pt x="78801" y="250126"/>
                </a:cubicBezTo>
                <a:cubicBezTo>
                  <a:pt x="76571" y="248726"/>
                  <a:pt x="76200" y="246278"/>
                  <a:pt x="77314" y="244529"/>
                </a:cubicBezTo>
                <a:lnTo>
                  <a:pt x="84374" y="232985"/>
                </a:lnTo>
                <a:cubicBezTo>
                  <a:pt x="85489" y="230887"/>
                  <a:pt x="88461" y="230187"/>
                  <a:pt x="90319" y="231237"/>
                </a:cubicBezTo>
                <a:close/>
                <a:moveTo>
                  <a:pt x="46688" y="191558"/>
                </a:moveTo>
                <a:cubicBezTo>
                  <a:pt x="48510" y="190500"/>
                  <a:pt x="51060" y="191206"/>
                  <a:pt x="52517" y="193322"/>
                </a:cubicBezTo>
                <a:cubicBezTo>
                  <a:pt x="53610" y="195439"/>
                  <a:pt x="52882" y="197908"/>
                  <a:pt x="50696" y="198967"/>
                </a:cubicBezTo>
                <a:lnTo>
                  <a:pt x="39037" y="205670"/>
                </a:lnTo>
                <a:cubicBezTo>
                  <a:pt x="38308" y="206022"/>
                  <a:pt x="37579" y="206022"/>
                  <a:pt x="36486" y="206022"/>
                </a:cubicBezTo>
                <a:cubicBezTo>
                  <a:pt x="35029" y="206022"/>
                  <a:pt x="33936" y="205670"/>
                  <a:pt x="32843" y="204258"/>
                </a:cubicBezTo>
                <a:cubicBezTo>
                  <a:pt x="31750" y="202142"/>
                  <a:pt x="32478" y="199320"/>
                  <a:pt x="34665" y="198261"/>
                </a:cubicBezTo>
                <a:lnTo>
                  <a:pt x="46688" y="191558"/>
                </a:lnTo>
                <a:close/>
                <a:moveTo>
                  <a:pt x="159825" y="182083"/>
                </a:moveTo>
                <a:cubicBezTo>
                  <a:pt x="152587" y="182083"/>
                  <a:pt x="146798" y="187842"/>
                  <a:pt x="146798" y="195041"/>
                </a:cubicBezTo>
                <a:lnTo>
                  <a:pt x="146798" y="217718"/>
                </a:lnTo>
                <a:cubicBezTo>
                  <a:pt x="146798" y="224917"/>
                  <a:pt x="152587" y="230677"/>
                  <a:pt x="159825" y="230677"/>
                </a:cubicBezTo>
                <a:lnTo>
                  <a:pt x="172851" y="230677"/>
                </a:lnTo>
                <a:lnTo>
                  <a:pt x="172851" y="182083"/>
                </a:lnTo>
                <a:lnTo>
                  <a:pt x="159825" y="182083"/>
                </a:lnTo>
                <a:close/>
                <a:moveTo>
                  <a:pt x="181536" y="170564"/>
                </a:moveTo>
                <a:lnTo>
                  <a:pt x="181536" y="252274"/>
                </a:lnTo>
                <a:cubicBezTo>
                  <a:pt x="181536" y="265953"/>
                  <a:pt x="192392" y="276751"/>
                  <a:pt x="205780" y="276751"/>
                </a:cubicBezTo>
                <a:lnTo>
                  <a:pt x="226768" y="276751"/>
                </a:lnTo>
                <a:cubicBezTo>
                  <a:pt x="228215" y="274591"/>
                  <a:pt x="230386" y="265953"/>
                  <a:pt x="230386" y="252274"/>
                </a:cubicBezTo>
                <a:lnTo>
                  <a:pt x="230386" y="189282"/>
                </a:lnTo>
                <a:cubicBezTo>
                  <a:pt x="230386" y="186762"/>
                  <a:pt x="232558" y="184962"/>
                  <a:pt x="234729" y="184962"/>
                </a:cubicBezTo>
                <a:cubicBezTo>
                  <a:pt x="237262" y="184962"/>
                  <a:pt x="239071" y="186762"/>
                  <a:pt x="239071" y="189282"/>
                </a:cubicBezTo>
                <a:lnTo>
                  <a:pt x="239071" y="252274"/>
                </a:lnTo>
                <a:cubicBezTo>
                  <a:pt x="239071" y="257314"/>
                  <a:pt x="238709" y="268472"/>
                  <a:pt x="236176" y="276751"/>
                </a:cubicBezTo>
                <a:lnTo>
                  <a:pt x="240518" y="276751"/>
                </a:lnTo>
                <a:cubicBezTo>
                  <a:pt x="253907" y="276751"/>
                  <a:pt x="265124" y="265953"/>
                  <a:pt x="265124" y="252274"/>
                </a:cubicBezTo>
                <a:lnTo>
                  <a:pt x="265124" y="170564"/>
                </a:lnTo>
                <a:lnTo>
                  <a:pt x="181536" y="170564"/>
                </a:lnTo>
                <a:close/>
                <a:moveTo>
                  <a:pt x="177194" y="161925"/>
                </a:moveTo>
                <a:lnTo>
                  <a:pt x="269467" y="161925"/>
                </a:lnTo>
                <a:cubicBezTo>
                  <a:pt x="271638" y="161925"/>
                  <a:pt x="273809" y="163725"/>
                  <a:pt x="273809" y="166245"/>
                </a:cubicBezTo>
                <a:lnTo>
                  <a:pt x="273809" y="252274"/>
                </a:lnTo>
                <a:cubicBezTo>
                  <a:pt x="273809" y="261993"/>
                  <a:pt x="269467" y="270632"/>
                  <a:pt x="262953" y="276751"/>
                </a:cubicBezTo>
                <a:lnTo>
                  <a:pt x="281046" y="276751"/>
                </a:lnTo>
                <a:cubicBezTo>
                  <a:pt x="283217" y="276751"/>
                  <a:pt x="285388" y="278911"/>
                  <a:pt x="285388" y="281071"/>
                </a:cubicBezTo>
                <a:cubicBezTo>
                  <a:pt x="285388" y="283590"/>
                  <a:pt x="283217" y="285390"/>
                  <a:pt x="281046" y="285390"/>
                </a:cubicBezTo>
                <a:lnTo>
                  <a:pt x="165614" y="285390"/>
                </a:lnTo>
                <a:cubicBezTo>
                  <a:pt x="163081" y="285390"/>
                  <a:pt x="161272" y="283590"/>
                  <a:pt x="161272" y="281071"/>
                </a:cubicBezTo>
                <a:cubicBezTo>
                  <a:pt x="161272" y="278911"/>
                  <a:pt x="163081" y="276751"/>
                  <a:pt x="165614" y="276751"/>
                </a:cubicBezTo>
                <a:lnTo>
                  <a:pt x="183707" y="276751"/>
                </a:lnTo>
                <a:cubicBezTo>
                  <a:pt x="176832" y="270632"/>
                  <a:pt x="172851" y="261993"/>
                  <a:pt x="172851" y="252274"/>
                </a:cubicBezTo>
                <a:lnTo>
                  <a:pt x="172851" y="239316"/>
                </a:lnTo>
                <a:lnTo>
                  <a:pt x="159825" y="239316"/>
                </a:lnTo>
                <a:cubicBezTo>
                  <a:pt x="147883" y="239316"/>
                  <a:pt x="138113" y="229597"/>
                  <a:pt x="138113" y="217718"/>
                </a:cubicBezTo>
                <a:lnTo>
                  <a:pt x="138113" y="195041"/>
                </a:lnTo>
                <a:cubicBezTo>
                  <a:pt x="138113" y="183163"/>
                  <a:pt x="147883" y="173444"/>
                  <a:pt x="159825" y="173444"/>
                </a:cubicBezTo>
                <a:lnTo>
                  <a:pt x="172851" y="173444"/>
                </a:lnTo>
                <a:lnTo>
                  <a:pt x="172851" y="166245"/>
                </a:lnTo>
                <a:cubicBezTo>
                  <a:pt x="172851" y="163725"/>
                  <a:pt x="174661" y="161925"/>
                  <a:pt x="177194" y="161925"/>
                </a:cubicBezTo>
                <a:close/>
                <a:moveTo>
                  <a:pt x="248418" y="138112"/>
                </a:moveTo>
                <a:lnTo>
                  <a:pt x="262040" y="138112"/>
                </a:lnTo>
                <a:cubicBezTo>
                  <a:pt x="264191" y="138112"/>
                  <a:pt x="266342" y="140398"/>
                  <a:pt x="266342" y="142684"/>
                </a:cubicBezTo>
                <a:cubicBezTo>
                  <a:pt x="266342" y="145351"/>
                  <a:pt x="264191" y="147256"/>
                  <a:pt x="262040" y="147256"/>
                </a:cubicBezTo>
                <a:lnTo>
                  <a:pt x="248418" y="147256"/>
                </a:lnTo>
                <a:cubicBezTo>
                  <a:pt x="246268" y="147256"/>
                  <a:pt x="244475" y="145351"/>
                  <a:pt x="244475" y="142684"/>
                </a:cubicBezTo>
                <a:cubicBezTo>
                  <a:pt x="244475" y="140398"/>
                  <a:pt x="246268" y="138112"/>
                  <a:pt x="248418" y="138112"/>
                </a:cubicBezTo>
                <a:close/>
                <a:moveTo>
                  <a:pt x="21764" y="138112"/>
                </a:moveTo>
                <a:lnTo>
                  <a:pt x="35028" y="138112"/>
                </a:lnTo>
                <a:cubicBezTo>
                  <a:pt x="37537" y="138112"/>
                  <a:pt x="39329" y="140398"/>
                  <a:pt x="39329" y="142684"/>
                </a:cubicBezTo>
                <a:cubicBezTo>
                  <a:pt x="39329" y="145351"/>
                  <a:pt x="37537" y="147256"/>
                  <a:pt x="35028" y="147256"/>
                </a:cubicBezTo>
                <a:lnTo>
                  <a:pt x="21764" y="147256"/>
                </a:lnTo>
                <a:cubicBezTo>
                  <a:pt x="19255" y="147256"/>
                  <a:pt x="17463" y="145351"/>
                  <a:pt x="17463" y="142684"/>
                </a:cubicBezTo>
                <a:cubicBezTo>
                  <a:pt x="17463" y="140398"/>
                  <a:pt x="19255" y="138112"/>
                  <a:pt x="21764" y="138112"/>
                </a:cubicBezTo>
                <a:close/>
                <a:moveTo>
                  <a:pt x="140856" y="132778"/>
                </a:moveTo>
                <a:cubicBezTo>
                  <a:pt x="135127" y="132778"/>
                  <a:pt x="130830" y="137456"/>
                  <a:pt x="130830" y="142854"/>
                </a:cubicBezTo>
                <a:cubicBezTo>
                  <a:pt x="130830" y="148251"/>
                  <a:pt x="135127" y="152929"/>
                  <a:pt x="140856" y="152929"/>
                </a:cubicBezTo>
                <a:cubicBezTo>
                  <a:pt x="146226" y="152929"/>
                  <a:pt x="150881" y="148251"/>
                  <a:pt x="150881" y="142854"/>
                </a:cubicBezTo>
                <a:cubicBezTo>
                  <a:pt x="150881" y="137456"/>
                  <a:pt x="146226" y="132778"/>
                  <a:pt x="140856" y="132778"/>
                </a:cubicBezTo>
                <a:close/>
                <a:moveTo>
                  <a:pt x="244762" y="78845"/>
                </a:moveTo>
                <a:cubicBezTo>
                  <a:pt x="246948" y="77787"/>
                  <a:pt x="249498" y="78492"/>
                  <a:pt x="250592" y="80256"/>
                </a:cubicBezTo>
                <a:cubicBezTo>
                  <a:pt x="252049" y="82373"/>
                  <a:pt x="251320" y="85195"/>
                  <a:pt x="249134" y="86254"/>
                </a:cubicBezTo>
                <a:lnTo>
                  <a:pt x="237111" y="92956"/>
                </a:lnTo>
                <a:cubicBezTo>
                  <a:pt x="236746" y="93309"/>
                  <a:pt x="236018" y="93309"/>
                  <a:pt x="234925" y="93309"/>
                </a:cubicBezTo>
                <a:cubicBezTo>
                  <a:pt x="233467" y="93309"/>
                  <a:pt x="232010" y="92604"/>
                  <a:pt x="231281" y="91192"/>
                </a:cubicBezTo>
                <a:cubicBezTo>
                  <a:pt x="230188" y="89429"/>
                  <a:pt x="230917" y="86606"/>
                  <a:pt x="233103" y="85548"/>
                </a:cubicBezTo>
                <a:lnTo>
                  <a:pt x="244762" y="78845"/>
                </a:lnTo>
                <a:close/>
                <a:moveTo>
                  <a:pt x="39037" y="78845"/>
                </a:moveTo>
                <a:lnTo>
                  <a:pt x="50696" y="85548"/>
                </a:lnTo>
                <a:cubicBezTo>
                  <a:pt x="52882" y="86606"/>
                  <a:pt x="53610" y="89429"/>
                  <a:pt x="52517" y="91192"/>
                </a:cubicBezTo>
                <a:cubicBezTo>
                  <a:pt x="51424" y="92604"/>
                  <a:pt x="50331" y="93309"/>
                  <a:pt x="48510" y="93309"/>
                </a:cubicBezTo>
                <a:cubicBezTo>
                  <a:pt x="47781" y="93309"/>
                  <a:pt x="47052" y="93309"/>
                  <a:pt x="46688" y="92956"/>
                </a:cubicBezTo>
                <a:lnTo>
                  <a:pt x="34665" y="86254"/>
                </a:lnTo>
                <a:cubicBezTo>
                  <a:pt x="32478" y="85195"/>
                  <a:pt x="31750" y="82373"/>
                  <a:pt x="32843" y="80256"/>
                </a:cubicBezTo>
                <a:cubicBezTo>
                  <a:pt x="33936" y="78492"/>
                  <a:pt x="36851" y="77787"/>
                  <a:pt x="39037" y="78845"/>
                </a:cubicBezTo>
                <a:close/>
                <a:moveTo>
                  <a:pt x="140856" y="53975"/>
                </a:moveTo>
                <a:cubicBezTo>
                  <a:pt x="143362" y="53975"/>
                  <a:pt x="145152" y="55774"/>
                  <a:pt x="145152" y="58293"/>
                </a:cubicBezTo>
                <a:lnTo>
                  <a:pt x="145152" y="124862"/>
                </a:lnTo>
                <a:cubicBezTo>
                  <a:pt x="151955" y="126301"/>
                  <a:pt x="157325" y="131699"/>
                  <a:pt x="158757" y="138536"/>
                </a:cubicBezTo>
                <a:lnTo>
                  <a:pt x="201721" y="138536"/>
                </a:lnTo>
                <a:cubicBezTo>
                  <a:pt x="203869" y="138536"/>
                  <a:pt x="206017" y="140695"/>
                  <a:pt x="206017" y="142854"/>
                </a:cubicBezTo>
                <a:cubicBezTo>
                  <a:pt x="206017" y="145373"/>
                  <a:pt x="203869" y="147172"/>
                  <a:pt x="201721" y="147172"/>
                </a:cubicBezTo>
                <a:lnTo>
                  <a:pt x="158757" y="147172"/>
                </a:lnTo>
                <a:cubicBezTo>
                  <a:pt x="156967" y="155448"/>
                  <a:pt x="149449" y="161565"/>
                  <a:pt x="140856" y="161565"/>
                </a:cubicBezTo>
                <a:cubicBezTo>
                  <a:pt x="130472" y="161565"/>
                  <a:pt x="122238" y="153289"/>
                  <a:pt x="122238" y="142854"/>
                </a:cubicBezTo>
                <a:cubicBezTo>
                  <a:pt x="122238" y="133858"/>
                  <a:pt x="128324" y="126661"/>
                  <a:pt x="136559" y="124862"/>
                </a:cubicBezTo>
                <a:lnTo>
                  <a:pt x="136559" y="58293"/>
                </a:lnTo>
                <a:cubicBezTo>
                  <a:pt x="136559" y="55774"/>
                  <a:pt x="138350" y="53975"/>
                  <a:pt x="140856" y="53975"/>
                </a:cubicBezTo>
                <a:close/>
                <a:moveTo>
                  <a:pt x="204619" y="34819"/>
                </a:moveTo>
                <a:cubicBezTo>
                  <a:pt x="206849" y="35930"/>
                  <a:pt x="207592" y="38523"/>
                  <a:pt x="206105" y="40745"/>
                </a:cubicBezTo>
                <a:lnTo>
                  <a:pt x="199418" y="52599"/>
                </a:lnTo>
                <a:cubicBezTo>
                  <a:pt x="198674" y="54080"/>
                  <a:pt x="197188" y="55191"/>
                  <a:pt x="195702" y="55191"/>
                </a:cubicBezTo>
                <a:cubicBezTo>
                  <a:pt x="194587" y="55191"/>
                  <a:pt x="194216" y="54821"/>
                  <a:pt x="193473" y="54451"/>
                </a:cubicBezTo>
                <a:cubicBezTo>
                  <a:pt x="191243" y="52969"/>
                  <a:pt x="190500" y="50376"/>
                  <a:pt x="191615" y="48524"/>
                </a:cubicBezTo>
                <a:lnTo>
                  <a:pt x="198674" y="36300"/>
                </a:lnTo>
                <a:cubicBezTo>
                  <a:pt x="200161" y="34078"/>
                  <a:pt x="202390" y="33337"/>
                  <a:pt x="204619" y="34819"/>
                </a:cubicBezTo>
                <a:close/>
                <a:moveTo>
                  <a:pt x="78801" y="34819"/>
                </a:moveTo>
                <a:cubicBezTo>
                  <a:pt x="81030" y="33337"/>
                  <a:pt x="83631" y="34078"/>
                  <a:pt x="85117" y="36300"/>
                </a:cubicBezTo>
                <a:lnTo>
                  <a:pt x="91805" y="48524"/>
                </a:lnTo>
                <a:cubicBezTo>
                  <a:pt x="93291" y="50376"/>
                  <a:pt x="92548" y="52969"/>
                  <a:pt x="90319" y="54451"/>
                </a:cubicBezTo>
                <a:cubicBezTo>
                  <a:pt x="89576" y="54821"/>
                  <a:pt x="88833" y="55191"/>
                  <a:pt x="88089" y="55191"/>
                </a:cubicBezTo>
                <a:cubicBezTo>
                  <a:pt x="86603" y="55191"/>
                  <a:pt x="85117" y="54080"/>
                  <a:pt x="84374" y="52599"/>
                </a:cubicBezTo>
                <a:lnTo>
                  <a:pt x="77314" y="40745"/>
                </a:lnTo>
                <a:cubicBezTo>
                  <a:pt x="76200" y="38523"/>
                  <a:pt x="76571" y="35930"/>
                  <a:pt x="78801" y="34819"/>
                </a:cubicBezTo>
                <a:close/>
                <a:moveTo>
                  <a:pt x="142685" y="17462"/>
                </a:moveTo>
                <a:cubicBezTo>
                  <a:pt x="145352" y="17462"/>
                  <a:pt x="147257" y="19226"/>
                  <a:pt x="147257" y="21695"/>
                </a:cubicBezTo>
                <a:lnTo>
                  <a:pt x="147257" y="34748"/>
                </a:lnTo>
                <a:cubicBezTo>
                  <a:pt x="147257" y="37570"/>
                  <a:pt x="145352" y="39334"/>
                  <a:pt x="142685" y="39334"/>
                </a:cubicBezTo>
                <a:cubicBezTo>
                  <a:pt x="140018" y="39334"/>
                  <a:pt x="138113" y="37570"/>
                  <a:pt x="138113" y="34748"/>
                </a:cubicBezTo>
                <a:lnTo>
                  <a:pt x="138113" y="21695"/>
                </a:lnTo>
                <a:cubicBezTo>
                  <a:pt x="138113" y="19226"/>
                  <a:pt x="140018" y="17462"/>
                  <a:pt x="142685" y="17462"/>
                </a:cubicBezTo>
                <a:close/>
                <a:moveTo>
                  <a:pt x="141902" y="0"/>
                </a:moveTo>
                <a:cubicBezTo>
                  <a:pt x="219858" y="0"/>
                  <a:pt x="283804" y="63586"/>
                  <a:pt x="283804" y="141901"/>
                </a:cubicBezTo>
                <a:cubicBezTo>
                  <a:pt x="283804" y="144416"/>
                  <a:pt x="281649" y="146212"/>
                  <a:pt x="279493" y="146212"/>
                </a:cubicBezTo>
                <a:cubicBezTo>
                  <a:pt x="276978" y="146212"/>
                  <a:pt x="275182" y="144416"/>
                  <a:pt x="275182" y="141901"/>
                </a:cubicBezTo>
                <a:cubicBezTo>
                  <a:pt x="275182" y="68615"/>
                  <a:pt x="215547" y="8622"/>
                  <a:pt x="141902" y="8622"/>
                </a:cubicBezTo>
                <a:cubicBezTo>
                  <a:pt x="68256" y="8622"/>
                  <a:pt x="8622" y="68615"/>
                  <a:pt x="8622" y="141901"/>
                </a:cubicBezTo>
                <a:cubicBezTo>
                  <a:pt x="8622" y="215547"/>
                  <a:pt x="68256" y="275181"/>
                  <a:pt x="141902" y="275181"/>
                </a:cubicBezTo>
                <a:cubicBezTo>
                  <a:pt x="144417" y="275181"/>
                  <a:pt x="146213" y="277337"/>
                  <a:pt x="146213" y="279492"/>
                </a:cubicBezTo>
                <a:cubicBezTo>
                  <a:pt x="146213" y="282007"/>
                  <a:pt x="144417" y="283803"/>
                  <a:pt x="141902" y="283803"/>
                </a:cubicBezTo>
                <a:cubicBezTo>
                  <a:pt x="63586" y="283803"/>
                  <a:pt x="0" y="220217"/>
                  <a:pt x="0" y="141901"/>
                </a:cubicBezTo>
                <a:cubicBezTo>
                  <a:pt x="0" y="63586"/>
                  <a:pt x="63586" y="0"/>
                  <a:pt x="141902" y="0"/>
                </a:cubicBezTo>
                <a:close/>
              </a:path>
            </a:pathLst>
          </a:custGeom>
          <a:solidFill>
            <a:schemeClr val="tx1">
              <a:lumMod val="50000"/>
            </a:schemeClr>
          </a:solidFill>
          <a:ln>
            <a:solidFill>
              <a:srgbClr val="F17926"/>
            </a:solidFill>
          </a:ln>
          <a:effectLst/>
        </p:spPr>
        <p:txBody>
          <a:bodyPr anchor="ctr"/>
          <a:lstStyle/>
          <a:p>
            <a:endParaRPr lang="en-US" sz="900" dirty="0">
              <a:solidFill>
                <a:srgbClr val="000000"/>
              </a:solidFill>
              <a:latin typeface="Arial" panose="020B0604020202020204" pitchFamily="34" charset="0"/>
            </a:endParaRPr>
          </a:p>
        </p:txBody>
      </p:sp>
      <p:sp>
        <p:nvSpPr>
          <p:cNvPr id="65" name="Subtitle 2">
            <a:extLst>
              <a:ext uri="{FF2B5EF4-FFF2-40B4-BE49-F238E27FC236}">
                <a16:creationId xmlns:a16="http://schemas.microsoft.com/office/drawing/2014/main" id="{CC6C724D-3C76-7D46-A1F3-2687A43E7075}"/>
              </a:ext>
            </a:extLst>
          </p:cNvPr>
          <p:cNvSpPr txBox="1">
            <a:spLocks/>
          </p:cNvSpPr>
          <p:nvPr/>
        </p:nvSpPr>
        <p:spPr>
          <a:xfrm>
            <a:off x="2121262" y="2267656"/>
            <a:ext cx="2242692" cy="44627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1300" dirty="0">
                <a:solidFill>
                  <a:srgbClr val="4A4A4A"/>
                </a:solidFill>
                <a:latin typeface="Montserrat Medium" pitchFamily="2" charset="77"/>
              </a:rPr>
              <a:t>Lack of technical Gen AI expertise</a:t>
            </a:r>
          </a:p>
        </p:txBody>
      </p:sp>
      <p:sp>
        <p:nvSpPr>
          <p:cNvPr id="66" name="Subtitle 2">
            <a:extLst>
              <a:ext uri="{FF2B5EF4-FFF2-40B4-BE49-F238E27FC236}">
                <a16:creationId xmlns:a16="http://schemas.microsoft.com/office/drawing/2014/main" id="{3780B22F-6A14-3A47-BDA5-CC5345EAB4B3}"/>
              </a:ext>
            </a:extLst>
          </p:cNvPr>
          <p:cNvSpPr txBox="1">
            <a:spLocks/>
          </p:cNvSpPr>
          <p:nvPr/>
        </p:nvSpPr>
        <p:spPr>
          <a:xfrm>
            <a:off x="2662026" y="2730113"/>
            <a:ext cx="2242692" cy="646331"/>
          </a:xfrm>
          <a:prstGeom prst="rect">
            <a:avLst/>
          </a:prstGeom>
          <a:extLst>
            <a:ext uri="{909E8E84-426E-40DD-AFC4-6F175D3DCCD1}">
              <a14:hiddenFill xmlns:a14="http://schemas.microsoft.com/office/drawing/2010/main">
                <a:noFill/>
              </a14:hiddenFill>
            </a:ext>
          </a:extLst>
        </p:spPr>
        <p:txBody>
          <a:bodyPr vert="horz" wrap="square" lIns="45720" tIns="22860" rIns="45720" bIns="22860" rtlCol="0" anchor="ctr">
            <a:spAutoFit/>
          </a:bodyPr>
          <a:lstStyle>
            <a:defPPr>
              <a:defRPr lang="en-US"/>
            </a:defPPr>
            <a:lvl1pPr indent="0" defTabSz="1087636">
              <a:lnSpc>
                <a:spcPct val="100000"/>
              </a:lnSpc>
              <a:spcBef>
                <a:spcPct val="20000"/>
              </a:spcBef>
              <a:buFont typeface="Arial"/>
              <a:buNone/>
              <a:defRPr sz="1300">
                <a:solidFill>
                  <a:srgbClr val="4A4A4A"/>
                </a:solidFill>
                <a:latin typeface="Montserrat Medium" pitchFamily="2" charset="77"/>
                <a:cs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Unsuitable technology infrastructure and poor data quality </a:t>
            </a:r>
          </a:p>
        </p:txBody>
      </p:sp>
      <p:sp>
        <p:nvSpPr>
          <p:cNvPr id="67" name="Subtitle 2">
            <a:extLst>
              <a:ext uri="{FF2B5EF4-FFF2-40B4-BE49-F238E27FC236}">
                <a16:creationId xmlns:a16="http://schemas.microsoft.com/office/drawing/2014/main" id="{B052A454-4A77-144E-A024-868F091B38EB}"/>
              </a:ext>
            </a:extLst>
          </p:cNvPr>
          <p:cNvSpPr txBox="1">
            <a:spLocks/>
          </p:cNvSpPr>
          <p:nvPr/>
        </p:nvSpPr>
        <p:spPr>
          <a:xfrm>
            <a:off x="5071567" y="2267656"/>
            <a:ext cx="2242692" cy="446276"/>
          </a:xfrm>
          <a:prstGeom prst="rect">
            <a:avLst/>
          </a:prstGeom>
        </p:spPr>
        <p:txBody>
          <a:bodyPr vert="horz" wrap="square" lIns="45720" tIns="22860" rIns="45720" bIns="22860" rtlCol="0" anchor="ctr">
            <a:spAutoFit/>
          </a:bodyPr>
          <a:lstStyle>
            <a:defPPr>
              <a:defRPr lang="en-US"/>
            </a:defPPr>
            <a:lvl1pPr indent="0" defTabSz="1087636">
              <a:lnSpc>
                <a:spcPct val="100000"/>
              </a:lnSpc>
              <a:spcBef>
                <a:spcPct val="20000"/>
              </a:spcBef>
              <a:buFont typeface="Arial"/>
              <a:buNone/>
              <a:defRPr sz="1300">
                <a:solidFill>
                  <a:srgbClr val="4A4A4A"/>
                </a:solidFill>
                <a:latin typeface="Montserrat Medium" pitchFamily="2" charset="77"/>
                <a:cs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Vendors lack experience and proven track record</a:t>
            </a:r>
          </a:p>
        </p:txBody>
      </p:sp>
      <p:sp>
        <p:nvSpPr>
          <p:cNvPr id="68" name="Subtitle 2">
            <a:extLst>
              <a:ext uri="{FF2B5EF4-FFF2-40B4-BE49-F238E27FC236}">
                <a16:creationId xmlns:a16="http://schemas.microsoft.com/office/drawing/2014/main" id="{52505AAE-765C-8848-8B9B-117D9B96062F}"/>
              </a:ext>
            </a:extLst>
          </p:cNvPr>
          <p:cNvSpPr txBox="1">
            <a:spLocks/>
          </p:cNvSpPr>
          <p:nvPr/>
        </p:nvSpPr>
        <p:spPr>
          <a:xfrm>
            <a:off x="5612331" y="2730113"/>
            <a:ext cx="2242692" cy="646331"/>
          </a:xfrm>
          <a:prstGeom prst="rect">
            <a:avLst/>
          </a:prstGeom>
        </p:spPr>
        <p:txBody>
          <a:bodyPr vert="horz" wrap="square" lIns="45720" tIns="22860" rIns="45720" bIns="22860" rtlCol="0" anchor="ctr">
            <a:spAutoFit/>
          </a:bodyPr>
          <a:lstStyle>
            <a:defPPr>
              <a:defRPr lang="en-US"/>
            </a:defPPr>
            <a:lvl1pPr indent="0" defTabSz="1087636">
              <a:lnSpc>
                <a:spcPct val="100000"/>
              </a:lnSpc>
              <a:spcBef>
                <a:spcPct val="20000"/>
              </a:spcBef>
              <a:buFont typeface="Arial"/>
              <a:buNone/>
              <a:defRPr sz="1300">
                <a:solidFill>
                  <a:srgbClr val="4A4A4A"/>
                </a:solidFill>
                <a:latin typeface="Montserrat Medium" pitchFamily="2" charset="77"/>
                <a:cs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Nascent development; difficult to define successful adoption</a:t>
            </a:r>
          </a:p>
        </p:txBody>
      </p:sp>
      <p:sp>
        <p:nvSpPr>
          <p:cNvPr id="69" name="Subtitle 2">
            <a:extLst>
              <a:ext uri="{FF2B5EF4-FFF2-40B4-BE49-F238E27FC236}">
                <a16:creationId xmlns:a16="http://schemas.microsoft.com/office/drawing/2014/main" id="{A553D84E-14A9-4043-8C9F-A85A74308DFA}"/>
              </a:ext>
            </a:extLst>
          </p:cNvPr>
          <p:cNvSpPr txBox="1">
            <a:spLocks/>
          </p:cNvSpPr>
          <p:nvPr/>
        </p:nvSpPr>
        <p:spPr>
          <a:xfrm>
            <a:off x="8000533" y="2267655"/>
            <a:ext cx="2242692" cy="446276"/>
          </a:xfrm>
          <a:prstGeom prst="rect">
            <a:avLst/>
          </a:prstGeom>
        </p:spPr>
        <p:txBody>
          <a:bodyPr vert="horz" wrap="square" lIns="45720" tIns="22860" rIns="45720" bIns="22860" rtlCol="0" anchor="ctr">
            <a:spAutoFit/>
          </a:bodyPr>
          <a:lstStyle>
            <a:defPPr>
              <a:defRPr lang="en-US"/>
            </a:defPPr>
            <a:lvl1pPr indent="0" defTabSz="1087636">
              <a:lnSpc>
                <a:spcPct val="100000"/>
              </a:lnSpc>
              <a:spcBef>
                <a:spcPct val="20000"/>
              </a:spcBef>
              <a:buFont typeface="Arial"/>
              <a:buNone/>
              <a:defRPr sz="1300">
                <a:solidFill>
                  <a:srgbClr val="4A4A4A"/>
                </a:solidFill>
                <a:latin typeface="Montserrat Medium" pitchFamily="2" charset="77"/>
                <a:cs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Significant retraining potentially required</a:t>
            </a:r>
          </a:p>
        </p:txBody>
      </p:sp>
      <p:sp>
        <p:nvSpPr>
          <p:cNvPr id="70" name="Subtitle 2">
            <a:extLst>
              <a:ext uri="{FF2B5EF4-FFF2-40B4-BE49-F238E27FC236}">
                <a16:creationId xmlns:a16="http://schemas.microsoft.com/office/drawing/2014/main" id="{008F3B5A-F4EE-8245-9D29-B20A8292C2A3}"/>
              </a:ext>
            </a:extLst>
          </p:cNvPr>
          <p:cNvSpPr txBox="1">
            <a:spLocks/>
          </p:cNvSpPr>
          <p:nvPr/>
        </p:nvSpPr>
        <p:spPr>
          <a:xfrm>
            <a:off x="8541297" y="2961569"/>
            <a:ext cx="2242692" cy="486287"/>
          </a:xfrm>
          <a:prstGeom prst="rect">
            <a:avLst/>
          </a:prstGeom>
        </p:spPr>
        <p:txBody>
          <a:bodyPr vert="horz" wrap="square" lIns="45720" tIns="22860" rIns="45720" bIns="22860" rtlCol="0" anchor="ctr">
            <a:spAutoFit/>
          </a:bodyPr>
          <a:lstStyle>
            <a:defPPr>
              <a:defRPr lang="en-US"/>
            </a:defPPr>
            <a:lvl1pPr indent="0" defTabSz="1087636">
              <a:lnSpc>
                <a:spcPct val="100000"/>
              </a:lnSpc>
              <a:spcBef>
                <a:spcPct val="20000"/>
              </a:spcBef>
              <a:buFont typeface="Arial"/>
              <a:buNone/>
              <a:defRPr sz="1300">
                <a:solidFill>
                  <a:srgbClr val="4A4A4A"/>
                </a:solidFill>
                <a:latin typeface="Montserrat Medium" pitchFamily="2" charset="77"/>
                <a:cs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Fear of being replaced</a:t>
            </a:r>
          </a:p>
          <a:p>
            <a:endParaRPr lang="en-US" dirty="0"/>
          </a:p>
        </p:txBody>
      </p:sp>
      <p:sp>
        <p:nvSpPr>
          <p:cNvPr id="71" name="Subtitle 2">
            <a:extLst>
              <a:ext uri="{FF2B5EF4-FFF2-40B4-BE49-F238E27FC236}">
                <a16:creationId xmlns:a16="http://schemas.microsoft.com/office/drawing/2014/main" id="{9550DE9E-B4F9-7746-9B59-411A9FBA3C9B}"/>
              </a:ext>
            </a:extLst>
          </p:cNvPr>
          <p:cNvSpPr txBox="1">
            <a:spLocks/>
          </p:cNvSpPr>
          <p:nvPr/>
        </p:nvSpPr>
        <p:spPr>
          <a:xfrm>
            <a:off x="4240121" y="4118326"/>
            <a:ext cx="2242692" cy="446276"/>
          </a:xfrm>
          <a:prstGeom prst="rect">
            <a:avLst/>
          </a:prstGeom>
        </p:spPr>
        <p:txBody>
          <a:bodyPr vert="horz" wrap="square" lIns="45720" tIns="22860" rIns="45720" bIns="22860" rtlCol="0" anchor="ctr">
            <a:spAutoFit/>
          </a:bodyPr>
          <a:lstStyle>
            <a:defPPr>
              <a:defRPr lang="en-US"/>
            </a:defPPr>
            <a:lvl1pPr indent="0" defTabSz="1087636">
              <a:lnSpc>
                <a:spcPct val="100000"/>
              </a:lnSpc>
              <a:spcBef>
                <a:spcPct val="20000"/>
              </a:spcBef>
              <a:buFont typeface="Arial"/>
              <a:buNone/>
              <a:defRPr sz="1300">
                <a:solidFill>
                  <a:srgbClr val="4A4A4A"/>
                </a:solidFill>
                <a:latin typeface="Montserrat Medium" pitchFamily="2" charset="77"/>
                <a:cs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Lack of clarity with respect to Gen AI scope</a:t>
            </a:r>
          </a:p>
        </p:txBody>
      </p:sp>
      <p:sp>
        <p:nvSpPr>
          <p:cNvPr id="72" name="Subtitle 2">
            <a:extLst>
              <a:ext uri="{FF2B5EF4-FFF2-40B4-BE49-F238E27FC236}">
                <a16:creationId xmlns:a16="http://schemas.microsoft.com/office/drawing/2014/main" id="{6B06B545-3226-D946-B226-87265A54FCDF}"/>
              </a:ext>
            </a:extLst>
          </p:cNvPr>
          <p:cNvSpPr txBox="1">
            <a:spLocks/>
          </p:cNvSpPr>
          <p:nvPr/>
        </p:nvSpPr>
        <p:spPr>
          <a:xfrm>
            <a:off x="3722088" y="4580784"/>
            <a:ext cx="2242692" cy="646331"/>
          </a:xfrm>
          <a:prstGeom prst="rect">
            <a:avLst/>
          </a:prstGeom>
        </p:spPr>
        <p:txBody>
          <a:bodyPr vert="horz" wrap="square" lIns="45720" tIns="22860" rIns="45720" bIns="22860" rtlCol="0" anchor="ctr">
            <a:spAutoFit/>
          </a:bodyPr>
          <a:lstStyle>
            <a:defPPr>
              <a:defRPr lang="en-US"/>
            </a:defPPr>
            <a:lvl1pPr indent="0" defTabSz="1087636">
              <a:lnSpc>
                <a:spcPct val="100000"/>
              </a:lnSpc>
              <a:spcBef>
                <a:spcPct val="20000"/>
              </a:spcBef>
              <a:buFont typeface="Arial"/>
              <a:buNone/>
              <a:defRPr sz="1300">
                <a:solidFill>
                  <a:srgbClr val="4A4A4A"/>
                </a:solidFill>
                <a:latin typeface="Montserrat Medium" pitchFamily="2" charset="77"/>
                <a:cs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Business leaders still exploring possibilities of how Gen AI fits in</a:t>
            </a:r>
          </a:p>
        </p:txBody>
      </p:sp>
      <p:sp>
        <p:nvSpPr>
          <p:cNvPr id="73" name="Subtitle 2">
            <a:extLst>
              <a:ext uri="{FF2B5EF4-FFF2-40B4-BE49-F238E27FC236}">
                <a16:creationId xmlns:a16="http://schemas.microsoft.com/office/drawing/2014/main" id="{4FDE35E7-D002-154A-95B2-DD1AE0C1DF7E}"/>
              </a:ext>
            </a:extLst>
          </p:cNvPr>
          <p:cNvSpPr txBox="1">
            <a:spLocks/>
          </p:cNvSpPr>
          <p:nvPr/>
        </p:nvSpPr>
        <p:spPr>
          <a:xfrm>
            <a:off x="7104514" y="4118326"/>
            <a:ext cx="2534101" cy="446276"/>
          </a:xfrm>
          <a:prstGeom prst="rect">
            <a:avLst/>
          </a:prstGeom>
        </p:spPr>
        <p:txBody>
          <a:bodyPr vert="horz" wrap="square" lIns="45720" tIns="22860" rIns="45720" bIns="22860" rtlCol="0" anchor="ctr">
            <a:spAutoFit/>
          </a:bodyPr>
          <a:lstStyle>
            <a:defPPr>
              <a:defRPr lang="en-US"/>
            </a:defPPr>
            <a:lvl1pPr indent="0" defTabSz="1087636">
              <a:lnSpc>
                <a:spcPct val="100000"/>
              </a:lnSpc>
              <a:spcBef>
                <a:spcPct val="20000"/>
              </a:spcBef>
              <a:buFont typeface="Arial"/>
              <a:buNone/>
              <a:defRPr sz="1300">
                <a:solidFill>
                  <a:srgbClr val="4A4A4A"/>
                </a:solidFill>
                <a:latin typeface="Montserrat Medium" pitchFamily="2" charset="77"/>
                <a:cs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Doubts over accuracy and claims of functionality</a:t>
            </a:r>
          </a:p>
        </p:txBody>
      </p:sp>
      <p:sp>
        <p:nvSpPr>
          <p:cNvPr id="74" name="Subtitle 2">
            <a:extLst>
              <a:ext uri="{FF2B5EF4-FFF2-40B4-BE49-F238E27FC236}">
                <a16:creationId xmlns:a16="http://schemas.microsoft.com/office/drawing/2014/main" id="{240BA93C-038D-4C4F-81E6-61BB6A87C735}"/>
              </a:ext>
            </a:extLst>
          </p:cNvPr>
          <p:cNvSpPr txBox="1">
            <a:spLocks/>
          </p:cNvSpPr>
          <p:nvPr/>
        </p:nvSpPr>
        <p:spPr>
          <a:xfrm>
            <a:off x="6654789" y="4633594"/>
            <a:ext cx="2242692" cy="646331"/>
          </a:xfrm>
          <a:prstGeom prst="rect">
            <a:avLst/>
          </a:prstGeom>
        </p:spPr>
        <p:txBody>
          <a:bodyPr vert="horz" wrap="square" lIns="45720" tIns="22860" rIns="45720" bIns="22860" rtlCol="0" anchor="ctr">
            <a:spAutoFit/>
          </a:bodyPr>
          <a:lstStyle>
            <a:defPPr>
              <a:defRPr lang="en-US"/>
            </a:defPPr>
            <a:lvl1pPr indent="0" defTabSz="1087636">
              <a:lnSpc>
                <a:spcPct val="100000"/>
              </a:lnSpc>
              <a:spcBef>
                <a:spcPct val="20000"/>
              </a:spcBef>
              <a:buFont typeface="Arial"/>
              <a:buNone/>
              <a:defRPr sz="1300">
                <a:solidFill>
                  <a:srgbClr val="4A4A4A"/>
                </a:solidFill>
                <a:latin typeface="Montserrat Medium" pitchFamily="2" charset="77"/>
                <a:cs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Vendors offering siloed tools, that don’t integrate well with others</a:t>
            </a:r>
          </a:p>
        </p:txBody>
      </p:sp>
      <p:sp>
        <p:nvSpPr>
          <p:cNvPr id="2" name="Title 1">
            <a:extLst>
              <a:ext uri="{FF2B5EF4-FFF2-40B4-BE49-F238E27FC236}">
                <a16:creationId xmlns:a16="http://schemas.microsoft.com/office/drawing/2014/main" id="{FB5CA95F-8C69-094A-9B61-2B49C8D3E5B5}"/>
              </a:ext>
            </a:extLst>
          </p:cNvPr>
          <p:cNvSpPr>
            <a:spLocks noGrp="1"/>
          </p:cNvSpPr>
          <p:nvPr>
            <p:ph type="title"/>
          </p:nvPr>
        </p:nvSpPr>
        <p:spPr>
          <a:xfrm>
            <a:off x="369016" y="528895"/>
            <a:ext cx="9304373" cy="959215"/>
          </a:xfrm>
        </p:spPr>
        <p:txBody>
          <a:bodyPr vert="horz" lIns="0" tIns="0" rIns="0" bIns="0" rtlCol="0" anchor="t" anchorCtr="0">
            <a:noAutofit/>
          </a:bodyPr>
          <a:lstStyle/>
          <a:p>
            <a:r>
              <a:rPr lang="en-US" sz="3600" b="0" dirty="0">
                <a:solidFill>
                  <a:srgbClr val="4A4A4A"/>
                </a:solidFill>
              </a:rPr>
              <a:t>Understand the challenges of selecting Gen AI vendor</a:t>
            </a:r>
          </a:p>
        </p:txBody>
      </p:sp>
      <p:grpSp>
        <p:nvGrpSpPr>
          <p:cNvPr id="24" name="Group 23">
            <a:extLst>
              <a:ext uri="{FF2B5EF4-FFF2-40B4-BE49-F238E27FC236}">
                <a16:creationId xmlns:a16="http://schemas.microsoft.com/office/drawing/2014/main" id="{E2B371BF-16EF-E0AC-9619-A136AB4AA3ED}"/>
              </a:ext>
            </a:extLst>
          </p:cNvPr>
          <p:cNvGrpSpPr/>
          <p:nvPr/>
        </p:nvGrpSpPr>
        <p:grpSpPr>
          <a:xfrm>
            <a:off x="568867" y="6094451"/>
            <a:ext cx="4671075" cy="521354"/>
            <a:chOff x="988015" y="6088035"/>
            <a:chExt cx="2949932" cy="468000"/>
          </a:xfrm>
        </p:grpSpPr>
        <p:sp>
          <p:nvSpPr>
            <p:cNvPr id="25" name="Rectangle 24">
              <a:extLst>
                <a:ext uri="{FF2B5EF4-FFF2-40B4-BE49-F238E27FC236}">
                  <a16:creationId xmlns:a16="http://schemas.microsoft.com/office/drawing/2014/main" id="{51A356BA-2D95-5F6A-BF5E-B93CF5604074}"/>
                </a:ext>
              </a:extLst>
            </p:cNvPr>
            <p:cNvSpPr/>
            <p:nvPr/>
          </p:nvSpPr>
          <p:spPr>
            <a:xfrm>
              <a:off x="1352457" y="6088035"/>
              <a:ext cx="2585490" cy="468000"/>
            </a:xfrm>
            <a:prstGeom prst="rect">
              <a:avLst/>
            </a:prstGeom>
            <a:solidFill>
              <a:srgbClr val="F17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See our </a:t>
              </a:r>
              <a:r>
                <a:rPr lang="en-US" sz="1200" i="1" u="sng" dirty="0">
                  <a:solidFill>
                    <a:schemeClr val="bg1"/>
                  </a:solidFill>
                  <a:uFill>
                    <a:solidFill>
                      <a:srgbClr val="F17926"/>
                    </a:solidFill>
                  </a:uFill>
                  <a:latin typeface="Exo" panose="02000503000000000000" pitchFamily="2" charset="77"/>
                  <a:hlinkClick r:id="rId3">
                    <a:extLst>
                      <a:ext uri="{A12FA001-AC4F-418D-AE19-62706E023703}">
                        <ahyp:hlinkClr xmlns:ahyp="http://schemas.microsoft.com/office/drawing/2018/hyperlinkcolor" val="tx"/>
                      </a:ext>
                    </a:extLst>
                  </a:hlinkClick>
                </a:rPr>
                <a:t>Rapid Application Selection Framework</a:t>
              </a:r>
              <a:r>
                <a:rPr lang="en-US" sz="1200" i="1" u="sng" dirty="0">
                  <a:solidFill>
                    <a:schemeClr val="bg1"/>
                  </a:solidFill>
                  <a:uFill>
                    <a:solidFill>
                      <a:srgbClr val="F17926"/>
                    </a:solidFill>
                  </a:uFill>
                  <a:latin typeface="Exo" panose="02000503000000000000" pitchFamily="2" charset="77"/>
                </a:rPr>
                <a:t> </a:t>
              </a:r>
              <a:r>
                <a:rPr lang="en-US" sz="1200" dirty="0">
                  <a:solidFill>
                    <a:schemeClr val="bg1"/>
                  </a:solidFill>
                  <a:latin typeface="Exo" panose="02000503000000000000" pitchFamily="2" charset="77"/>
                </a:rPr>
                <a:t>research for more information on selecting applications.</a:t>
              </a:r>
            </a:p>
          </p:txBody>
        </p:sp>
        <p:sp>
          <p:nvSpPr>
            <p:cNvPr id="32" name="Rectangle 31">
              <a:extLst>
                <a:ext uri="{FF2B5EF4-FFF2-40B4-BE49-F238E27FC236}">
                  <a16:creationId xmlns:a16="http://schemas.microsoft.com/office/drawing/2014/main" id="{7086D1C2-A3AF-B5CC-9F02-88CEA862E5AB}"/>
                </a:ext>
              </a:extLst>
            </p:cNvPr>
            <p:cNvSpPr>
              <a:spLocks noChangeAspect="1"/>
            </p:cNvSpPr>
            <p:nvPr/>
          </p:nvSpPr>
          <p:spPr>
            <a:xfrm>
              <a:off x="988015" y="6088035"/>
              <a:ext cx="364442" cy="46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pic>
          <p:nvPicPr>
            <p:cNvPr id="33" name="Picture 32">
              <a:extLst>
                <a:ext uri="{FF2B5EF4-FFF2-40B4-BE49-F238E27FC236}">
                  <a16:creationId xmlns:a16="http://schemas.microsoft.com/office/drawing/2014/main" id="{4E098190-6903-19C2-E4C0-256562CBE3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8887" y="6191593"/>
              <a:ext cx="260883" cy="260884"/>
            </a:xfrm>
            <a:prstGeom prst="rect">
              <a:avLst/>
            </a:prstGeom>
          </p:spPr>
        </p:pic>
      </p:grpSp>
      <p:grpSp>
        <p:nvGrpSpPr>
          <p:cNvPr id="38" name="Group 37">
            <a:extLst>
              <a:ext uri="{FF2B5EF4-FFF2-40B4-BE49-F238E27FC236}">
                <a16:creationId xmlns:a16="http://schemas.microsoft.com/office/drawing/2014/main" id="{F5AB3B67-7889-4CFE-FD98-81966B157146}"/>
              </a:ext>
            </a:extLst>
          </p:cNvPr>
          <p:cNvGrpSpPr/>
          <p:nvPr/>
        </p:nvGrpSpPr>
        <p:grpSpPr>
          <a:xfrm>
            <a:off x="5655426" y="6094451"/>
            <a:ext cx="4671075" cy="521354"/>
            <a:chOff x="988015" y="6088035"/>
            <a:chExt cx="2949932" cy="468000"/>
          </a:xfrm>
        </p:grpSpPr>
        <p:sp>
          <p:nvSpPr>
            <p:cNvPr id="39" name="Rectangle 38">
              <a:extLst>
                <a:ext uri="{FF2B5EF4-FFF2-40B4-BE49-F238E27FC236}">
                  <a16:creationId xmlns:a16="http://schemas.microsoft.com/office/drawing/2014/main" id="{6E6F33F1-BF5B-177F-9BC2-B9EDF16351CF}"/>
                </a:ext>
              </a:extLst>
            </p:cNvPr>
            <p:cNvSpPr/>
            <p:nvPr/>
          </p:nvSpPr>
          <p:spPr>
            <a:xfrm>
              <a:off x="1352457" y="6088035"/>
              <a:ext cx="2585490" cy="468000"/>
            </a:xfrm>
            <a:prstGeom prst="rect">
              <a:avLst/>
            </a:prstGeom>
            <a:solidFill>
              <a:srgbClr val="F17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See our </a:t>
              </a:r>
              <a:r>
                <a:rPr lang="en-US" sz="1200" i="1" u="sng" dirty="0">
                  <a:solidFill>
                    <a:schemeClr val="bg1"/>
                  </a:solidFill>
                  <a:uFill>
                    <a:solidFill>
                      <a:srgbClr val="F17926"/>
                    </a:solidFill>
                  </a:uFill>
                  <a:latin typeface="Exo" panose="02000503000000000000" pitchFamily="2" charset="77"/>
                  <a:hlinkClick r:id="rId5">
                    <a:extLst>
                      <a:ext uri="{A12FA001-AC4F-418D-AE19-62706E023703}">
                        <ahyp:hlinkClr xmlns:ahyp="http://schemas.microsoft.com/office/drawing/2018/hyperlinkcolor" val="tx"/>
                      </a:ext>
                    </a:extLst>
                  </a:hlinkClick>
                </a:rPr>
                <a:t>Drive Successful Sourcing Outcomes With a Robust RFP Process</a:t>
              </a:r>
              <a:r>
                <a:rPr lang="en-US" sz="1200" i="1" u="sng" dirty="0">
                  <a:solidFill>
                    <a:schemeClr val="bg1"/>
                  </a:solidFill>
                  <a:uFill>
                    <a:solidFill>
                      <a:srgbClr val="F17926"/>
                    </a:solidFill>
                  </a:uFill>
                  <a:latin typeface="Exo" panose="02000503000000000000" pitchFamily="2" charset="77"/>
                </a:rPr>
                <a:t> </a:t>
              </a:r>
              <a:r>
                <a:rPr lang="en-US" sz="1200" dirty="0">
                  <a:solidFill>
                    <a:schemeClr val="bg1"/>
                  </a:solidFill>
                  <a:latin typeface="Exo" panose="02000503000000000000" pitchFamily="2" charset="77"/>
                </a:rPr>
                <a:t>research for more information.</a:t>
              </a:r>
            </a:p>
          </p:txBody>
        </p:sp>
        <p:sp>
          <p:nvSpPr>
            <p:cNvPr id="40" name="Rectangle 39">
              <a:extLst>
                <a:ext uri="{FF2B5EF4-FFF2-40B4-BE49-F238E27FC236}">
                  <a16:creationId xmlns:a16="http://schemas.microsoft.com/office/drawing/2014/main" id="{EAF423E7-E572-5789-6BD8-7BF8E866D07A}"/>
                </a:ext>
              </a:extLst>
            </p:cNvPr>
            <p:cNvSpPr>
              <a:spLocks noChangeAspect="1"/>
            </p:cNvSpPr>
            <p:nvPr/>
          </p:nvSpPr>
          <p:spPr>
            <a:xfrm>
              <a:off x="988015" y="6088035"/>
              <a:ext cx="364442" cy="46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pic>
          <p:nvPicPr>
            <p:cNvPr id="41" name="Picture 40">
              <a:extLst>
                <a:ext uri="{FF2B5EF4-FFF2-40B4-BE49-F238E27FC236}">
                  <a16:creationId xmlns:a16="http://schemas.microsoft.com/office/drawing/2014/main" id="{ABC4CFEC-96E4-408E-4F35-19774B96B34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8887" y="6191593"/>
              <a:ext cx="260883" cy="260884"/>
            </a:xfrm>
            <a:prstGeom prst="rect">
              <a:avLst/>
            </a:prstGeom>
          </p:spPr>
        </p:pic>
      </p:grpSp>
    </p:spTree>
    <p:extLst>
      <p:ext uri="{BB962C8B-B14F-4D97-AF65-F5344CB8AC3E}">
        <p14:creationId xmlns:p14="http://schemas.microsoft.com/office/powerpoint/2010/main" val="1224528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74DBCDC7-865F-5243-8C05-FDBB94F986C1}"/>
              </a:ext>
            </a:extLst>
          </p:cNvPr>
          <p:cNvGrpSpPr/>
          <p:nvPr/>
        </p:nvGrpSpPr>
        <p:grpSpPr>
          <a:xfrm>
            <a:off x="766993" y="1806649"/>
            <a:ext cx="5770307" cy="4577300"/>
            <a:chOff x="7034500" y="2593161"/>
            <a:chExt cx="10358529" cy="8776991"/>
          </a:xfrm>
        </p:grpSpPr>
        <p:sp>
          <p:nvSpPr>
            <p:cNvPr id="69" name="Freeform 68">
              <a:extLst>
                <a:ext uri="{FF2B5EF4-FFF2-40B4-BE49-F238E27FC236}">
                  <a16:creationId xmlns:a16="http://schemas.microsoft.com/office/drawing/2014/main" id="{EE803C60-2D18-AA46-9261-E80DD54E7CC7}"/>
                </a:ext>
              </a:extLst>
            </p:cNvPr>
            <p:cNvSpPr/>
            <p:nvPr/>
          </p:nvSpPr>
          <p:spPr>
            <a:xfrm>
              <a:off x="12305205" y="2593161"/>
              <a:ext cx="3506287" cy="3064282"/>
            </a:xfrm>
            <a:custGeom>
              <a:avLst/>
              <a:gdLst>
                <a:gd name="connsiteX0" fmla="*/ 0 w 3506287"/>
                <a:gd name="connsiteY0" fmla="*/ 0 h 3064282"/>
                <a:gd name="connsiteX1" fmla="*/ 175203 w 3506287"/>
                <a:gd name="connsiteY1" fmla="*/ 4430 h 3064282"/>
                <a:gd name="connsiteX2" fmla="*/ 3392535 w 3506287"/>
                <a:gd name="connsiteY2" fmla="*/ 1343768 h 3064282"/>
                <a:gd name="connsiteX3" fmla="*/ 3506287 w 3506287"/>
                <a:gd name="connsiteY3" fmla="*/ 1452221 h 3064282"/>
                <a:gd name="connsiteX4" fmla="*/ 1894225 w 3506287"/>
                <a:gd name="connsiteY4" fmla="*/ 3064282 h 3064282"/>
                <a:gd name="connsiteX5" fmla="*/ 1755749 w 3506287"/>
                <a:gd name="connsiteY5" fmla="*/ 2938426 h 3064282"/>
                <a:gd name="connsiteX6" fmla="*/ 57997 w 3506287"/>
                <a:gd name="connsiteY6" fmla="*/ 2279081 h 3064282"/>
                <a:gd name="connsiteX7" fmla="*/ 0 w 3506287"/>
                <a:gd name="connsiteY7" fmla="*/ 2277615 h 3064282"/>
                <a:gd name="connsiteX8" fmla="*/ 0 w 3506287"/>
                <a:gd name="connsiteY8" fmla="*/ 0 h 30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6287" h="3064282">
                  <a:moveTo>
                    <a:pt x="0" y="0"/>
                  </a:moveTo>
                  <a:lnTo>
                    <a:pt x="175203" y="4430"/>
                  </a:lnTo>
                  <a:cubicBezTo>
                    <a:pt x="1411624" y="67105"/>
                    <a:pt x="2533699" y="563182"/>
                    <a:pt x="3392535" y="1343768"/>
                  </a:cubicBezTo>
                  <a:lnTo>
                    <a:pt x="3506287" y="1452221"/>
                  </a:lnTo>
                  <a:lnTo>
                    <a:pt x="1894225" y="3064282"/>
                  </a:lnTo>
                  <a:lnTo>
                    <a:pt x="1755749" y="2938426"/>
                  </a:lnTo>
                  <a:cubicBezTo>
                    <a:pt x="1289628" y="2553749"/>
                    <a:pt x="701440" y="2311697"/>
                    <a:pt x="57997" y="2279081"/>
                  </a:cubicBezTo>
                  <a:lnTo>
                    <a:pt x="0" y="227761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68" name="Freeform 67">
              <a:extLst>
                <a:ext uri="{FF2B5EF4-FFF2-40B4-BE49-F238E27FC236}">
                  <a16:creationId xmlns:a16="http://schemas.microsoft.com/office/drawing/2014/main" id="{8437B02C-6363-7746-AABB-8F78385B5A3F}"/>
                </a:ext>
              </a:extLst>
            </p:cNvPr>
            <p:cNvSpPr/>
            <p:nvPr/>
          </p:nvSpPr>
          <p:spPr>
            <a:xfrm>
              <a:off x="8616037" y="2593161"/>
              <a:ext cx="3506287" cy="3064282"/>
            </a:xfrm>
            <a:custGeom>
              <a:avLst/>
              <a:gdLst>
                <a:gd name="connsiteX0" fmla="*/ 3506287 w 3506287"/>
                <a:gd name="connsiteY0" fmla="*/ 0 h 3064282"/>
                <a:gd name="connsiteX1" fmla="*/ 3506287 w 3506287"/>
                <a:gd name="connsiteY1" fmla="*/ 2277615 h 3064282"/>
                <a:gd name="connsiteX2" fmla="*/ 3448289 w 3506287"/>
                <a:gd name="connsiteY2" fmla="*/ 2279081 h 3064282"/>
                <a:gd name="connsiteX3" fmla="*/ 1750537 w 3506287"/>
                <a:gd name="connsiteY3" fmla="*/ 2938426 h 3064282"/>
                <a:gd name="connsiteX4" fmla="*/ 1612061 w 3506287"/>
                <a:gd name="connsiteY4" fmla="*/ 3064282 h 3064282"/>
                <a:gd name="connsiteX5" fmla="*/ 0 w 3506287"/>
                <a:gd name="connsiteY5" fmla="*/ 1452222 h 3064282"/>
                <a:gd name="connsiteX6" fmla="*/ 113753 w 3506287"/>
                <a:gd name="connsiteY6" fmla="*/ 1343768 h 3064282"/>
                <a:gd name="connsiteX7" fmla="*/ 3331085 w 3506287"/>
                <a:gd name="connsiteY7" fmla="*/ 4430 h 3064282"/>
                <a:gd name="connsiteX8" fmla="*/ 3506287 w 3506287"/>
                <a:gd name="connsiteY8" fmla="*/ 0 h 30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6287" h="3064282">
                  <a:moveTo>
                    <a:pt x="3506287" y="0"/>
                  </a:moveTo>
                  <a:lnTo>
                    <a:pt x="3506287" y="2277615"/>
                  </a:lnTo>
                  <a:lnTo>
                    <a:pt x="3448289" y="2279081"/>
                  </a:lnTo>
                  <a:cubicBezTo>
                    <a:pt x="2804846" y="2311697"/>
                    <a:pt x="2216658" y="2553749"/>
                    <a:pt x="1750537" y="2938426"/>
                  </a:cubicBezTo>
                  <a:lnTo>
                    <a:pt x="1612061" y="3064282"/>
                  </a:lnTo>
                  <a:lnTo>
                    <a:pt x="0" y="1452222"/>
                  </a:lnTo>
                  <a:lnTo>
                    <a:pt x="113753" y="1343768"/>
                  </a:lnTo>
                  <a:cubicBezTo>
                    <a:pt x="972589" y="563182"/>
                    <a:pt x="2094664" y="67105"/>
                    <a:pt x="3331085" y="4430"/>
                  </a:cubicBezTo>
                  <a:lnTo>
                    <a:pt x="3506287"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65" name="Freeform 64">
              <a:extLst>
                <a:ext uri="{FF2B5EF4-FFF2-40B4-BE49-F238E27FC236}">
                  <a16:creationId xmlns:a16="http://schemas.microsoft.com/office/drawing/2014/main" id="{C63AF8AD-3661-3346-84EB-FF115C5AEC25}"/>
                </a:ext>
              </a:extLst>
            </p:cNvPr>
            <p:cNvSpPr/>
            <p:nvPr/>
          </p:nvSpPr>
          <p:spPr>
            <a:xfrm>
              <a:off x="14328744" y="4174698"/>
              <a:ext cx="3064284" cy="3506287"/>
            </a:xfrm>
            <a:custGeom>
              <a:avLst/>
              <a:gdLst>
                <a:gd name="connsiteX0" fmla="*/ 1612062 w 3064284"/>
                <a:gd name="connsiteY0" fmla="*/ 0 h 3506287"/>
                <a:gd name="connsiteX1" fmla="*/ 1720516 w 3064284"/>
                <a:gd name="connsiteY1" fmla="*/ 113753 h 3506287"/>
                <a:gd name="connsiteX2" fmla="*/ 3059854 w 3064284"/>
                <a:gd name="connsiteY2" fmla="*/ 3331085 h 3506287"/>
                <a:gd name="connsiteX3" fmla="*/ 3064284 w 3064284"/>
                <a:gd name="connsiteY3" fmla="*/ 3506287 h 3506287"/>
                <a:gd name="connsiteX4" fmla="*/ 786669 w 3064284"/>
                <a:gd name="connsiteY4" fmla="*/ 3506287 h 3506287"/>
                <a:gd name="connsiteX5" fmla="*/ 785202 w 3064284"/>
                <a:gd name="connsiteY5" fmla="*/ 3448290 h 3506287"/>
                <a:gd name="connsiteX6" fmla="*/ 125857 w 3064284"/>
                <a:gd name="connsiteY6" fmla="*/ 1750538 h 3506287"/>
                <a:gd name="connsiteX7" fmla="*/ 0 w 3064284"/>
                <a:gd name="connsiteY7" fmla="*/ 1612061 h 3506287"/>
                <a:gd name="connsiteX8" fmla="*/ 1612062 w 3064284"/>
                <a:gd name="connsiteY8" fmla="*/ 0 h 350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284" h="3506287">
                  <a:moveTo>
                    <a:pt x="1612062" y="0"/>
                  </a:moveTo>
                  <a:lnTo>
                    <a:pt x="1720516" y="113753"/>
                  </a:lnTo>
                  <a:cubicBezTo>
                    <a:pt x="2501102" y="972590"/>
                    <a:pt x="2997180" y="2094665"/>
                    <a:pt x="3059854" y="3331085"/>
                  </a:cubicBezTo>
                  <a:lnTo>
                    <a:pt x="3064284" y="3506287"/>
                  </a:lnTo>
                  <a:lnTo>
                    <a:pt x="786669" y="3506287"/>
                  </a:lnTo>
                  <a:lnTo>
                    <a:pt x="785202" y="3448290"/>
                  </a:lnTo>
                  <a:cubicBezTo>
                    <a:pt x="752586" y="2804847"/>
                    <a:pt x="510534" y="2216659"/>
                    <a:pt x="125857" y="1750538"/>
                  </a:cubicBezTo>
                  <a:lnTo>
                    <a:pt x="0" y="1612061"/>
                  </a:lnTo>
                  <a:lnTo>
                    <a:pt x="161206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64" name="Freeform 63">
              <a:extLst>
                <a:ext uri="{FF2B5EF4-FFF2-40B4-BE49-F238E27FC236}">
                  <a16:creationId xmlns:a16="http://schemas.microsoft.com/office/drawing/2014/main" id="{87E0A1CE-9C39-5240-A852-F3881DEC0A5E}"/>
                </a:ext>
              </a:extLst>
            </p:cNvPr>
            <p:cNvSpPr/>
            <p:nvPr/>
          </p:nvSpPr>
          <p:spPr>
            <a:xfrm>
              <a:off x="7034500" y="4174698"/>
              <a:ext cx="3064282" cy="3506286"/>
            </a:xfrm>
            <a:custGeom>
              <a:avLst/>
              <a:gdLst>
                <a:gd name="connsiteX0" fmla="*/ 1452221 w 3064282"/>
                <a:gd name="connsiteY0" fmla="*/ 0 h 3506286"/>
                <a:gd name="connsiteX1" fmla="*/ 3064282 w 3064282"/>
                <a:gd name="connsiteY1" fmla="*/ 1612060 h 3506286"/>
                <a:gd name="connsiteX2" fmla="*/ 2938425 w 3064282"/>
                <a:gd name="connsiteY2" fmla="*/ 1750537 h 3506286"/>
                <a:gd name="connsiteX3" fmla="*/ 2279080 w 3064282"/>
                <a:gd name="connsiteY3" fmla="*/ 3448289 h 3506286"/>
                <a:gd name="connsiteX4" fmla="*/ 2277613 w 3064282"/>
                <a:gd name="connsiteY4" fmla="*/ 3506286 h 3506286"/>
                <a:gd name="connsiteX5" fmla="*/ 0 w 3064282"/>
                <a:gd name="connsiteY5" fmla="*/ 3506286 h 3506286"/>
                <a:gd name="connsiteX6" fmla="*/ 4430 w 3064282"/>
                <a:gd name="connsiteY6" fmla="*/ 3331084 h 3506286"/>
                <a:gd name="connsiteX7" fmla="*/ 1343768 w 3064282"/>
                <a:gd name="connsiteY7" fmla="*/ 113752 h 3506286"/>
                <a:gd name="connsiteX8" fmla="*/ 1452221 w 3064282"/>
                <a:gd name="connsiteY8" fmla="*/ 0 h 350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282" h="3506286">
                  <a:moveTo>
                    <a:pt x="1452221" y="0"/>
                  </a:moveTo>
                  <a:lnTo>
                    <a:pt x="3064282" y="1612060"/>
                  </a:lnTo>
                  <a:lnTo>
                    <a:pt x="2938425" y="1750537"/>
                  </a:lnTo>
                  <a:cubicBezTo>
                    <a:pt x="2553748" y="2216658"/>
                    <a:pt x="2311696" y="2804846"/>
                    <a:pt x="2279080" y="3448289"/>
                  </a:cubicBezTo>
                  <a:lnTo>
                    <a:pt x="2277613" y="3506286"/>
                  </a:lnTo>
                  <a:lnTo>
                    <a:pt x="0" y="3506286"/>
                  </a:lnTo>
                  <a:lnTo>
                    <a:pt x="4430" y="3331084"/>
                  </a:lnTo>
                  <a:cubicBezTo>
                    <a:pt x="67105" y="2094664"/>
                    <a:pt x="563182" y="972589"/>
                    <a:pt x="1343768" y="113752"/>
                  </a:cubicBezTo>
                  <a:lnTo>
                    <a:pt x="1452221"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60" name="Freeform 59">
              <a:extLst>
                <a:ext uri="{FF2B5EF4-FFF2-40B4-BE49-F238E27FC236}">
                  <a16:creationId xmlns:a16="http://schemas.microsoft.com/office/drawing/2014/main" id="{D61F2B5F-A2D3-F94F-8D30-DDC218104579}"/>
                </a:ext>
              </a:extLst>
            </p:cNvPr>
            <p:cNvSpPr/>
            <p:nvPr/>
          </p:nvSpPr>
          <p:spPr>
            <a:xfrm>
              <a:off x="7034501" y="7863865"/>
              <a:ext cx="3064281" cy="3506287"/>
            </a:xfrm>
            <a:custGeom>
              <a:avLst/>
              <a:gdLst>
                <a:gd name="connsiteX0" fmla="*/ 0 w 3064281"/>
                <a:gd name="connsiteY0" fmla="*/ 0 h 3506287"/>
                <a:gd name="connsiteX1" fmla="*/ 2277613 w 3064281"/>
                <a:gd name="connsiteY1" fmla="*/ 0 h 3506287"/>
                <a:gd name="connsiteX2" fmla="*/ 2279080 w 3064281"/>
                <a:gd name="connsiteY2" fmla="*/ 57999 h 3506287"/>
                <a:gd name="connsiteX3" fmla="*/ 2938425 w 3064281"/>
                <a:gd name="connsiteY3" fmla="*/ 1755751 h 3506287"/>
                <a:gd name="connsiteX4" fmla="*/ 3064281 w 3064281"/>
                <a:gd name="connsiteY4" fmla="*/ 1894226 h 3506287"/>
                <a:gd name="connsiteX5" fmla="*/ 1452220 w 3064281"/>
                <a:gd name="connsiteY5" fmla="*/ 3506287 h 3506287"/>
                <a:gd name="connsiteX6" fmla="*/ 1343768 w 3064281"/>
                <a:gd name="connsiteY6" fmla="*/ 3392536 h 3506287"/>
                <a:gd name="connsiteX7" fmla="*/ 4430 w 3064281"/>
                <a:gd name="connsiteY7" fmla="*/ 175204 h 3506287"/>
                <a:gd name="connsiteX8" fmla="*/ 0 w 3064281"/>
                <a:gd name="connsiteY8" fmla="*/ 0 h 350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281" h="3506287">
                  <a:moveTo>
                    <a:pt x="0" y="0"/>
                  </a:moveTo>
                  <a:lnTo>
                    <a:pt x="2277613" y="0"/>
                  </a:lnTo>
                  <a:lnTo>
                    <a:pt x="2279080" y="57999"/>
                  </a:lnTo>
                  <a:cubicBezTo>
                    <a:pt x="2311696" y="701442"/>
                    <a:pt x="2553748" y="1289630"/>
                    <a:pt x="2938425" y="1755751"/>
                  </a:cubicBezTo>
                  <a:lnTo>
                    <a:pt x="3064281" y="1894226"/>
                  </a:lnTo>
                  <a:lnTo>
                    <a:pt x="1452220" y="3506287"/>
                  </a:lnTo>
                  <a:lnTo>
                    <a:pt x="1343768" y="3392536"/>
                  </a:lnTo>
                  <a:cubicBezTo>
                    <a:pt x="563182" y="2533700"/>
                    <a:pt x="67105" y="1411625"/>
                    <a:pt x="4430" y="175204"/>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59" name="Freeform 58">
              <a:extLst>
                <a:ext uri="{FF2B5EF4-FFF2-40B4-BE49-F238E27FC236}">
                  <a16:creationId xmlns:a16="http://schemas.microsoft.com/office/drawing/2014/main" id="{65EA0D2C-3136-0B46-8017-66430F9C3DF4}"/>
                </a:ext>
              </a:extLst>
            </p:cNvPr>
            <p:cNvSpPr/>
            <p:nvPr/>
          </p:nvSpPr>
          <p:spPr>
            <a:xfrm>
              <a:off x="14328746" y="7863864"/>
              <a:ext cx="3064283" cy="3506288"/>
            </a:xfrm>
            <a:custGeom>
              <a:avLst/>
              <a:gdLst>
                <a:gd name="connsiteX0" fmla="*/ 786668 w 3064283"/>
                <a:gd name="connsiteY0" fmla="*/ 0 h 3506288"/>
                <a:gd name="connsiteX1" fmla="*/ 3064283 w 3064283"/>
                <a:gd name="connsiteY1" fmla="*/ 0 h 3506288"/>
                <a:gd name="connsiteX2" fmla="*/ 3059853 w 3064283"/>
                <a:gd name="connsiteY2" fmla="*/ 175204 h 3506288"/>
                <a:gd name="connsiteX3" fmla="*/ 1720515 w 3064283"/>
                <a:gd name="connsiteY3" fmla="*/ 3392536 h 3506288"/>
                <a:gd name="connsiteX4" fmla="*/ 1612062 w 3064283"/>
                <a:gd name="connsiteY4" fmla="*/ 3506288 h 3506288"/>
                <a:gd name="connsiteX5" fmla="*/ 0 w 3064283"/>
                <a:gd name="connsiteY5" fmla="*/ 1894226 h 3506288"/>
                <a:gd name="connsiteX6" fmla="*/ 125856 w 3064283"/>
                <a:gd name="connsiteY6" fmla="*/ 1755751 h 3506288"/>
                <a:gd name="connsiteX7" fmla="*/ 785201 w 3064283"/>
                <a:gd name="connsiteY7" fmla="*/ 57999 h 3506288"/>
                <a:gd name="connsiteX8" fmla="*/ 786668 w 3064283"/>
                <a:gd name="connsiteY8" fmla="*/ 0 h 350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283" h="3506288">
                  <a:moveTo>
                    <a:pt x="786668" y="0"/>
                  </a:moveTo>
                  <a:lnTo>
                    <a:pt x="3064283" y="0"/>
                  </a:lnTo>
                  <a:lnTo>
                    <a:pt x="3059853" y="175204"/>
                  </a:lnTo>
                  <a:cubicBezTo>
                    <a:pt x="2997179" y="1411625"/>
                    <a:pt x="2501101" y="2533700"/>
                    <a:pt x="1720515" y="3392536"/>
                  </a:cubicBezTo>
                  <a:lnTo>
                    <a:pt x="1612062" y="3506288"/>
                  </a:lnTo>
                  <a:lnTo>
                    <a:pt x="0" y="1894226"/>
                  </a:lnTo>
                  <a:lnTo>
                    <a:pt x="125856" y="1755751"/>
                  </a:lnTo>
                  <a:cubicBezTo>
                    <a:pt x="510533" y="1289630"/>
                    <a:pt x="752585" y="701442"/>
                    <a:pt x="785201" y="57999"/>
                  </a:cubicBezTo>
                  <a:lnTo>
                    <a:pt x="78666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88" name="Freeform 1">
              <a:extLst>
                <a:ext uri="{FF2B5EF4-FFF2-40B4-BE49-F238E27FC236}">
                  <a16:creationId xmlns:a16="http://schemas.microsoft.com/office/drawing/2014/main" id="{8AD04A91-9FFB-DD42-BA9D-71512B8A0EC1}"/>
                </a:ext>
              </a:extLst>
            </p:cNvPr>
            <p:cNvSpPr>
              <a:spLocks noChangeArrowheads="1"/>
            </p:cNvSpPr>
            <p:nvPr/>
          </p:nvSpPr>
          <p:spPr bwMode="auto">
            <a:xfrm>
              <a:off x="10602152" y="6323861"/>
              <a:ext cx="2791565" cy="5046289"/>
            </a:xfrm>
            <a:custGeom>
              <a:avLst/>
              <a:gdLst>
                <a:gd name="T0" fmla="*/ 4090 w 5091"/>
                <a:gd name="T1" fmla="*/ 4730 h 7728"/>
                <a:gd name="T2" fmla="*/ 4090 w 5091"/>
                <a:gd name="T3" fmla="*/ 4730 h 7728"/>
                <a:gd name="T4" fmla="*/ 4083 w 5091"/>
                <a:gd name="T5" fmla="*/ 4526 h 7728"/>
                <a:gd name="T6" fmla="*/ 4083 w 5091"/>
                <a:gd name="T7" fmla="*/ 4526 h 7728"/>
                <a:gd name="T8" fmla="*/ 5035 w 5091"/>
                <a:gd name="T9" fmla="*/ 2014 h 7728"/>
                <a:gd name="T10" fmla="*/ 5035 w 5091"/>
                <a:gd name="T11" fmla="*/ 2014 h 7728"/>
                <a:gd name="T12" fmla="*/ 2760 w 5091"/>
                <a:gd name="T13" fmla="*/ 63 h 7728"/>
                <a:gd name="T14" fmla="*/ 2760 w 5091"/>
                <a:gd name="T15" fmla="*/ 63 h 7728"/>
                <a:gd name="T16" fmla="*/ 852 w 5091"/>
                <a:gd name="T17" fmla="*/ 1261 h 7728"/>
                <a:gd name="T18" fmla="*/ 852 w 5091"/>
                <a:gd name="T19" fmla="*/ 1261 h 7728"/>
                <a:gd name="T20" fmla="*/ 507 w 5091"/>
                <a:gd name="T21" fmla="*/ 2282 h 7728"/>
                <a:gd name="T22" fmla="*/ 507 w 5091"/>
                <a:gd name="T23" fmla="*/ 2282 h 7728"/>
                <a:gd name="T24" fmla="*/ 183 w 5091"/>
                <a:gd name="T25" fmla="*/ 3105 h 7728"/>
                <a:gd name="T26" fmla="*/ 183 w 5091"/>
                <a:gd name="T27" fmla="*/ 3105 h 7728"/>
                <a:gd name="T28" fmla="*/ 493 w 5091"/>
                <a:gd name="T29" fmla="*/ 3372 h 7728"/>
                <a:gd name="T30" fmla="*/ 493 w 5091"/>
                <a:gd name="T31" fmla="*/ 3372 h 7728"/>
                <a:gd name="T32" fmla="*/ 493 w 5091"/>
                <a:gd name="T33" fmla="*/ 3767 h 7728"/>
                <a:gd name="T34" fmla="*/ 493 w 5091"/>
                <a:gd name="T35" fmla="*/ 3767 h 7728"/>
                <a:gd name="T36" fmla="*/ 542 w 5091"/>
                <a:gd name="T37" fmla="*/ 4133 h 7728"/>
                <a:gd name="T38" fmla="*/ 542 w 5091"/>
                <a:gd name="T39" fmla="*/ 4133 h 7728"/>
                <a:gd name="T40" fmla="*/ 514 w 5091"/>
                <a:gd name="T41" fmla="*/ 4436 h 7728"/>
                <a:gd name="T42" fmla="*/ 514 w 5091"/>
                <a:gd name="T43" fmla="*/ 4436 h 7728"/>
                <a:gd name="T44" fmla="*/ 873 w 5091"/>
                <a:gd name="T45" fmla="*/ 4922 h 7728"/>
                <a:gd name="T46" fmla="*/ 873 w 5091"/>
                <a:gd name="T47" fmla="*/ 4922 h 7728"/>
                <a:gd name="T48" fmla="*/ 1944 w 5091"/>
                <a:gd name="T49" fmla="*/ 5093 h 7728"/>
                <a:gd name="T50" fmla="*/ 1944 w 5091"/>
                <a:gd name="T51" fmla="*/ 5093 h 7728"/>
                <a:gd name="T52" fmla="*/ 1961 w 5091"/>
                <a:gd name="T53" fmla="*/ 5219 h 7728"/>
                <a:gd name="T54" fmla="*/ 1961 w 5091"/>
                <a:gd name="T55" fmla="*/ 5219 h 7728"/>
                <a:gd name="T56" fmla="*/ 1397 w 5091"/>
                <a:gd name="T57" fmla="*/ 7727 h 7728"/>
                <a:gd name="T58" fmla="*/ 1775 w 5091"/>
                <a:gd name="T59" fmla="*/ 7727 h 7728"/>
                <a:gd name="T60" fmla="*/ 4618 w 5091"/>
                <a:gd name="T61" fmla="*/ 7727 h 7728"/>
                <a:gd name="T62" fmla="*/ 5090 w 5091"/>
                <a:gd name="T63" fmla="*/ 7727 h 7728"/>
                <a:gd name="T64" fmla="*/ 5090 w 5091"/>
                <a:gd name="T65" fmla="*/ 7727 h 7728"/>
                <a:gd name="T66" fmla="*/ 4657 w 5091"/>
                <a:gd name="T67" fmla="*/ 6432 h 7728"/>
                <a:gd name="T68" fmla="*/ 4657 w 5091"/>
                <a:gd name="T69" fmla="*/ 6432 h 7728"/>
                <a:gd name="T70" fmla="*/ 4090 w 5091"/>
                <a:gd name="T71" fmla="*/ 4730 h 7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1" h="7728">
                  <a:moveTo>
                    <a:pt x="4090" y="4730"/>
                  </a:moveTo>
                  <a:lnTo>
                    <a:pt x="4090" y="4730"/>
                  </a:lnTo>
                  <a:cubicBezTo>
                    <a:pt x="4086" y="4661"/>
                    <a:pt x="4084" y="4593"/>
                    <a:pt x="4083" y="4526"/>
                  </a:cubicBezTo>
                  <a:lnTo>
                    <a:pt x="4083" y="4526"/>
                  </a:lnTo>
                  <a:cubicBezTo>
                    <a:pt x="4076" y="3934"/>
                    <a:pt x="5028" y="3169"/>
                    <a:pt x="5035" y="2014"/>
                  </a:cubicBezTo>
                  <a:lnTo>
                    <a:pt x="5035" y="2014"/>
                  </a:lnTo>
                  <a:cubicBezTo>
                    <a:pt x="5042" y="859"/>
                    <a:pt x="3971" y="57"/>
                    <a:pt x="2760" y="63"/>
                  </a:cubicBezTo>
                  <a:lnTo>
                    <a:pt x="2760" y="63"/>
                  </a:lnTo>
                  <a:cubicBezTo>
                    <a:pt x="2760" y="63"/>
                    <a:pt x="1373" y="0"/>
                    <a:pt x="852" y="1261"/>
                  </a:cubicBezTo>
                  <a:lnTo>
                    <a:pt x="852" y="1261"/>
                  </a:lnTo>
                  <a:cubicBezTo>
                    <a:pt x="606" y="1902"/>
                    <a:pt x="909" y="1831"/>
                    <a:pt x="507" y="2282"/>
                  </a:cubicBezTo>
                  <a:lnTo>
                    <a:pt x="507" y="2282"/>
                  </a:lnTo>
                  <a:cubicBezTo>
                    <a:pt x="106" y="2733"/>
                    <a:pt x="0" y="3021"/>
                    <a:pt x="183" y="3105"/>
                  </a:cubicBezTo>
                  <a:lnTo>
                    <a:pt x="183" y="3105"/>
                  </a:lnTo>
                  <a:cubicBezTo>
                    <a:pt x="366" y="3190"/>
                    <a:pt x="500" y="3154"/>
                    <a:pt x="493" y="3372"/>
                  </a:cubicBezTo>
                  <a:lnTo>
                    <a:pt x="493" y="3372"/>
                  </a:lnTo>
                  <a:cubicBezTo>
                    <a:pt x="451" y="3492"/>
                    <a:pt x="295" y="3640"/>
                    <a:pt x="493" y="3767"/>
                  </a:cubicBezTo>
                  <a:lnTo>
                    <a:pt x="493" y="3767"/>
                  </a:lnTo>
                  <a:cubicBezTo>
                    <a:pt x="366" y="3950"/>
                    <a:pt x="563" y="4077"/>
                    <a:pt x="542" y="4133"/>
                  </a:cubicBezTo>
                  <a:lnTo>
                    <a:pt x="542" y="4133"/>
                  </a:lnTo>
                  <a:cubicBezTo>
                    <a:pt x="542" y="4133"/>
                    <a:pt x="570" y="4281"/>
                    <a:pt x="514" y="4436"/>
                  </a:cubicBezTo>
                  <a:lnTo>
                    <a:pt x="514" y="4436"/>
                  </a:lnTo>
                  <a:cubicBezTo>
                    <a:pt x="457" y="4591"/>
                    <a:pt x="373" y="4922"/>
                    <a:pt x="873" y="4922"/>
                  </a:cubicBezTo>
                  <a:lnTo>
                    <a:pt x="873" y="4922"/>
                  </a:lnTo>
                  <a:cubicBezTo>
                    <a:pt x="1373" y="4922"/>
                    <a:pt x="1867" y="4755"/>
                    <a:pt x="1944" y="5093"/>
                  </a:cubicBezTo>
                  <a:lnTo>
                    <a:pt x="1944" y="5093"/>
                  </a:lnTo>
                  <a:cubicBezTo>
                    <a:pt x="1953" y="5132"/>
                    <a:pt x="1958" y="5175"/>
                    <a:pt x="1961" y="5219"/>
                  </a:cubicBezTo>
                  <a:lnTo>
                    <a:pt x="1961" y="5219"/>
                  </a:lnTo>
                  <a:cubicBezTo>
                    <a:pt x="1928" y="6174"/>
                    <a:pt x="1397" y="7727"/>
                    <a:pt x="1397" y="7727"/>
                  </a:cubicBezTo>
                  <a:lnTo>
                    <a:pt x="1775" y="7727"/>
                  </a:lnTo>
                  <a:lnTo>
                    <a:pt x="4618" y="7727"/>
                  </a:lnTo>
                  <a:lnTo>
                    <a:pt x="5090" y="7727"/>
                  </a:lnTo>
                  <a:lnTo>
                    <a:pt x="5090" y="7727"/>
                  </a:lnTo>
                  <a:cubicBezTo>
                    <a:pt x="5090" y="7727"/>
                    <a:pt x="5023" y="7129"/>
                    <a:pt x="4657" y="6432"/>
                  </a:cubicBezTo>
                  <a:lnTo>
                    <a:pt x="4657" y="6432"/>
                  </a:lnTo>
                  <a:cubicBezTo>
                    <a:pt x="4299" y="5752"/>
                    <a:pt x="4093" y="4772"/>
                    <a:pt x="4090" y="4730"/>
                  </a:cubicBezTo>
                </a:path>
              </a:pathLst>
            </a:custGeom>
            <a:solidFill>
              <a:schemeClr val="tx2"/>
            </a:solidFill>
            <a:ln>
              <a:noFill/>
            </a:ln>
            <a:effectLst/>
          </p:spPr>
          <p:txBody>
            <a:bodyPr wrap="none" anchor="ctr"/>
            <a:lstStyle/>
            <a:p>
              <a:pPr>
                <a:lnSpc>
                  <a:spcPct val="110000"/>
                </a:lnSpc>
              </a:pPr>
              <a:endParaRPr lang="en-US" sz="3266" dirty="0">
                <a:latin typeface="Arial" panose="020B0604020202020204" pitchFamily="34" charset="0"/>
              </a:endParaRPr>
            </a:p>
          </p:txBody>
        </p:sp>
      </p:grpSp>
      <p:sp>
        <p:nvSpPr>
          <p:cNvPr id="90" name="Freeform 311">
            <a:extLst>
              <a:ext uri="{FF2B5EF4-FFF2-40B4-BE49-F238E27FC236}">
                <a16:creationId xmlns:a16="http://schemas.microsoft.com/office/drawing/2014/main" id="{61F033C4-BAB3-C04F-8731-2BFD37A20BE7}"/>
              </a:ext>
            </a:extLst>
          </p:cNvPr>
          <p:cNvSpPr>
            <a:spLocks noChangeAspect="1" noChangeArrowheads="1"/>
          </p:cNvSpPr>
          <p:nvPr/>
        </p:nvSpPr>
        <p:spPr bwMode="auto">
          <a:xfrm>
            <a:off x="3174653" y="4160286"/>
            <a:ext cx="733593" cy="915614"/>
          </a:xfrm>
          <a:custGeom>
            <a:avLst/>
            <a:gdLst>
              <a:gd name="T0" fmla="*/ 2147483646 w 814"/>
              <a:gd name="T1" fmla="*/ 2147483646 h 812"/>
              <a:gd name="T2" fmla="*/ 2147483646 w 814"/>
              <a:gd name="T3" fmla="*/ 2147483646 h 812"/>
              <a:gd name="T4" fmla="*/ 2147483646 w 814"/>
              <a:gd name="T5" fmla="*/ 2147483646 h 812"/>
              <a:gd name="T6" fmla="*/ 2147483646 w 814"/>
              <a:gd name="T7" fmla="*/ 2147483646 h 812"/>
              <a:gd name="T8" fmla="*/ 2147483646 w 814"/>
              <a:gd name="T9" fmla="*/ 2147483646 h 812"/>
              <a:gd name="T10" fmla="*/ 2147483646 w 814"/>
              <a:gd name="T11" fmla="*/ 2147483646 h 812"/>
              <a:gd name="T12" fmla="*/ 2147483646 w 814"/>
              <a:gd name="T13" fmla="*/ 2147483646 h 812"/>
              <a:gd name="T14" fmla="*/ 2147483646 w 814"/>
              <a:gd name="T15" fmla="*/ 2147483646 h 812"/>
              <a:gd name="T16" fmla="*/ 2147483646 w 814"/>
              <a:gd name="T17" fmla="*/ 2147483646 h 812"/>
              <a:gd name="T18" fmla="*/ 2147483646 w 814"/>
              <a:gd name="T19" fmla="*/ 2147483646 h 812"/>
              <a:gd name="T20" fmla="*/ 2147483646 w 814"/>
              <a:gd name="T21" fmla="*/ 2147483646 h 812"/>
              <a:gd name="T22" fmla="*/ 2147483646 w 814"/>
              <a:gd name="T23" fmla="*/ 2147483646 h 812"/>
              <a:gd name="T24" fmla="*/ 2147483646 w 814"/>
              <a:gd name="T25" fmla="*/ 2147483646 h 812"/>
              <a:gd name="T26" fmla="*/ 2147483646 w 814"/>
              <a:gd name="T27" fmla="*/ 2147483646 h 812"/>
              <a:gd name="T28" fmla="*/ 2147483646 w 814"/>
              <a:gd name="T29" fmla="*/ 2147483646 h 812"/>
              <a:gd name="T30" fmla="*/ 2147483646 w 814"/>
              <a:gd name="T31" fmla="*/ 2147483646 h 812"/>
              <a:gd name="T32" fmla="*/ 2147483646 w 814"/>
              <a:gd name="T33" fmla="*/ 2147483646 h 812"/>
              <a:gd name="T34" fmla="*/ 2147483646 w 814"/>
              <a:gd name="T35" fmla="*/ 2147483646 h 812"/>
              <a:gd name="T36" fmla="*/ 2147483646 w 814"/>
              <a:gd name="T37" fmla="*/ 2147483646 h 812"/>
              <a:gd name="T38" fmla="*/ 2147483646 w 814"/>
              <a:gd name="T39" fmla="*/ 2147483646 h 812"/>
              <a:gd name="T40" fmla="*/ 2147483646 w 814"/>
              <a:gd name="T41" fmla="*/ 2147483646 h 812"/>
              <a:gd name="T42" fmla="*/ 2147483646 w 814"/>
              <a:gd name="T43" fmla="*/ 2147483646 h 812"/>
              <a:gd name="T44" fmla="*/ 2147483646 w 814"/>
              <a:gd name="T45" fmla="*/ 2147483646 h 812"/>
              <a:gd name="T46" fmla="*/ 2147483646 w 814"/>
              <a:gd name="T47" fmla="*/ 2147483646 h 812"/>
              <a:gd name="T48" fmla="*/ 2147483646 w 814"/>
              <a:gd name="T49" fmla="*/ 2147483646 h 812"/>
              <a:gd name="T50" fmla="*/ 0 w 814"/>
              <a:gd name="T51" fmla="*/ 2147483646 h 812"/>
              <a:gd name="T52" fmla="*/ 2147483646 w 814"/>
              <a:gd name="T53" fmla="*/ 2147483646 h 812"/>
              <a:gd name="T54" fmla="*/ 2147483646 w 814"/>
              <a:gd name="T55" fmla="*/ 2147483646 h 812"/>
              <a:gd name="T56" fmla="*/ 2147483646 w 814"/>
              <a:gd name="T57" fmla="*/ 2147483646 h 812"/>
              <a:gd name="T58" fmla="*/ 2147483646 w 814"/>
              <a:gd name="T59" fmla="*/ 2147483646 h 812"/>
              <a:gd name="T60" fmla="*/ 2147483646 w 814"/>
              <a:gd name="T61" fmla="*/ 2147483646 h 812"/>
              <a:gd name="T62" fmla="*/ 2147483646 w 814"/>
              <a:gd name="T63" fmla="*/ 2147483646 h 812"/>
              <a:gd name="T64" fmla="*/ 2147483646 w 814"/>
              <a:gd name="T65" fmla="*/ 2147483646 h 812"/>
              <a:gd name="T66" fmla="*/ 2147483646 w 814"/>
              <a:gd name="T67" fmla="*/ 2147483646 h 812"/>
              <a:gd name="T68" fmla="*/ 2147483646 w 814"/>
              <a:gd name="T69" fmla="*/ 2147483646 h 812"/>
              <a:gd name="T70" fmla="*/ 2147483646 w 814"/>
              <a:gd name="T71" fmla="*/ 2147483646 h 812"/>
              <a:gd name="T72" fmla="*/ 2147483646 w 814"/>
              <a:gd name="T73" fmla="*/ 2147483646 h 812"/>
              <a:gd name="T74" fmla="*/ 2147483646 w 814"/>
              <a:gd name="T75" fmla="*/ 2147483646 h 812"/>
              <a:gd name="T76" fmla="*/ 2147483646 w 814"/>
              <a:gd name="T77" fmla="*/ 2147483646 h 812"/>
              <a:gd name="T78" fmla="*/ 2147483646 w 814"/>
              <a:gd name="T79" fmla="*/ 2147483646 h 812"/>
              <a:gd name="T80" fmla="*/ 2147483646 w 814"/>
              <a:gd name="T81" fmla="*/ 2147483646 h 812"/>
              <a:gd name="T82" fmla="*/ 2147483646 w 814"/>
              <a:gd name="T83" fmla="*/ 2147483646 h 812"/>
              <a:gd name="T84" fmla="*/ 2147483646 w 814"/>
              <a:gd name="T85" fmla="*/ 2147483646 h 812"/>
              <a:gd name="T86" fmla="*/ 2147483646 w 814"/>
              <a:gd name="T87" fmla="*/ 2147483646 h 812"/>
              <a:gd name="T88" fmla="*/ 2147483646 w 814"/>
              <a:gd name="T89" fmla="*/ 2147483646 h 812"/>
              <a:gd name="T90" fmla="*/ 2147483646 w 814"/>
              <a:gd name="T91" fmla="*/ 2147483646 h 812"/>
              <a:gd name="T92" fmla="*/ 2147483646 w 814"/>
              <a:gd name="T93" fmla="*/ 2147483646 h 812"/>
              <a:gd name="T94" fmla="*/ 2147483646 w 814"/>
              <a:gd name="T95" fmla="*/ 2147483646 h 812"/>
              <a:gd name="T96" fmla="*/ 2147483646 w 814"/>
              <a:gd name="T97" fmla="*/ 2147483646 h 8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14" h="812">
                <a:moveTo>
                  <a:pt x="575" y="609"/>
                </a:moveTo>
                <a:lnTo>
                  <a:pt x="575" y="609"/>
                </a:lnTo>
                <a:cubicBezTo>
                  <a:pt x="574" y="615"/>
                  <a:pt x="574" y="621"/>
                  <a:pt x="574" y="628"/>
                </a:cubicBezTo>
                <a:lnTo>
                  <a:pt x="574" y="652"/>
                </a:lnTo>
                <a:lnTo>
                  <a:pt x="325" y="652"/>
                </a:lnTo>
                <a:cubicBezTo>
                  <a:pt x="317" y="652"/>
                  <a:pt x="311" y="657"/>
                  <a:pt x="311" y="664"/>
                </a:cubicBezTo>
                <a:cubicBezTo>
                  <a:pt x="311" y="672"/>
                  <a:pt x="317" y="676"/>
                  <a:pt x="325" y="676"/>
                </a:cubicBezTo>
                <a:lnTo>
                  <a:pt x="574" y="676"/>
                </a:lnTo>
                <a:lnTo>
                  <a:pt x="574" y="715"/>
                </a:lnTo>
                <a:cubicBezTo>
                  <a:pt x="574" y="717"/>
                  <a:pt x="573" y="718"/>
                  <a:pt x="570" y="718"/>
                </a:cubicBezTo>
                <a:lnTo>
                  <a:pt x="275" y="718"/>
                </a:lnTo>
                <a:cubicBezTo>
                  <a:pt x="273" y="718"/>
                  <a:pt x="271" y="717"/>
                  <a:pt x="271" y="715"/>
                </a:cubicBezTo>
                <a:lnTo>
                  <a:pt x="271" y="629"/>
                </a:lnTo>
                <a:cubicBezTo>
                  <a:pt x="271" y="623"/>
                  <a:pt x="271" y="615"/>
                  <a:pt x="271" y="609"/>
                </a:cubicBezTo>
                <a:lnTo>
                  <a:pt x="575" y="609"/>
                </a:lnTo>
                <a:close/>
                <a:moveTo>
                  <a:pt x="486" y="787"/>
                </a:moveTo>
                <a:lnTo>
                  <a:pt x="360" y="787"/>
                </a:lnTo>
                <a:cubicBezTo>
                  <a:pt x="333" y="787"/>
                  <a:pt x="310" y="768"/>
                  <a:pt x="306" y="743"/>
                </a:cubicBezTo>
                <a:lnTo>
                  <a:pt x="540" y="743"/>
                </a:lnTo>
                <a:cubicBezTo>
                  <a:pt x="534" y="768"/>
                  <a:pt x="512" y="787"/>
                  <a:pt x="486" y="787"/>
                </a:cubicBezTo>
                <a:close/>
                <a:moveTo>
                  <a:pt x="645" y="399"/>
                </a:moveTo>
                <a:lnTo>
                  <a:pt x="645" y="399"/>
                </a:lnTo>
                <a:cubicBezTo>
                  <a:pt x="647" y="400"/>
                  <a:pt x="648" y="400"/>
                  <a:pt x="650" y="400"/>
                </a:cubicBezTo>
                <a:cubicBezTo>
                  <a:pt x="653" y="400"/>
                  <a:pt x="656" y="399"/>
                  <a:pt x="659" y="397"/>
                </a:cubicBezTo>
                <a:lnTo>
                  <a:pt x="808" y="248"/>
                </a:lnTo>
                <a:cubicBezTo>
                  <a:pt x="813" y="243"/>
                  <a:pt x="813" y="235"/>
                  <a:pt x="808" y="231"/>
                </a:cubicBezTo>
                <a:lnTo>
                  <a:pt x="659" y="81"/>
                </a:lnTo>
                <a:cubicBezTo>
                  <a:pt x="655" y="79"/>
                  <a:pt x="650" y="77"/>
                  <a:pt x="645" y="79"/>
                </a:cubicBezTo>
                <a:cubicBezTo>
                  <a:pt x="641" y="81"/>
                  <a:pt x="638" y="86"/>
                  <a:pt x="638" y="90"/>
                </a:cubicBezTo>
                <a:lnTo>
                  <a:pt x="638" y="163"/>
                </a:lnTo>
                <a:lnTo>
                  <a:pt x="234" y="163"/>
                </a:lnTo>
                <a:cubicBezTo>
                  <a:pt x="228" y="163"/>
                  <a:pt x="222" y="167"/>
                  <a:pt x="222" y="174"/>
                </a:cubicBezTo>
                <a:cubicBezTo>
                  <a:pt x="222" y="181"/>
                  <a:pt x="228" y="186"/>
                  <a:pt x="234" y="186"/>
                </a:cubicBezTo>
                <a:lnTo>
                  <a:pt x="650" y="186"/>
                </a:lnTo>
                <a:cubicBezTo>
                  <a:pt x="658" y="186"/>
                  <a:pt x="662" y="181"/>
                  <a:pt x="662" y="174"/>
                </a:cubicBezTo>
                <a:lnTo>
                  <a:pt x="662" y="121"/>
                </a:lnTo>
                <a:lnTo>
                  <a:pt x="782" y="240"/>
                </a:lnTo>
                <a:lnTo>
                  <a:pt x="662" y="358"/>
                </a:lnTo>
                <a:lnTo>
                  <a:pt x="662" y="304"/>
                </a:lnTo>
                <a:cubicBezTo>
                  <a:pt x="662" y="297"/>
                  <a:pt x="658" y="292"/>
                  <a:pt x="650" y="292"/>
                </a:cubicBezTo>
                <a:lnTo>
                  <a:pt x="479" y="292"/>
                </a:lnTo>
                <a:lnTo>
                  <a:pt x="398" y="213"/>
                </a:lnTo>
                <a:cubicBezTo>
                  <a:pt x="395" y="209"/>
                  <a:pt x="389" y="207"/>
                  <a:pt x="385" y="209"/>
                </a:cubicBezTo>
                <a:cubicBezTo>
                  <a:pt x="381" y="211"/>
                  <a:pt x="377" y="216"/>
                  <a:pt x="377" y="220"/>
                </a:cubicBezTo>
                <a:lnTo>
                  <a:pt x="377" y="293"/>
                </a:lnTo>
                <a:lnTo>
                  <a:pt x="139" y="293"/>
                </a:lnTo>
                <a:cubicBezTo>
                  <a:pt x="147" y="143"/>
                  <a:pt x="271" y="25"/>
                  <a:pt x="421" y="25"/>
                </a:cubicBezTo>
                <a:cubicBezTo>
                  <a:pt x="479" y="25"/>
                  <a:pt x="535" y="42"/>
                  <a:pt x="582" y="76"/>
                </a:cubicBezTo>
                <a:cubicBezTo>
                  <a:pt x="589" y="79"/>
                  <a:pt x="595" y="77"/>
                  <a:pt x="600" y="72"/>
                </a:cubicBezTo>
                <a:cubicBezTo>
                  <a:pt x="603" y="67"/>
                  <a:pt x="602" y="59"/>
                  <a:pt x="596" y="54"/>
                </a:cubicBezTo>
                <a:cubicBezTo>
                  <a:pt x="546" y="19"/>
                  <a:pt x="484" y="0"/>
                  <a:pt x="421" y="0"/>
                </a:cubicBezTo>
                <a:cubicBezTo>
                  <a:pt x="257" y="0"/>
                  <a:pt x="123" y="130"/>
                  <a:pt x="114" y="293"/>
                </a:cubicBezTo>
                <a:lnTo>
                  <a:pt x="11" y="293"/>
                </a:lnTo>
                <a:cubicBezTo>
                  <a:pt x="6" y="293"/>
                  <a:pt x="0" y="297"/>
                  <a:pt x="0" y="304"/>
                </a:cubicBezTo>
                <a:cubicBezTo>
                  <a:pt x="0" y="311"/>
                  <a:pt x="6" y="317"/>
                  <a:pt x="11" y="317"/>
                </a:cubicBezTo>
                <a:lnTo>
                  <a:pt x="390" y="317"/>
                </a:lnTo>
                <a:cubicBezTo>
                  <a:pt x="397" y="317"/>
                  <a:pt x="402" y="311"/>
                  <a:pt x="402" y="304"/>
                </a:cubicBezTo>
                <a:lnTo>
                  <a:pt x="402" y="251"/>
                </a:lnTo>
                <a:lnTo>
                  <a:pt x="522" y="370"/>
                </a:lnTo>
                <a:lnTo>
                  <a:pt x="402" y="489"/>
                </a:lnTo>
                <a:lnTo>
                  <a:pt x="402" y="434"/>
                </a:lnTo>
                <a:cubicBezTo>
                  <a:pt x="402" y="429"/>
                  <a:pt x="397" y="422"/>
                  <a:pt x="390" y="422"/>
                </a:cubicBezTo>
                <a:lnTo>
                  <a:pt x="94" y="422"/>
                </a:lnTo>
                <a:cubicBezTo>
                  <a:pt x="87" y="422"/>
                  <a:pt x="82" y="429"/>
                  <a:pt x="82" y="434"/>
                </a:cubicBezTo>
                <a:cubicBezTo>
                  <a:pt x="82" y="441"/>
                  <a:pt x="87" y="447"/>
                  <a:pt x="94" y="447"/>
                </a:cubicBezTo>
                <a:lnTo>
                  <a:pt x="147" y="447"/>
                </a:lnTo>
                <a:cubicBezTo>
                  <a:pt x="162" y="475"/>
                  <a:pt x="180" y="501"/>
                  <a:pt x="203" y="524"/>
                </a:cubicBezTo>
                <a:cubicBezTo>
                  <a:pt x="231" y="552"/>
                  <a:pt x="246" y="589"/>
                  <a:pt x="246" y="629"/>
                </a:cubicBezTo>
                <a:lnTo>
                  <a:pt x="246" y="715"/>
                </a:lnTo>
                <a:cubicBezTo>
                  <a:pt x="246" y="730"/>
                  <a:pt x="259" y="743"/>
                  <a:pt x="275" y="743"/>
                </a:cubicBezTo>
                <a:lnTo>
                  <a:pt x="281" y="743"/>
                </a:lnTo>
                <a:cubicBezTo>
                  <a:pt x="286" y="782"/>
                  <a:pt x="319" y="811"/>
                  <a:pt x="360" y="811"/>
                </a:cubicBezTo>
                <a:lnTo>
                  <a:pt x="486" y="811"/>
                </a:lnTo>
                <a:cubicBezTo>
                  <a:pt x="525" y="811"/>
                  <a:pt x="559" y="782"/>
                  <a:pt x="565" y="743"/>
                </a:cubicBezTo>
                <a:lnTo>
                  <a:pt x="570" y="743"/>
                </a:lnTo>
                <a:cubicBezTo>
                  <a:pt x="585" y="743"/>
                  <a:pt x="599" y="730"/>
                  <a:pt x="599" y="715"/>
                </a:cubicBezTo>
                <a:lnTo>
                  <a:pt x="599" y="628"/>
                </a:lnTo>
                <a:cubicBezTo>
                  <a:pt x="599" y="588"/>
                  <a:pt x="615" y="550"/>
                  <a:pt x="642" y="521"/>
                </a:cubicBezTo>
                <a:cubicBezTo>
                  <a:pt x="667" y="495"/>
                  <a:pt x="687" y="466"/>
                  <a:pt x="702" y="433"/>
                </a:cubicBezTo>
                <a:cubicBezTo>
                  <a:pt x="705" y="426"/>
                  <a:pt x="702" y="420"/>
                  <a:pt x="696" y="417"/>
                </a:cubicBezTo>
                <a:cubicBezTo>
                  <a:pt x="689" y="414"/>
                  <a:pt x="682" y="417"/>
                  <a:pt x="679" y="423"/>
                </a:cubicBezTo>
                <a:cubicBezTo>
                  <a:pt x="665" y="454"/>
                  <a:pt x="647" y="481"/>
                  <a:pt x="624" y="506"/>
                </a:cubicBezTo>
                <a:cubicBezTo>
                  <a:pt x="602" y="527"/>
                  <a:pt x="587" y="554"/>
                  <a:pt x="579" y="584"/>
                </a:cubicBezTo>
                <a:lnTo>
                  <a:pt x="265" y="584"/>
                </a:lnTo>
                <a:cubicBezTo>
                  <a:pt x="257" y="555"/>
                  <a:pt x="242" y="528"/>
                  <a:pt x="221" y="507"/>
                </a:cubicBezTo>
                <a:cubicBezTo>
                  <a:pt x="203" y="489"/>
                  <a:pt x="188" y="468"/>
                  <a:pt x="175" y="447"/>
                </a:cubicBezTo>
                <a:lnTo>
                  <a:pt x="377" y="447"/>
                </a:lnTo>
                <a:lnTo>
                  <a:pt x="377" y="518"/>
                </a:lnTo>
                <a:cubicBezTo>
                  <a:pt x="377" y="524"/>
                  <a:pt x="381" y="528"/>
                  <a:pt x="385" y="529"/>
                </a:cubicBezTo>
                <a:cubicBezTo>
                  <a:pt x="387" y="530"/>
                  <a:pt x="388" y="530"/>
                  <a:pt x="390" y="530"/>
                </a:cubicBezTo>
                <a:cubicBezTo>
                  <a:pt x="393" y="530"/>
                  <a:pt x="396" y="529"/>
                  <a:pt x="398" y="527"/>
                </a:cubicBezTo>
                <a:lnTo>
                  <a:pt x="548" y="378"/>
                </a:lnTo>
                <a:cubicBezTo>
                  <a:pt x="550" y="377"/>
                  <a:pt x="551" y="373"/>
                  <a:pt x="551" y="370"/>
                </a:cubicBezTo>
                <a:cubicBezTo>
                  <a:pt x="551" y="366"/>
                  <a:pt x="550" y="363"/>
                  <a:pt x="548" y="361"/>
                </a:cubicBezTo>
                <a:lnTo>
                  <a:pt x="503" y="317"/>
                </a:lnTo>
                <a:lnTo>
                  <a:pt x="638" y="317"/>
                </a:lnTo>
                <a:lnTo>
                  <a:pt x="638" y="388"/>
                </a:lnTo>
                <a:cubicBezTo>
                  <a:pt x="638" y="392"/>
                  <a:pt x="641" y="398"/>
                  <a:pt x="645" y="399"/>
                </a:cubicBezTo>
                <a:close/>
              </a:path>
            </a:pathLst>
          </a:custGeom>
          <a:solidFill>
            <a:schemeClr val="bg2"/>
          </a:solidFill>
          <a:ln>
            <a:noFill/>
          </a:ln>
          <a:effectLst/>
        </p:spPr>
        <p:txBody>
          <a:bodyPr wrap="none" anchor="ctr"/>
          <a:lstStyle/>
          <a:p>
            <a:pPr>
              <a:lnSpc>
                <a:spcPct val="110000"/>
              </a:lnSpc>
            </a:pPr>
            <a:endParaRPr lang="en-US" sz="900" dirty="0">
              <a:latin typeface="Arial" panose="020B0604020202020204" pitchFamily="34" charset="0"/>
            </a:endParaRPr>
          </a:p>
        </p:txBody>
      </p:sp>
      <p:sp>
        <p:nvSpPr>
          <p:cNvPr id="91" name="TextBox 90">
            <a:extLst>
              <a:ext uri="{FF2B5EF4-FFF2-40B4-BE49-F238E27FC236}">
                <a16:creationId xmlns:a16="http://schemas.microsoft.com/office/drawing/2014/main" id="{72659EE0-0A47-B547-A919-1BDB8DD6C4F2}"/>
              </a:ext>
            </a:extLst>
          </p:cNvPr>
          <p:cNvSpPr txBox="1"/>
          <p:nvPr/>
        </p:nvSpPr>
        <p:spPr>
          <a:xfrm>
            <a:off x="1520327" y="4639860"/>
            <a:ext cx="255350" cy="441339"/>
          </a:xfrm>
          <a:prstGeom prst="rect">
            <a:avLst/>
          </a:prstGeom>
          <a:noFill/>
          <a:ln>
            <a:noFill/>
          </a:ln>
        </p:spPr>
        <p:txBody>
          <a:bodyPr wrap="square" rtlCol="0" anchor="ctr" anchorCtr="0">
            <a:spAutoFit/>
          </a:bodyPr>
          <a:lstStyle/>
          <a:p>
            <a:pPr algn="ctr">
              <a:lnSpc>
                <a:spcPct val="110000"/>
              </a:lnSpc>
            </a:pPr>
            <a:r>
              <a:rPr lang="en-US" sz="2200" dirty="0">
                <a:solidFill>
                  <a:schemeClr val="bg1"/>
                </a:solidFill>
                <a:latin typeface="Montserrat SemiBold" pitchFamily="2" charset="77"/>
                <a:ea typeface="League Spartan" charset="0"/>
                <a:cs typeface="Poppins" pitchFamily="2" charset="77"/>
              </a:rPr>
              <a:t>1</a:t>
            </a:r>
          </a:p>
        </p:txBody>
      </p:sp>
      <p:sp>
        <p:nvSpPr>
          <p:cNvPr id="101" name="TextBox 100">
            <a:extLst>
              <a:ext uri="{FF2B5EF4-FFF2-40B4-BE49-F238E27FC236}">
                <a16:creationId xmlns:a16="http://schemas.microsoft.com/office/drawing/2014/main" id="{5FCE6673-573A-2049-A76B-CF0C2BAE60C2}"/>
              </a:ext>
            </a:extLst>
          </p:cNvPr>
          <p:cNvSpPr txBox="1"/>
          <p:nvPr/>
        </p:nvSpPr>
        <p:spPr>
          <a:xfrm>
            <a:off x="5799875" y="4663422"/>
            <a:ext cx="303557" cy="441339"/>
          </a:xfrm>
          <a:prstGeom prst="rect">
            <a:avLst/>
          </a:prstGeom>
          <a:noFill/>
          <a:ln>
            <a:noFill/>
          </a:ln>
        </p:spPr>
        <p:txBody>
          <a:bodyPr wrap="square" rtlCol="0" anchor="ctr" anchorCtr="0">
            <a:spAutoFit/>
          </a:bodyPr>
          <a:lstStyle/>
          <a:p>
            <a:pPr algn="ctr">
              <a:lnSpc>
                <a:spcPct val="110000"/>
              </a:lnSpc>
            </a:pPr>
            <a:r>
              <a:rPr lang="en-US" sz="2200" b="1" dirty="0">
                <a:solidFill>
                  <a:schemeClr val="bg1"/>
                </a:solidFill>
                <a:latin typeface="Montserrat SemiBold" pitchFamily="2" charset="77"/>
                <a:ea typeface="League Spartan" charset="0"/>
                <a:cs typeface="Poppins" pitchFamily="2" charset="77"/>
              </a:rPr>
              <a:t>6</a:t>
            </a:r>
          </a:p>
        </p:txBody>
      </p:sp>
      <p:sp>
        <p:nvSpPr>
          <p:cNvPr id="102" name="TextBox 101">
            <a:extLst>
              <a:ext uri="{FF2B5EF4-FFF2-40B4-BE49-F238E27FC236}">
                <a16:creationId xmlns:a16="http://schemas.microsoft.com/office/drawing/2014/main" id="{47F36FCB-7EA6-8C43-81AF-3779F0A26686}"/>
              </a:ext>
            </a:extLst>
          </p:cNvPr>
          <p:cNvSpPr txBox="1"/>
          <p:nvPr/>
        </p:nvSpPr>
        <p:spPr>
          <a:xfrm>
            <a:off x="5563775" y="3009441"/>
            <a:ext cx="442240" cy="441339"/>
          </a:xfrm>
          <a:prstGeom prst="rect">
            <a:avLst/>
          </a:prstGeom>
          <a:noFill/>
          <a:ln>
            <a:noFill/>
          </a:ln>
        </p:spPr>
        <p:txBody>
          <a:bodyPr wrap="square" rtlCol="0" anchor="ctr" anchorCtr="0">
            <a:spAutoFit/>
          </a:bodyPr>
          <a:lstStyle/>
          <a:p>
            <a:pPr algn="ctr">
              <a:lnSpc>
                <a:spcPct val="110000"/>
              </a:lnSpc>
            </a:pPr>
            <a:r>
              <a:rPr lang="en-US" sz="2200" b="1" dirty="0">
                <a:solidFill>
                  <a:schemeClr val="bg1"/>
                </a:solidFill>
                <a:latin typeface="Montserrat SemiBold" pitchFamily="2" charset="77"/>
                <a:ea typeface="League Spartan" charset="0"/>
                <a:cs typeface="Poppins" pitchFamily="2" charset="77"/>
              </a:rPr>
              <a:t>5</a:t>
            </a:r>
          </a:p>
        </p:txBody>
      </p:sp>
      <p:sp>
        <p:nvSpPr>
          <p:cNvPr id="104" name="TextBox 103">
            <a:extLst>
              <a:ext uri="{FF2B5EF4-FFF2-40B4-BE49-F238E27FC236}">
                <a16:creationId xmlns:a16="http://schemas.microsoft.com/office/drawing/2014/main" id="{4173795A-2888-BA4E-ADC9-0940151A3180}"/>
              </a:ext>
            </a:extLst>
          </p:cNvPr>
          <p:cNvSpPr txBox="1"/>
          <p:nvPr/>
        </p:nvSpPr>
        <p:spPr>
          <a:xfrm>
            <a:off x="1577714" y="3012143"/>
            <a:ext cx="294226" cy="473078"/>
          </a:xfrm>
          <a:prstGeom prst="rect">
            <a:avLst/>
          </a:prstGeom>
          <a:noFill/>
          <a:ln>
            <a:noFill/>
          </a:ln>
        </p:spPr>
        <p:txBody>
          <a:bodyPr wrap="square" rtlCol="0" anchor="ctr" anchorCtr="0">
            <a:spAutoFit/>
          </a:bodyPr>
          <a:lstStyle/>
          <a:p>
            <a:pPr algn="ctr">
              <a:lnSpc>
                <a:spcPct val="110000"/>
              </a:lnSpc>
            </a:pPr>
            <a:r>
              <a:rPr lang="en-US" sz="2400" b="1" dirty="0">
                <a:solidFill>
                  <a:schemeClr val="bg1"/>
                </a:solidFill>
                <a:latin typeface="Montserrat SemiBold" pitchFamily="2" charset="77"/>
                <a:ea typeface="League Spartan" charset="0"/>
                <a:cs typeface="Poppins" pitchFamily="2" charset="77"/>
              </a:rPr>
              <a:t>2</a:t>
            </a:r>
          </a:p>
        </p:txBody>
      </p:sp>
      <p:sp>
        <p:nvSpPr>
          <p:cNvPr id="106" name="TextBox 105">
            <a:extLst>
              <a:ext uri="{FF2B5EF4-FFF2-40B4-BE49-F238E27FC236}">
                <a16:creationId xmlns:a16="http://schemas.microsoft.com/office/drawing/2014/main" id="{82AC86A7-8105-E446-BD08-1B36F8AB676E}"/>
              </a:ext>
            </a:extLst>
          </p:cNvPr>
          <p:cNvSpPr txBox="1"/>
          <p:nvPr/>
        </p:nvSpPr>
        <p:spPr>
          <a:xfrm>
            <a:off x="2886183" y="1951147"/>
            <a:ext cx="294226" cy="441339"/>
          </a:xfrm>
          <a:prstGeom prst="rect">
            <a:avLst/>
          </a:prstGeom>
          <a:noFill/>
          <a:ln>
            <a:noFill/>
          </a:ln>
        </p:spPr>
        <p:txBody>
          <a:bodyPr wrap="square" rtlCol="0" anchor="ctr" anchorCtr="0">
            <a:spAutoFit/>
          </a:bodyPr>
          <a:lstStyle/>
          <a:p>
            <a:pPr algn="ctr">
              <a:lnSpc>
                <a:spcPct val="110000"/>
              </a:lnSpc>
            </a:pPr>
            <a:r>
              <a:rPr lang="en-US" sz="2200" b="1" dirty="0">
                <a:solidFill>
                  <a:schemeClr val="bg1"/>
                </a:solidFill>
                <a:latin typeface="Montserrat SemiBold" pitchFamily="2" charset="77"/>
                <a:ea typeface="League Spartan" charset="0"/>
                <a:cs typeface="Poppins" pitchFamily="2" charset="77"/>
              </a:rPr>
              <a:t>3</a:t>
            </a:r>
          </a:p>
        </p:txBody>
      </p:sp>
      <p:sp>
        <p:nvSpPr>
          <p:cNvPr id="107" name="TextBox 106">
            <a:extLst>
              <a:ext uri="{FF2B5EF4-FFF2-40B4-BE49-F238E27FC236}">
                <a16:creationId xmlns:a16="http://schemas.microsoft.com/office/drawing/2014/main" id="{A5736299-ACC1-9B41-8E4E-15C1ED19815E}"/>
              </a:ext>
            </a:extLst>
          </p:cNvPr>
          <p:cNvSpPr txBox="1"/>
          <p:nvPr/>
        </p:nvSpPr>
        <p:spPr>
          <a:xfrm>
            <a:off x="4538057" y="1944349"/>
            <a:ext cx="313151" cy="441339"/>
          </a:xfrm>
          <a:prstGeom prst="rect">
            <a:avLst/>
          </a:prstGeom>
          <a:noFill/>
          <a:ln>
            <a:noFill/>
          </a:ln>
        </p:spPr>
        <p:txBody>
          <a:bodyPr wrap="square" rtlCol="0" anchor="ctr" anchorCtr="0">
            <a:spAutoFit/>
          </a:bodyPr>
          <a:lstStyle/>
          <a:p>
            <a:pPr algn="ctr">
              <a:lnSpc>
                <a:spcPct val="110000"/>
              </a:lnSpc>
            </a:pPr>
            <a:r>
              <a:rPr lang="en-US" sz="2200" b="1" dirty="0">
                <a:solidFill>
                  <a:schemeClr val="bg1"/>
                </a:solidFill>
                <a:latin typeface="Montserrat SemiBold" pitchFamily="2" charset="77"/>
                <a:ea typeface="League Spartan" charset="0"/>
                <a:cs typeface="Poppins" pitchFamily="2" charset="77"/>
              </a:rPr>
              <a:t>4</a:t>
            </a:r>
          </a:p>
        </p:txBody>
      </p:sp>
      <p:sp>
        <p:nvSpPr>
          <p:cNvPr id="108" name="Subtitle 2">
            <a:extLst>
              <a:ext uri="{FF2B5EF4-FFF2-40B4-BE49-F238E27FC236}">
                <a16:creationId xmlns:a16="http://schemas.microsoft.com/office/drawing/2014/main" id="{0FBCACA4-C2B1-894C-ABE6-7D3147A4EDAD}"/>
              </a:ext>
            </a:extLst>
          </p:cNvPr>
          <p:cNvSpPr txBox="1">
            <a:spLocks/>
          </p:cNvSpPr>
          <p:nvPr/>
        </p:nvSpPr>
        <p:spPr>
          <a:xfrm>
            <a:off x="1042902" y="5187130"/>
            <a:ext cx="1059121" cy="58106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10000"/>
              </a:lnSpc>
            </a:pPr>
            <a:r>
              <a:rPr lang="en-US" sz="1200" dirty="0">
                <a:solidFill>
                  <a:schemeClr val="bg1"/>
                </a:solidFill>
                <a:latin typeface="Arial" panose="020B0604020202020204" pitchFamily="34" charset="0"/>
                <a:ea typeface="Roboto Condensed Light" panose="02000000000000000000" pitchFamily="2" charset="0"/>
                <a:cs typeface="Mukta ExtraLight" panose="020B0000000000000000" pitchFamily="34" charset="77"/>
              </a:rPr>
              <a:t>Maintain human-in-the-loop</a:t>
            </a:r>
          </a:p>
        </p:txBody>
      </p:sp>
      <p:sp>
        <p:nvSpPr>
          <p:cNvPr id="109" name="Subtitle 2">
            <a:extLst>
              <a:ext uri="{FF2B5EF4-FFF2-40B4-BE49-F238E27FC236}">
                <a16:creationId xmlns:a16="http://schemas.microsoft.com/office/drawing/2014/main" id="{AA48119C-7743-5847-9833-D83F884BA206}"/>
              </a:ext>
            </a:extLst>
          </p:cNvPr>
          <p:cNvSpPr txBox="1">
            <a:spLocks/>
          </p:cNvSpPr>
          <p:nvPr/>
        </p:nvSpPr>
        <p:spPr>
          <a:xfrm>
            <a:off x="5154246" y="5168252"/>
            <a:ext cx="1059121" cy="602823"/>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10000"/>
              </a:lnSpc>
            </a:pPr>
            <a:r>
              <a:rPr lang="en-US" sz="1200" dirty="0">
                <a:solidFill>
                  <a:schemeClr val="bg1"/>
                </a:solidFill>
                <a:latin typeface="Arial" panose="020B0604020202020204" pitchFamily="34" charset="0"/>
                <a:ea typeface="Roboto Condensed Light" panose="02000000000000000000" pitchFamily="2" charset="0"/>
                <a:cs typeface="Mukta ExtraLight" panose="020B0000000000000000" pitchFamily="34" charset="77"/>
              </a:rPr>
              <a:t>Set vendor performance metrics</a:t>
            </a:r>
          </a:p>
        </p:txBody>
      </p:sp>
      <p:sp>
        <p:nvSpPr>
          <p:cNvPr id="110" name="Subtitle 2">
            <a:extLst>
              <a:ext uri="{FF2B5EF4-FFF2-40B4-BE49-F238E27FC236}">
                <a16:creationId xmlns:a16="http://schemas.microsoft.com/office/drawing/2014/main" id="{F266AE66-D11B-184E-9C95-8B77016A72A6}"/>
              </a:ext>
            </a:extLst>
          </p:cNvPr>
          <p:cNvSpPr txBox="1">
            <a:spLocks/>
          </p:cNvSpPr>
          <p:nvPr/>
        </p:nvSpPr>
        <p:spPr>
          <a:xfrm>
            <a:off x="1001567" y="3501068"/>
            <a:ext cx="1059121" cy="76561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10000"/>
              </a:lnSpc>
            </a:pPr>
            <a:r>
              <a:rPr lang="en-US" sz="1200" dirty="0">
                <a:solidFill>
                  <a:schemeClr val="bg1"/>
                </a:solidFill>
                <a:latin typeface="Arial" panose="020B0604020202020204" pitchFamily="34" charset="0"/>
                <a:ea typeface="Roboto Condensed Light" panose="02000000000000000000" pitchFamily="2" charset="0"/>
                <a:cs typeface="Mukta ExtraLight" panose="020B0000000000000000" pitchFamily="34" charset="77"/>
              </a:rPr>
              <a:t>Third-party assessments and references</a:t>
            </a:r>
          </a:p>
        </p:txBody>
      </p:sp>
      <p:sp>
        <p:nvSpPr>
          <p:cNvPr id="111" name="Subtitle 2">
            <a:extLst>
              <a:ext uri="{FF2B5EF4-FFF2-40B4-BE49-F238E27FC236}">
                <a16:creationId xmlns:a16="http://schemas.microsoft.com/office/drawing/2014/main" id="{8C526671-937D-C346-AADF-3C1228DFA0CA}"/>
              </a:ext>
            </a:extLst>
          </p:cNvPr>
          <p:cNvSpPr txBox="1">
            <a:spLocks/>
          </p:cNvSpPr>
          <p:nvPr/>
        </p:nvSpPr>
        <p:spPr>
          <a:xfrm>
            <a:off x="5285370" y="3547351"/>
            <a:ext cx="1059121" cy="84298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10000"/>
              </a:lnSpc>
            </a:pPr>
            <a:r>
              <a:rPr lang="en-US" sz="1200" dirty="0">
                <a:solidFill>
                  <a:schemeClr val="bg1"/>
                </a:solidFill>
                <a:latin typeface="Arial" panose="020B0604020202020204" pitchFamily="34" charset="0"/>
                <a:ea typeface="Roboto Condensed Light" panose="02000000000000000000" pitchFamily="2" charset="0"/>
                <a:cs typeface="Mukta ExtraLight" panose="020B0000000000000000" pitchFamily="34" charset="77"/>
              </a:rPr>
              <a:t>Refer to successful industry use cases</a:t>
            </a:r>
          </a:p>
        </p:txBody>
      </p:sp>
      <p:sp>
        <p:nvSpPr>
          <p:cNvPr id="112" name="Subtitle 2">
            <a:extLst>
              <a:ext uri="{FF2B5EF4-FFF2-40B4-BE49-F238E27FC236}">
                <a16:creationId xmlns:a16="http://schemas.microsoft.com/office/drawing/2014/main" id="{3BD8CEE0-B6E4-6043-838D-43CF386A3532}"/>
              </a:ext>
            </a:extLst>
          </p:cNvPr>
          <p:cNvSpPr txBox="1">
            <a:spLocks/>
          </p:cNvSpPr>
          <p:nvPr/>
        </p:nvSpPr>
        <p:spPr>
          <a:xfrm>
            <a:off x="2035002" y="2485247"/>
            <a:ext cx="1552970" cy="436723"/>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10000"/>
              </a:lnSpc>
            </a:pPr>
            <a:r>
              <a:rPr lang="en-US" sz="1200" dirty="0">
                <a:solidFill>
                  <a:schemeClr val="bg1"/>
                </a:solidFill>
                <a:latin typeface="Arial" panose="020B0604020202020204" pitchFamily="34" charset="0"/>
                <a:ea typeface="Roboto Condensed Light" panose="02000000000000000000" pitchFamily="2" charset="0"/>
                <a:cs typeface="Mukta ExtraLight" panose="020B0000000000000000" pitchFamily="34" charset="77"/>
              </a:rPr>
              <a:t>Open-source vs. commercial solutions</a:t>
            </a:r>
          </a:p>
        </p:txBody>
      </p:sp>
      <p:sp>
        <p:nvSpPr>
          <p:cNvPr id="113" name="Subtitle 2">
            <a:extLst>
              <a:ext uri="{FF2B5EF4-FFF2-40B4-BE49-F238E27FC236}">
                <a16:creationId xmlns:a16="http://schemas.microsoft.com/office/drawing/2014/main" id="{39AD6C2C-9E37-1547-993A-BA4C332D0CC0}"/>
              </a:ext>
            </a:extLst>
          </p:cNvPr>
          <p:cNvSpPr txBox="1">
            <a:spLocks/>
          </p:cNvSpPr>
          <p:nvPr/>
        </p:nvSpPr>
        <p:spPr>
          <a:xfrm>
            <a:off x="3748494" y="2418568"/>
            <a:ext cx="1499861" cy="63985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10000"/>
              </a:lnSpc>
            </a:pPr>
            <a:r>
              <a:rPr lang="en-US" sz="1200" dirty="0">
                <a:solidFill>
                  <a:schemeClr val="bg1"/>
                </a:solidFill>
                <a:latin typeface="Arial" panose="020B0604020202020204" pitchFamily="34" charset="0"/>
                <a:ea typeface="Roboto Condensed Light" panose="02000000000000000000" pitchFamily="2" charset="0"/>
                <a:cs typeface="Mukta ExtraLight" panose="020B0000000000000000" pitchFamily="34" charset="77"/>
              </a:rPr>
              <a:t>Established organization vs. new entrant</a:t>
            </a:r>
          </a:p>
        </p:txBody>
      </p:sp>
      <p:sp>
        <p:nvSpPr>
          <p:cNvPr id="114" name="Freeform 969">
            <a:extLst>
              <a:ext uri="{FF2B5EF4-FFF2-40B4-BE49-F238E27FC236}">
                <a16:creationId xmlns:a16="http://schemas.microsoft.com/office/drawing/2014/main" id="{94D12D97-2B03-784A-9A00-237669ED4127}"/>
              </a:ext>
            </a:extLst>
          </p:cNvPr>
          <p:cNvSpPr>
            <a:spLocks noChangeAspect="1" noChangeArrowheads="1"/>
          </p:cNvSpPr>
          <p:nvPr/>
        </p:nvSpPr>
        <p:spPr bwMode="auto">
          <a:xfrm>
            <a:off x="1287684" y="4743599"/>
            <a:ext cx="255351" cy="272394"/>
          </a:xfrm>
          <a:custGeom>
            <a:avLst/>
            <a:gdLst>
              <a:gd name="T0" fmla="*/ 716677 w 256815"/>
              <a:gd name="T1" fmla="*/ 4947853 h 293327"/>
              <a:gd name="T2" fmla="*/ 1369698 w 256815"/>
              <a:gd name="T3" fmla="*/ 4567981 h 293327"/>
              <a:gd name="T4" fmla="*/ 1085783 w 256815"/>
              <a:gd name="T5" fmla="*/ 4195282 h 293327"/>
              <a:gd name="T6" fmla="*/ 1547187 w 256815"/>
              <a:gd name="T7" fmla="*/ 4998031 h 293327"/>
              <a:gd name="T8" fmla="*/ 1043188 w 256815"/>
              <a:gd name="T9" fmla="*/ 5327736 h 293327"/>
              <a:gd name="T10" fmla="*/ 539234 w 256815"/>
              <a:gd name="T11" fmla="*/ 4998031 h 293327"/>
              <a:gd name="T12" fmla="*/ 1000601 w 256815"/>
              <a:gd name="T13" fmla="*/ 4195282 h 293327"/>
              <a:gd name="T14" fmla="*/ 2212240 w 256815"/>
              <a:gd name="T15" fmla="*/ 4292229 h 293327"/>
              <a:gd name="T16" fmla="*/ 3459299 w 256815"/>
              <a:gd name="T17" fmla="*/ 2906367 h 293327"/>
              <a:gd name="T18" fmla="*/ 2212240 w 256815"/>
              <a:gd name="T19" fmla="*/ 1506311 h 293327"/>
              <a:gd name="T20" fmla="*/ 557289 w 256815"/>
              <a:gd name="T21" fmla="*/ 1661828 h 293327"/>
              <a:gd name="T22" fmla="*/ 557289 w 256815"/>
              <a:gd name="T23" fmla="*/ 4043965 h 293327"/>
              <a:gd name="T24" fmla="*/ 1907743 w 256815"/>
              <a:gd name="T25" fmla="*/ 4757198 h 293327"/>
              <a:gd name="T26" fmla="*/ 1500470 w 256815"/>
              <a:gd name="T27" fmla="*/ 1740250 h 293327"/>
              <a:gd name="T28" fmla="*/ 1557636 w 256815"/>
              <a:gd name="T29" fmla="*/ 249684 h 293327"/>
              <a:gd name="T30" fmla="*/ 1093210 w 256815"/>
              <a:gd name="T31" fmla="*/ 1390795 h 293327"/>
              <a:gd name="T32" fmla="*/ 543000 w 256815"/>
              <a:gd name="T33" fmla="*/ 1069848 h 293327"/>
              <a:gd name="T34" fmla="*/ 678813 w 256815"/>
              <a:gd name="T35" fmla="*/ 28544 h 293327"/>
              <a:gd name="T36" fmla="*/ 1050341 w 256815"/>
              <a:gd name="T37" fmla="*/ 1212485 h 293327"/>
              <a:gd name="T38" fmla="*/ 1414737 w 256815"/>
              <a:gd name="T39" fmla="*/ 28544 h 293327"/>
              <a:gd name="T40" fmla="*/ 1664802 w 256815"/>
              <a:gd name="T41" fmla="*/ 1775929 h 293327"/>
              <a:gd name="T42" fmla="*/ 1050341 w 256815"/>
              <a:gd name="T43" fmla="*/ 5798487 h 293327"/>
              <a:gd name="T44" fmla="*/ 421598 w 256815"/>
              <a:gd name="T45" fmla="*/ 1775929 h 293327"/>
              <a:gd name="T46" fmla="*/ 2084769 w 256815"/>
              <a:gd name="T47" fmla="*/ 0 h 293327"/>
              <a:gd name="T48" fmla="*/ 2653782 w 256815"/>
              <a:gd name="T49" fmla="*/ 532641 h 293327"/>
              <a:gd name="T50" fmla="*/ 3309210 w 256815"/>
              <a:gd name="T51" fmla="*/ 262747 h 293327"/>
              <a:gd name="T52" fmla="*/ 3935843 w 256815"/>
              <a:gd name="T53" fmla="*/ 809690 h 293327"/>
              <a:gd name="T54" fmla="*/ 4310386 w 256815"/>
              <a:gd name="T55" fmla="*/ 1179009 h 293327"/>
              <a:gd name="T56" fmla="*/ 4843358 w 256815"/>
              <a:gd name="T57" fmla="*/ 1626464 h 293327"/>
              <a:gd name="T58" fmla="*/ 4490414 w 256815"/>
              <a:gd name="T59" fmla="*/ 2088086 h 293327"/>
              <a:gd name="T60" fmla="*/ 5131496 w 256815"/>
              <a:gd name="T61" fmla="*/ 2670486 h 293327"/>
              <a:gd name="T62" fmla="*/ 4591266 w 256815"/>
              <a:gd name="T63" fmla="*/ 3323903 h 293327"/>
              <a:gd name="T64" fmla="*/ 4843358 w 256815"/>
              <a:gd name="T65" fmla="*/ 4140674 h 293327"/>
              <a:gd name="T66" fmla="*/ 4310386 w 256815"/>
              <a:gd name="T67" fmla="*/ 4595220 h 293327"/>
              <a:gd name="T68" fmla="*/ 3935843 w 256815"/>
              <a:gd name="T69" fmla="*/ 4964558 h 293327"/>
              <a:gd name="T70" fmla="*/ 3309210 w 256815"/>
              <a:gd name="T71" fmla="*/ 5511442 h 293327"/>
              <a:gd name="T72" fmla="*/ 2653782 w 256815"/>
              <a:gd name="T73" fmla="*/ 5234445 h 293327"/>
              <a:gd name="T74" fmla="*/ 2084769 w 256815"/>
              <a:gd name="T75" fmla="*/ 5767122 h 293327"/>
              <a:gd name="T76" fmla="*/ 2423295 w 256815"/>
              <a:gd name="T77" fmla="*/ 5589582 h 293327"/>
              <a:gd name="T78" fmla="*/ 2545769 w 256815"/>
              <a:gd name="T79" fmla="*/ 5071109 h 293327"/>
              <a:gd name="T80" fmla="*/ 3316416 w 256815"/>
              <a:gd name="T81" fmla="*/ 5312585 h 293327"/>
              <a:gd name="T82" fmla="*/ 3770178 w 256815"/>
              <a:gd name="T83" fmla="*/ 5120829 h 293327"/>
              <a:gd name="T84" fmla="*/ 3611723 w 256815"/>
              <a:gd name="T85" fmla="*/ 4616526 h 293327"/>
              <a:gd name="T86" fmla="*/ 4403996 w 256815"/>
              <a:gd name="T87" fmla="*/ 4438985 h 293327"/>
              <a:gd name="T88" fmla="*/ 4684926 w 256815"/>
              <a:gd name="T89" fmla="*/ 4055459 h 293327"/>
              <a:gd name="T90" fmla="*/ 4339189 w 256815"/>
              <a:gd name="T91" fmla="*/ 3799780 h 293327"/>
              <a:gd name="T92" fmla="*/ 4519224 w 256815"/>
              <a:gd name="T93" fmla="*/ 3146360 h 293327"/>
              <a:gd name="T94" fmla="*/ 4951381 w 256815"/>
              <a:gd name="T95" fmla="*/ 2670486 h 293327"/>
              <a:gd name="T96" fmla="*/ 4425601 w 256815"/>
              <a:gd name="T97" fmla="*/ 2542652 h 293327"/>
              <a:gd name="T98" fmla="*/ 4670527 w 256815"/>
              <a:gd name="T99" fmla="*/ 1782706 h 293327"/>
              <a:gd name="T100" fmla="*/ 4476008 w 256815"/>
              <a:gd name="T101" fmla="*/ 1342367 h 293327"/>
              <a:gd name="T102" fmla="*/ 4079887 w 256815"/>
              <a:gd name="T103" fmla="*/ 1512807 h 293327"/>
              <a:gd name="T104" fmla="*/ 3590120 w 256815"/>
              <a:gd name="T105" fmla="*/ 1036980 h 293327"/>
              <a:gd name="T106" fmla="*/ 3395668 w 256815"/>
              <a:gd name="T107" fmla="*/ 440355 h 293327"/>
              <a:gd name="T108" fmla="*/ 3129148 w 256815"/>
              <a:gd name="T109" fmla="*/ 781276 h 293327"/>
              <a:gd name="T110" fmla="*/ 2473752 w 256815"/>
              <a:gd name="T111" fmla="*/ 603728 h 293327"/>
              <a:gd name="T112" fmla="*/ 2084769 w 256815"/>
              <a:gd name="T113" fmla="*/ 170505 h 2933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56815" h="293327">
                <a:moveTo>
                  <a:pt x="52209" y="221290"/>
                </a:moveTo>
                <a:lnTo>
                  <a:pt x="35868" y="231080"/>
                </a:lnTo>
                <a:lnTo>
                  <a:pt x="35868" y="250296"/>
                </a:lnTo>
                <a:lnTo>
                  <a:pt x="52209" y="259723"/>
                </a:lnTo>
                <a:lnTo>
                  <a:pt x="68550" y="250296"/>
                </a:lnTo>
                <a:lnTo>
                  <a:pt x="68550" y="231080"/>
                </a:lnTo>
                <a:lnTo>
                  <a:pt x="52209" y="221290"/>
                </a:lnTo>
                <a:close/>
                <a:moveTo>
                  <a:pt x="50078" y="212226"/>
                </a:moveTo>
                <a:cubicBezTo>
                  <a:pt x="51143" y="211138"/>
                  <a:pt x="52564" y="211138"/>
                  <a:pt x="54341" y="212226"/>
                </a:cubicBezTo>
                <a:lnTo>
                  <a:pt x="74945" y="224553"/>
                </a:lnTo>
                <a:cubicBezTo>
                  <a:pt x="76366" y="225278"/>
                  <a:pt x="77432" y="226366"/>
                  <a:pt x="77432" y="228179"/>
                </a:cubicBezTo>
                <a:lnTo>
                  <a:pt x="77432" y="252834"/>
                </a:lnTo>
                <a:cubicBezTo>
                  <a:pt x="77432" y="254284"/>
                  <a:pt x="76366" y="255735"/>
                  <a:pt x="74945" y="256460"/>
                </a:cubicBezTo>
                <a:lnTo>
                  <a:pt x="54341" y="268787"/>
                </a:lnTo>
                <a:cubicBezTo>
                  <a:pt x="53630" y="269150"/>
                  <a:pt x="52564" y="269512"/>
                  <a:pt x="52209" y="269512"/>
                </a:cubicBezTo>
                <a:cubicBezTo>
                  <a:pt x="51143" y="269512"/>
                  <a:pt x="50433" y="269150"/>
                  <a:pt x="50078" y="268787"/>
                </a:cubicBezTo>
                <a:lnTo>
                  <a:pt x="29473" y="256460"/>
                </a:lnTo>
                <a:cubicBezTo>
                  <a:pt x="27697" y="255735"/>
                  <a:pt x="26987" y="254284"/>
                  <a:pt x="26987" y="252834"/>
                </a:cubicBezTo>
                <a:lnTo>
                  <a:pt x="26987" y="228179"/>
                </a:lnTo>
                <a:cubicBezTo>
                  <a:pt x="26987" y="226366"/>
                  <a:pt x="27697" y="225278"/>
                  <a:pt x="29473" y="224553"/>
                </a:cubicBezTo>
                <a:lnTo>
                  <a:pt x="50078" y="212226"/>
                </a:lnTo>
                <a:close/>
                <a:moveTo>
                  <a:pt x="110717" y="76200"/>
                </a:moveTo>
                <a:cubicBezTo>
                  <a:pt x="150268" y="76200"/>
                  <a:pt x="182199" y="107478"/>
                  <a:pt x="182199" y="147024"/>
                </a:cubicBezTo>
                <a:cubicBezTo>
                  <a:pt x="182199" y="185492"/>
                  <a:pt x="150268" y="217129"/>
                  <a:pt x="110717" y="217129"/>
                </a:cubicBezTo>
                <a:cubicBezTo>
                  <a:pt x="108539" y="217129"/>
                  <a:pt x="106362" y="215331"/>
                  <a:pt x="106362" y="212814"/>
                </a:cubicBezTo>
                <a:cubicBezTo>
                  <a:pt x="106362" y="210298"/>
                  <a:pt x="108539" y="208500"/>
                  <a:pt x="110717" y="208500"/>
                </a:cubicBezTo>
                <a:cubicBezTo>
                  <a:pt x="145188" y="208500"/>
                  <a:pt x="173128" y="180818"/>
                  <a:pt x="173128" y="147024"/>
                </a:cubicBezTo>
                <a:cubicBezTo>
                  <a:pt x="173128" y="112870"/>
                  <a:pt x="145188" y="85188"/>
                  <a:pt x="110717" y="85188"/>
                </a:cubicBezTo>
                <a:cubicBezTo>
                  <a:pt x="108539" y="85188"/>
                  <a:pt x="106362" y="82671"/>
                  <a:pt x="106362" y="80155"/>
                </a:cubicBezTo>
                <a:cubicBezTo>
                  <a:pt x="106362" y="77638"/>
                  <a:pt x="108539" y="76200"/>
                  <a:pt x="110717" y="76200"/>
                </a:cubicBezTo>
                <a:close/>
                <a:moveTo>
                  <a:pt x="27177" y="12628"/>
                </a:moveTo>
                <a:cubicBezTo>
                  <a:pt x="15734" y="20926"/>
                  <a:pt x="8940" y="33554"/>
                  <a:pt x="8940" y="48347"/>
                </a:cubicBezTo>
                <a:cubicBezTo>
                  <a:pt x="8940" y="62418"/>
                  <a:pt x="16449" y="76128"/>
                  <a:pt x="27892" y="84066"/>
                </a:cubicBezTo>
                <a:cubicBezTo>
                  <a:pt x="29322" y="85148"/>
                  <a:pt x="30038" y="86591"/>
                  <a:pt x="30038" y="88034"/>
                </a:cubicBezTo>
                <a:lnTo>
                  <a:pt x="30038" y="200963"/>
                </a:lnTo>
                <a:cubicBezTo>
                  <a:pt x="30038" y="202046"/>
                  <a:pt x="29322" y="203850"/>
                  <a:pt x="27892" y="204571"/>
                </a:cubicBezTo>
                <a:cubicBezTo>
                  <a:pt x="16449" y="212870"/>
                  <a:pt x="8940" y="226219"/>
                  <a:pt x="8940" y="240651"/>
                </a:cubicBezTo>
                <a:cubicBezTo>
                  <a:pt x="8940" y="264824"/>
                  <a:pt x="28250" y="284307"/>
                  <a:pt x="52566" y="284307"/>
                </a:cubicBezTo>
                <a:cubicBezTo>
                  <a:pt x="76167" y="284307"/>
                  <a:pt x="95477" y="264824"/>
                  <a:pt x="95477" y="240651"/>
                </a:cubicBezTo>
                <a:cubicBezTo>
                  <a:pt x="95477" y="226219"/>
                  <a:pt x="88683" y="212870"/>
                  <a:pt x="76882" y="204571"/>
                </a:cubicBezTo>
                <a:cubicBezTo>
                  <a:pt x="75452" y="203850"/>
                  <a:pt x="75094" y="202046"/>
                  <a:pt x="75094" y="200963"/>
                </a:cubicBezTo>
                <a:lnTo>
                  <a:pt x="75094" y="88034"/>
                </a:lnTo>
                <a:cubicBezTo>
                  <a:pt x="75094" y="86591"/>
                  <a:pt x="75452" y="85148"/>
                  <a:pt x="76882" y="84066"/>
                </a:cubicBezTo>
                <a:cubicBezTo>
                  <a:pt x="88683" y="76128"/>
                  <a:pt x="95477" y="62418"/>
                  <a:pt x="95477" y="48347"/>
                </a:cubicBezTo>
                <a:cubicBezTo>
                  <a:pt x="95477" y="33554"/>
                  <a:pt x="89041" y="20926"/>
                  <a:pt x="77955" y="12628"/>
                </a:cubicBezTo>
                <a:lnTo>
                  <a:pt x="77955" y="54119"/>
                </a:lnTo>
                <a:cubicBezTo>
                  <a:pt x="77955" y="55923"/>
                  <a:pt x="76882" y="57367"/>
                  <a:pt x="75452" y="58088"/>
                </a:cubicBezTo>
                <a:lnTo>
                  <a:pt x="54712" y="70355"/>
                </a:lnTo>
                <a:cubicBezTo>
                  <a:pt x="52924" y="71077"/>
                  <a:pt x="51493" y="71077"/>
                  <a:pt x="50420" y="70355"/>
                </a:cubicBezTo>
                <a:lnTo>
                  <a:pt x="29680" y="58088"/>
                </a:lnTo>
                <a:cubicBezTo>
                  <a:pt x="27892" y="57367"/>
                  <a:pt x="27177" y="55923"/>
                  <a:pt x="27177" y="54119"/>
                </a:cubicBezTo>
                <a:lnTo>
                  <a:pt x="27177" y="12628"/>
                </a:lnTo>
                <a:close/>
                <a:moveTo>
                  <a:pt x="29680" y="1082"/>
                </a:moveTo>
                <a:cubicBezTo>
                  <a:pt x="30753" y="0"/>
                  <a:pt x="32541" y="0"/>
                  <a:pt x="33971" y="1443"/>
                </a:cubicBezTo>
                <a:cubicBezTo>
                  <a:pt x="35402" y="1804"/>
                  <a:pt x="36117" y="3247"/>
                  <a:pt x="36117" y="4690"/>
                </a:cubicBezTo>
                <a:lnTo>
                  <a:pt x="36117" y="51955"/>
                </a:lnTo>
                <a:lnTo>
                  <a:pt x="52566" y="61335"/>
                </a:lnTo>
                <a:lnTo>
                  <a:pt x="69015" y="51955"/>
                </a:lnTo>
                <a:lnTo>
                  <a:pt x="69015" y="4690"/>
                </a:lnTo>
                <a:cubicBezTo>
                  <a:pt x="69015" y="3247"/>
                  <a:pt x="69731" y="1804"/>
                  <a:pt x="70803" y="1443"/>
                </a:cubicBezTo>
                <a:cubicBezTo>
                  <a:pt x="72234" y="0"/>
                  <a:pt x="73664" y="0"/>
                  <a:pt x="75452" y="1082"/>
                </a:cubicBezTo>
                <a:cubicBezTo>
                  <a:pt x="93689" y="10102"/>
                  <a:pt x="104417" y="27781"/>
                  <a:pt x="104417" y="48347"/>
                </a:cubicBezTo>
                <a:cubicBezTo>
                  <a:pt x="104417" y="64582"/>
                  <a:pt x="96908" y="80097"/>
                  <a:pt x="83319" y="89838"/>
                </a:cubicBezTo>
                <a:lnTo>
                  <a:pt x="83319" y="198438"/>
                </a:lnTo>
                <a:cubicBezTo>
                  <a:pt x="96908" y="208901"/>
                  <a:pt x="104417" y="223694"/>
                  <a:pt x="104417" y="240651"/>
                </a:cubicBezTo>
                <a:cubicBezTo>
                  <a:pt x="104417" y="269515"/>
                  <a:pt x="81531" y="293327"/>
                  <a:pt x="52566" y="293327"/>
                </a:cubicBezTo>
                <a:cubicBezTo>
                  <a:pt x="23959" y="293327"/>
                  <a:pt x="0" y="269515"/>
                  <a:pt x="0" y="240651"/>
                </a:cubicBezTo>
                <a:cubicBezTo>
                  <a:pt x="0" y="223694"/>
                  <a:pt x="8224" y="208901"/>
                  <a:pt x="21098" y="198438"/>
                </a:cubicBezTo>
                <a:lnTo>
                  <a:pt x="21098" y="89838"/>
                </a:lnTo>
                <a:cubicBezTo>
                  <a:pt x="8224" y="80097"/>
                  <a:pt x="0" y="64582"/>
                  <a:pt x="0" y="48347"/>
                </a:cubicBezTo>
                <a:cubicBezTo>
                  <a:pt x="0" y="27781"/>
                  <a:pt x="11800" y="10102"/>
                  <a:pt x="29680" y="1082"/>
                </a:cubicBezTo>
                <a:close/>
                <a:moveTo>
                  <a:pt x="104337" y="0"/>
                </a:moveTo>
                <a:lnTo>
                  <a:pt x="121280" y="0"/>
                </a:lnTo>
                <a:cubicBezTo>
                  <a:pt x="127408" y="0"/>
                  <a:pt x="132815" y="5389"/>
                  <a:pt x="132815" y="11497"/>
                </a:cubicBezTo>
                <a:lnTo>
                  <a:pt x="132815" y="26946"/>
                </a:lnTo>
                <a:cubicBezTo>
                  <a:pt x="138943" y="27665"/>
                  <a:pt x="144710" y="29821"/>
                  <a:pt x="150477" y="31976"/>
                </a:cubicBezTo>
                <a:lnTo>
                  <a:pt x="158408" y="18324"/>
                </a:lnTo>
                <a:cubicBezTo>
                  <a:pt x="159850" y="15449"/>
                  <a:pt x="162373" y="14012"/>
                  <a:pt x="165617" y="13294"/>
                </a:cubicBezTo>
                <a:cubicBezTo>
                  <a:pt x="168501" y="12216"/>
                  <a:pt x="171384" y="12934"/>
                  <a:pt x="174268" y="14371"/>
                </a:cubicBezTo>
                <a:lnTo>
                  <a:pt x="192652" y="25150"/>
                </a:lnTo>
                <a:cubicBezTo>
                  <a:pt x="198419" y="27665"/>
                  <a:pt x="199861" y="35210"/>
                  <a:pt x="196977" y="40959"/>
                </a:cubicBezTo>
                <a:lnTo>
                  <a:pt x="189408" y="53893"/>
                </a:lnTo>
                <a:cubicBezTo>
                  <a:pt x="194094" y="57845"/>
                  <a:pt x="198419" y="62516"/>
                  <a:pt x="202745" y="67187"/>
                </a:cubicBezTo>
                <a:lnTo>
                  <a:pt x="215722" y="59642"/>
                </a:lnTo>
                <a:cubicBezTo>
                  <a:pt x="218245" y="57845"/>
                  <a:pt x="221489" y="57486"/>
                  <a:pt x="224733" y="58204"/>
                </a:cubicBezTo>
                <a:cubicBezTo>
                  <a:pt x="227617" y="59642"/>
                  <a:pt x="230140" y="61079"/>
                  <a:pt x="231943" y="63953"/>
                </a:cubicBezTo>
                <a:lnTo>
                  <a:pt x="242396" y="82277"/>
                </a:lnTo>
                <a:cubicBezTo>
                  <a:pt x="243838" y="84792"/>
                  <a:pt x="243838" y="88025"/>
                  <a:pt x="243117" y="90900"/>
                </a:cubicBezTo>
                <a:cubicBezTo>
                  <a:pt x="242757" y="94133"/>
                  <a:pt x="240594" y="96648"/>
                  <a:pt x="238431" y="97726"/>
                </a:cubicBezTo>
                <a:lnTo>
                  <a:pt x="224733" y="105630"/>
                </a:lnTo>
                <a:cubicBezTo>
                  <a:pt x="226896" y="111738"/>
                  <a:pt x="228338" y="117846"/>
                  <a:pt x="229780" y="123595"/>
                </a:cubicBezTo>
                <a:lnTo>
                  <a:pt x="245280" y="123595"/>
                </a:lnTo>
                <a:cubicBezTo>
                  <a:pt x="251408" y="123595"/>
                  <a:pt x="256815" y="128984"/>
                  <a:pt x="256815" y="135092"/>
                </a:cubicBezTo>
                <a:lnTo>
                  <a:pt x="256815" y="156290"/>
                </a:lnTo>
                <a:cubicBezTo>
                  <a:pt x="256815" y="162757"/>
                  <a:pt x="251408" y="168146"/>
                  <a:pt x="245280" y="168146"/>
                </a:cubicBezTo>
                <a:lnTo>
                  <a:pt x="229780" y="168146"/>
                </a:lnTo>
                <a:cubicBezTo>
                  <a:pt x="228338" y="174254"/>
                  <a:pt x="226896" y="180362"/>
                  <a:pt x="224733" y="186470"/>
                </a:cubicBezTo>
                <a:lnTo>
                  <a:pt x="238431" y="194015"/>
                </a:lnTo>
                <a:cubicBezTo>
                  <a:pt x="243478" y="196889"/>
                  <a:pt x="245280" y="203716"/>
                  <a:pt x="242396" y="209464"/>
                </a:cubicBezTo>
                <a:lnTo>
                  <a:pt x="231943" y="227788"/>
                </a:lnTo>
                <a:cubicBezTo>
                  <a:pt x="230140" y="230303"/>
                  <a:pt x="227617" y="232458"/>
                  <a:pt x="224733" y="233536"/>
                </a:cubicBezTo>
                <a:cubicBezTo>
                  <a:pt x="221489" y="233896"/>
                  <a:pt x="218245" y="233536"/>
                  <a:pt x="215722" y="232458"/>
                </a:cubicBezTo>
                <a:lnTo>
                  <a:pt x="202745" y="224554"/>
                </a:lnTo>
                <a:cubicBezTo>
                  <a:pt x="198419" y="229584"/>
                  <a:pt x="194094" y="233896"/>
                  <a:pt x="189408" y="237848"/>
                </a:cubicBezTo>
                <a:lnTo>
                  <a:pt x="196977" y="251141"/>
                </a:lnTo>
                <a:cubicBezTo>
                  <a:pt x="199861" y="256531"/>
                  <a:pt x="198419" y="263716"/>
                  <a:pt x="192652" y="266950"/>
                </a:cubicBezTo>
                <a:lnTo>
                  <a:pt x="174268" y="277369"/>
                </a:lnTo>
                <a:cubicBezTo>
                  <a:pt x="171384" y="279166"/>
                  <a:pt x="168501" y="279525"/>
                  <a:pt x="165617" y="278806"/>
                </a:cubicBezTo>
                <a:cubicBezTo>
                  <a:pt x="162373" y="277729"/>
                  <a:pt x="159850" y="275932"/>
                  <a:pt x="158408" y="273417"/>
                </a:cubicBezTo>
                <a:lnTo>
                  <a:pt x="150477" y="260124"/>
                </a:lnTo>
                <a:cubicBezTo>
                  <a:pt x="144710" y="261920"/>
                  <a:pt x="138943" y="263716"/>
                  <a:pt x="132815" y="264794"/>
                </a:cubicBezTo>
                <a:lnTo>
                  <a:pt x="132815" y="280244"/>
                </a:lnTo>
                <a:cubicBezTo>
                  <a:pt x="132815" y="286351"/>
                  <a:pt x="127408" y="291741"/>
                  <a:pt x="121280" y="291741"/>
                </a:cubicBezTo>
                <a:lnTo>
                  <a:pt x="104337" y="291741"/>
                </a:lnTo>
                <a:cubicBezTo>
                  <a:pt x="102175" y="291741"/>
                  <a:pt x="100012" y="289585"/>
                  <a:pt x="100012" y="287070"/>
                </a:cubicBezTo>
                <a:cubicBezTo>
                  <a:pt x="100012" y="284914"/>
                  <a:pt x="102175" y="282759"/>
                  <a:pt x="104337" y="282759"/>
                </a:cubicBezTo>
                <a:lnTo>
                  <a:pt x="121280" y="282759"/>
                </a:lnTo>
                <a:cubicBezTo>
                  <a:pt x="122361" y="282759"/>
                  <a:pt x="123803" y="281681"/>
                  <a:pt x="123803" y="280244"/>
                </a:cubicBezTo>
                <a:lnTo>
                  <a:pt x="123803" y="261201"/>
                </a:lnTo>
                <a:cubicBezTo>
                  <a:pt x="123803" y="258686"/>
                  <a:pt x="125245" y="257249"/>
                  <a:pt x="127408" y="256531"/>
                </a:cubicBezTo>
                <a:cubicBezTo>
                  <a:pt x="135338" y="255453"/>
                  <a:pt x="143629" y="253297"/>
                  <a:pt x="151559" y="250064"/>
                </a:cubicBezTo>
                <a:cubicBezTo>
                  <a:pt x="153001" y="249704"/>
                  <a:pt x="155524" y="250064"/>
                  <a:pt x="156605" y="252219"/>
                </a:cubicBezTo>
                <a:lnTo>
                  <a:pt x="165977" y="268746"/>
                </a:lnTo>
                <a:cubicBezTo>
                  <a:pt x="166338" y="269465"/>
                  <a:pt x="167059" y="270184"/>
                  <a:pt x="167780" y="270184"/>
                </a:cubicBezTo>
                <a:cubicBezTo>
                  <a:pt x="168501" y="270184"/>
                  <a:pt x="168861" y="270184"/>
                  <a:pt x="169943" y="269824"/>
                </a:cubicBezTo>
                <a:lnTo>
                  <a:pt x="188687" y="259046"/>
                </a:lnTo>
                <a:cubicBezTo>
                  <a:pt x="189408" y="258327"/>
                  <a:pt x="190129" y="256531"/>
                  <a:pt x="189408" y="255453"/>
                </a:cubicBezTo>
                <a:lnTo>
                  <a:pt x="179675" y="239285"/>
                </a:lnTo>
                <a:cubicBezTo>
                  <a:pt x="178233" y="237129"/>
                  <a:pt x="179315" y="234614"/>
                  <a:pt x="180757" y="233536"/>
                </a:cubicBezTo>
                <a:cubicBezTo>
                  <a:pt x="187245" y="228147"/>
                  <a:pt x="193012" y="222039"/>
                  <a:pt x="198419" y="215931"/>
                </a:cubicBezTo>
                <a:cubicBezTo>
                  <a:pt x="199501" y="214494"/>
                  <a:pt x="202024" y="213776"/>
                  <a:pt x="204187" y="214853"/>
                </a:cubicBezTo>
                <a:lnTo>
                  <a:pt x="220408" y="224554"/>
                </a:lnTo>
                <a:cubicBezTo>
                  <a:pt x="220768" y="224913"/>
                  <a:pt x="221489" y="224913"/>
                  <a:pt x="222210" y="224913"/>
                </a:cubicBezTo>
                <a:cubicBezTo>
                  <a:pt x="223291" y="224554"/>
                  <a:pt x="223652" y="224195"/>
                  <a:pt x="224012" y="223836"/>
                </a:cubicBezTo>
                <a:lnTo>
                  <a:pt x="234466" y="205153"/>
                </a:lnTo>
                <a:cubicBezTo>
                  <a:pt x="235187" y="204793"/>
                  <a:pt x="235187" y="203716"/>
                  <a:pt x="234466" y="202997"/>
                </a:cubicBezTo>
                <a:cubicBezTo>
                  <a:pt x="234466" y="202638"/>
                  <a:pt x="234105" y="201919"/>
                  <a:pt x="233745" y="201560"/>
                </a:cubicBezTo>
                <a:lnTo>
                  <a:pt x="217164" y="192218"/>
                </a:lnTo>
                <a:cubicBezTo>
                  <a:pt x="215001" y="190781"/>
                  <a:pt x="214280" y="188985"/>
                  <a:pt x="215001" y="186829"/>
                </a:cubicBezTo>
                <a:cubicBezTo>
                  <a:pt x="218245" y="178925"/>
                  <a:pt x="220408" y="171020"/>
                  <a:pt x="221489" y="162757"/>
                </a:cubicBezTo>
                <a:cubicBezTo>
                  <a:pt x="221850" y="160601"/>
                  <a:pt x="223652" y="159164"/>
                  <a:pt x="226175" y="159164"/>
                </a:cubicBezTo>
                <a:lnTo>
                  <a:pt x="245280" y="159164"/>
                </a:lnTo>
                <a:cubicBezTo>
                  <a:pt x="246361" y="159164"/>
                  <a:pt x="247803" y="158086"/>
                  <a:pt x="247803" y="156290"/>
                </a:cubicBezTo>
                <a:lnTo>
                  <a:pt x="247803" y="135092"/>
                </a:lnTo>
                <a:cubicBezTo>
                  <a:pt x="247803" y="134014"/>
                  <a:pt x="246361" y="132577"/>
                  <a:pt x="245280" y="132577"/>
                </a:cubicBezTo>
                <a:lnTo>
                  <a:pt x="226175" y="132577"/>
                </a:lnTo>
                <a:cubicBezTo>
                  <a:pt x="223652" y="132577"/>
                  <a:pt x="221850" y="131140"/>
                  <a:pt x="221489" y="128625"/>
                </a:cubicBezTo>
                <a:cubicBezTo>
                  <a:pt x="220408" y="121080"/>
                  <a:pt x="218245" y="112816"/>
                  <a:pt x="215001" y="104912"/>
                </a:cubicBezTo>
                <a:cubicBezTo>
                  <a:pt x="214280" y="103115"/>
                  <a:pt x="215001" y="100960"/>
                  <a:pt x="217164" y="99882"/>
                </a:cubicBezTo>
                <a:lnTo>
                  <a:pt x="233745" y="90181"/>
                </a:lnTo>
                <a:cubicBezTo>
                  <a:pt x="234105" y="90181"/>
                  <a:pt x="234466" y="89103"/>
                  <a:pt x="234466" y="88744"/>
                </a:cubicBezTo>
                <a:cubicBezTo>
                  <a:pt x="235187" y="88025"/>
                  <a:pt x="235187" y="87307"/>
                  <a:pt x="234466" y="86229"/>
                </a:cubicBezTo>
                <a:lnTo>
                  <a:pt x="224012" y="67905"/>
                </a:lnTo>
                <a:cubicBezTo>
                  <a:pt x="223652" y="67546"/>
                  <a:pt x="223291" y="67187"/>
                  <a:pt x="222210" y="66827"/>
                </a:cubicBezTo>
                <a:cubicBezTo>
                  <a:pt x="221489" y="66827"/>
                  <a:pt x="220768" y="66827"/>
                  <a:pt x="220408" y="67187"/>
                </a:cubicBezTo>
                <a:lnTo>
                  <a:pt x="204187" y="76528"/>
                </a:lnTo>
                <a:cubicBezTo>
                  <a:pt x="202024" y="77965"/>
                  <a:pt x="199501" y="77247"/>
                  <a:pt x="198419" y="75809"/>
                </a:cubicBezTo>
                <a:cubicBezTo>
                  <a:pt x="193012" y="69342"/>
                  <a:pt x="187245" y="63594"/>
                  <a:pt x="180757" y="58204"/>
                </a:cubicBezTo>
                <a:cubicBezTo>
                  <a:pt x="179315" y="57127"/>
                  <a:pt x="178233" y="54612"/>
                  <a:pt x="179675" y="52456"/>
                </a:cubicBezTo>
                <a:lnTo>
                  <a:pt x="189408" y="35929"/>
                </a:lnTo>
                <a:cubicBezTo>
                  <a:pt x="190129" y="35210"/>
                  <a:pt x="189408" y="33054"/>
                  <a:pt x="188687" y="32695"/>
                </a:cubicBezTo>
                <a:lnTo>
                  <a:pt x="169943" y="22276"/>
                </a:lnTo>
                <a:cubicBezTo>
                  <a:pt x="168861" y="21557"/>
                  <a:pt x="168501" y="21557"/>
                  <a:pt x="167780" y="21557"/>
                </a:cubicBezTo>
                <a:cubicBezTo>
                  <a:pt x="167059" y="21557"/>
                  <a:pt x="166338" y="22635"/>
                  <a:pt x="165977" y="22994"/>
                </a:cubicBezTo>
                <a:lnTo>
                  <a:pt x="156605" y="39521"/>
                </a:lnTo>
                <a:cubicBezTo>
                  <a:pt x="155524" y="41318"/>
                  <a:pt x="153001" y="42036"/>
                  <a:pt x="151559" y="41318"/>
                </a:cubicBezTo>
                <a:cubicBezTo>
                  <a:pt x="143629" y="38444"/>
                  <a:pt x="135338" y="35929"/>
                  <a:pt x="127408" y="35210"/>
                </a:cubicBezTo>
                <a:cubicBezTo>
                  <a:pt x="125245" y="34851"/>
                  <a:pt x="123803" y="32695"/>
                  <a:pt x="123803" y="30539"/>
                </a:cubicBezTo>
                <a:lnTo>
                  <a:pt x="123803" y="11497"/>
                </a:lnTo>
                <a:cubicBezTo>
                  <a:pt x="123803" y="10419"/>
                  <a:pt x="122361" y="8623"/>
                  <a:pt x="121280" y="8623"/>
                </a:cubicBezTo>
                <a:lnTo>
                  <a:pt x="104337" y="8623"/>
                </a:lnTo>
                <a:cubicBezTo>
                  <a:pt x="102175" y="8623"/>
                  <a:pt x="100012" y="7186"/>
                  <a:pt x="100012" y="4671"/>
                </a:cubicBezTo>
                <a:cubicBezTo>
                  <a:pt x="100012" y="2156"/>
                  <a:pt x="102175" y="0"/>
                  <a:pt x="104337" y="0"/>
                </a:cubicBezTo>
                <a:close/>
              </a:path>
            </a:pathLst>
          </a:custGeom>
          <a:solidFill>
            <a:schemeClr val="bg1"/>
          </a:solidFill>
          <a:ln>
            <a:noFill/>
          </a:ln>
          <a:effectLst/>
        </p:spPr>
        <p:txBody>
          <a:bodyPr anchor="ctr"/>
          <a:lstStyle/>
          <a:p>
            <a:pPr>
              <a:lnSpc>
                <a:spcPct val="110000"/>
              </a:lnSpc>
            </a:pPr>
            <a:endParaRPr lang="en-US" sz="900" dirty="0">
              <a:latin typeface="Arial" panose="020B0604020202020204" pitchFamily="34" charset="0"/>
            </a:endParaRPr>
          </a:p>
        </p:txBody>
      </p:sp>
      <p:sp>
        <p:nvSpPr>
          <p:cNvPr id="115" name="Freeform 970">
            <a:extLst>
              <a:ext uri="{FF2B5EF4-FFF2-40B4-BE49-F238E27FC236}">
                <a16:creationId xmlns:a16="http://schemas.microsoft.com/office/drawing/2014/main" id="{ED8241FE-730F-DB4B-B86B-15C1C982DBDA}"/>
              </a:ext>
            </a:extLst>
          </p:cNvPr>
          <p:cNvSpPr>
            <a:spLocks noChangeAspect="1" noChangeArrowheads="1"/>
          </p:cNvSpPr>
          <p:nvPr/>
        </p:nvSpPr>
        <p:spPr bwMode="auto">
          <a:xfrm>
            <a:off x="1320769" y="3083565"/>
            <a:ext cx="299721" cy="307187"/>
          </a:xfrm>
          <a:custGeom>
            <a:avLst/>
            <a:gdLst>
              <a:gd name="T0" fmla="*/ 2100029 w 267928"/>
              <a:gd name="T1" fmla="*/ 5391979 h 293327"/>
              <a:gd name="T2" fmla="*/ 2945287 w 267928"/>
              <a:gd name="T3" fmla="*/ 5620192 h 293327"/>
              <a:gd name="T4" fmla="*/ 3215188 w 267928"/>
              <a:gd name="T5" fmla="*/ 5327789 h 293327"/>
              <a:gd name="T6" fmla="*/ 1837207 w 267928"/>
              <a:gd name="T7" fmla="*/ 4750058 h 293327"/>
              <a:gd name="T8" fmla="*/ 1929565 w 267928"/>
              <a:gd name="T9" fmla="*/ 5149482 h 293327"/>
              <a:gd name="T10" fmla="*/ 3470879 w 267928"/>
              <a:gd name="T11" fmla="*/ 5063867 h 293327"/>
              <a:gd name="T12" fmla="*/ 1837207 w 267928"/>
              <a:gd name="T13" fmla="*/ 4750058 h 293327"/>
              <a:gd name="T14" fmla="*/ 4323254 w 267928"/>
              <a:gd name="T15" fmla="*/ 2106735 h 293327"/>
              <a:gd name="T16" fmla="*/ 2697782 w 267928"/>
              <a:gd name="T17" fmla="*/ 3855795 h 293327"/>
              <a:gd name="T18" fmla="*/ 2577120 w 267928"/>
              <a:gd name="T19" fmla="*/ 3855795 h 293327"/>
              <a:gd name="T20" fmla="*/ 1881497 w 267928"/>
              <a:gd name="T21" fmla="*/ 3045280 h 293327"/>
              <a:gd name="T22" fmla="*/ 2633914 w 267928"/>
              <a:gd name="T23" fmla="*/ 3670931 h 293327"/>
              <a:gd name="T24" fmla="*/ 2640824 w 267928"/>
              <a:gd name="T25" fmla="*/ 1474933 h 293327"/>
              <a:gd name="T26" fmla="*/ 2640824 w 267928"/>
              <a:gd name="T27" fmla="*/ 1652093 h 293327"/>
              <a:gd name="T28" fmla="*/ 1575008 w 267928"/>
              <a:gd name="T29" fmla="*/ 2566242 h 293327"/>
              <a:gd name="T30" fmla="*/ 1497390 w 267928"/>
              <a:gd name="T31" fmla="*/ 2474103 h 293327"/>
              <a:gd name="T32" fmla="*/ 2661140 w 267928"/>
              <a:gd name="T33" fmla="*/ 941469 h 293327"/>
              <a:gd name="T34" fmla="*/ 4024886 w 267928"/>
              <a:gd name="T35" fmla="*/ 1754546 h 293327"/>
              <a:gd name="T36" fmla="*/ 2661140 w 267928"/>
              <a:gd name="T37" fmla="*/ 1119765 h 293327"/>
              <a:gd name="T38" fmla="*/ 1553106 w 267928"/>
              <a:gd name="T39" fmla="*/ 3737292 h 293327"/>
              <a:gd name="T40" fmla="*/ 1837207 w 267928"/>
              <a:gd name="T41" fmla="*/ 4571753 h 293327"/>
              <a:gd name="T42" fmla="*/ 3470879 w 267928"/>
              <a:gd name="T43" fmla="*/ 4414866 h 293327"/>
              <a:gd name="T44" fmla="*/ 4188266 w 267928"/>
              <a:gd name="T45" fmla="*/ 2909942 h 293327"/>
              <a:gd name="T46" fmla="*/ 4358716 w 267928"/>
              <a:gd name="T47" fmla="*/ 2931325 h 293327"/>
              <a:gd name="T48" fmla="*/ 3648425 w 267928"/>
              <a:gd name="T49" fmla="*/ 4414866 h 293327"/>
              <a:gd name="T50" fmla="*/ 3385665 w 267928"/>
              <a:gd name="T51" fmla="*/ 5327789 h 293327"/>
              <a:gd name="T52" fmla="*/ 3378541 w 267928"/>
              <a:gd name="T53" fmla="*/ 5391979 h 293327"/>
              <a:gd name="T54" fmla="*/ 2362841 w 267928"/>
              <a:gd name="T55" fmla="*/ 5798487 h 293327"/>
              <a:gd name="T56" fmla="*/ 1929565 w 267928"/>
              <a:gd name="T57" fmla="*/ 5327789 h 293327"/>
              <a:gd name="T58" fmla="*/ 1659665 w 267928"/>
              <a:gd name="T59" fmla="*/ 4407701 h 293327"/>
              <a:gd name="T60" fmla="*/ 942271 w 267928"/>
              <a:gd name="T61" fmla="*/ 2660331 h 293327"/>
              <a:gd name="T62" fmla="*/ 2650508 w 267928"/>
              <a:gd name="T63" fmla="*/ 0 h 293327"/>
              <a:gd name="T64" fmla="*/ 4156958 w 267928"/>
              <a:gd name="T65" fmla="*/ 4820745 h 293327"/>
              <a:gd name="T66" fmla="*/ 4057465 w 267928"/>
              <a:gd name="T67" fmla="*/ 4685855 h 293327"/>
              <a:gd name="T68" fmla="*/ 2650508 w 267928"/>
              <a:gd name="T69" fmla="*/ 170440 h 293327"/>
              <a:gd name="T70" fmla="*/ 177640 w 267928"/>
              <a:gd name="T71" fmla="*/ 5118929 h 293327"/>
              <a:gd name="T72" fmla="*/ 1250641 w 267928"/>
              <a:gd name="T73" fmla="*/ 5211214 h 293327"/>
              <a:gd name="T74" fmla="*/ 92353 w 267928"/>
              <a:gd name="T75" fmla="*/ 5296436 h 293327"/>
              <a:gd name="T76" fmla="*/ 0 w 267928"/>
              <a:gd name="T77" fmla="*/ 2648198 h 2933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67928" h="293327">
                <a:moveTo>
                  <a:pt x="106142" y="269515"/>
                </a:moveTo>
                <a:lnTo>
                  <a:pt x="106142" y="272762"/>
                </a:lnTo>
                <a:cubicBezTo>
                  <a:pt x="106142" y="279256"/>
                  <a:pt x="112245" y="284307"/>
                  <a:pt x="119425" y="284307"/>
                </a:cubicBezTo>
                <a:lnTo>
                  <a:pt x="148863" y="284307"/>
                </a:lnTo>
                <a:cubicBezTo>
                  <a:pt x="156402" y="284307"/>
                  <a:pt x="162505" y="279256"/>
                  <a:pt x="162505" y="272762"/>
                </a:cubicBezTo>
                <a:lnTo>
                  <a:pt x="162505" y="269515"/>
                </a:lnTo>
                <a:lnTo>
                  <a:pt x="106142" y="269515"/>
                </a:lnTo>
                <a:close/>
                <a:moveTo>
                  <a:pt x="92858" y="240290"/>
                </a:moveTo>
                <a:lnTo>
                  <a:pt x="92858" y="256165"/>
                </a:lnTo>
                <a:cubicBezTo>
                  <a:pt x="92858" y="258691"/>
                  <a:pt x="95013" y="260495"/>
                  <a:pt x="97526" y="260495"/>
                </a:cubicBezTo>
                <a:lnTo>
                  <a:pt x="171121" y="260495"/>
                </a:lnTo>
                <a:cubicBezTo>
                  <a:pt x="173634" y="260495"/>
                  <a:pt x="175429" y="258691"/>
                  <a:pt x="175429" y="256165"/>
                </a:cubicBezTo>
                <a:lnTo>
                  <a:pt x="175429" y="240290"/>
                </a:lnTo>
                <a:lnTo>
                  <a:pt x="92858" y="240290"/>
                </a:lnTo>
                <a:close/>
                <a:moveTo>
                  <a:pt x="212411" y="106573"/>
                </a:moveTo>
                <a:cubicBezTo>
                  <a:pt x="214205" y="104775"/>
                  <a:pt x="216716" y="104775"/>
                  <a:pt x="218510" y="106573"/>
                </a:cubicBezTo>
                <a:cubicBezTo>
                  <a:pt x="220303" y="108012"/>
                  <a:pt x="220303" y="110889"/>
                  <a:pt x="218510" y="113047"/>
                </a:cubicBezTo>
                <a:lnTo>
                  <a:pt x="136354" y="195052"/>
                </a:lnTo>
                <a:cubicBezTo>
                  <a:pt x="135278" y="196490"/>
                  <a:pt x="134202" y="196490"/>
                  <a:pt x="133126" y="196490"/>
                </a:cubicBezTo>
                <a:cubicBezTo>
                  <a:pt x="132049" y="196490"/>
                  <a:pt x="130973" y="196490"/>
                  <a:pt x="130255" y="195052"/>
                </a:cubicBezTo>
                <a:lnTo>
                  <a:pt x="95097" y="160524"/>
                </a:lnTo>
                <a:cubicBezTo>
                  <a:pt x="93662" y="158366"/>
                  <a:pt x="93662" y="155488"/>
                  <a:pt x="95097" y="154050"/>
                </a:cubicBezTo>
                <a:cubicBezTo>
                  <a:pt x="96891" y="152251"/>
                  <a:pt x="99761" y="152251"/>
                  <a:pt x="101196" y="154050"/>
                </a:cubicBezTo>
                <a:lnTo>
                  <a:pt x="133126" y="185700"/>
                </a:lnTo>
                <a:lnTo>
                  <a:pt x="212411" y="106573"/>
                </a:lnTo>
                <a:close/>
                <a:moveTo>
                  <a:pt x="133475" y="74613"/>
                </a:moveTo>
                <a:cubicBezTo>
                  <a:pt x="135972" y="74613"/>
                  <a:pt x="137756" y="76764"/>
                  <a:pt x="137756" y="79273"/>
                </a:cubicBezTo>
                <a:cubicBezTo>
                  <a:pt x="137756" y="81782"/>
                  <a:pt x="135972" y="83575"/>
                  <a:pt x="133475" y="83575"/>
                </a:cubicBezTo>
                <a:cubicBezTo>
                  <a:pt x="108503" y="83575"/>
                  <a:pt x="87811" y="101498"/>
                  <a:pt x="83887" y="126232"/>
                </a:cubicBezTo>
                <a:cubicBezTo>
                  <a:pt x="83530" y="128383"/>
                  <a:pt x="81747" y="129817"/>
                  <a:pt x="79606" y="129817"/>
                </a:cubicBezTo>
                <a:cubicBezTo>
                  <a:pt x="79606" y="129817"/>
                  <a:pt x="79249" y="129817"/>
                  <a:pt x="78893" y="129817"/>
                </a:cubicBezTo>
                <a:cubicBezTo>
                  <a:pt x="76395" y="129458"/>
                  <a:pt x="74612" y="127666"/>
                  <a:pt x="75682" y="125157"/>
                </a:cubicBezTo>
                <a:cubicBezTo>
                  <a:pt x="79963" y="95762"/>
                  <a:pt x="104222" y="74613"/>
                  <a:pt x="133475" y="74613"/>
                </a:cubicBezTo>
                <a:close/>
                <a:moveTo>
                  <a:pt x="134503" y="47625"/>
                </a:moveTo>
                <a:cubicBezTo>
                  <a:pt x="162505" y="47625"/>
                  <a:pt x="187634" y="60253"/>
                  <a:pt x="204148" y="82622"/>
                </a:cubicBezTo>
                <a:cubicBezTo>
                  <a:pt x="205584" y="84065"/>
                  <a:pt x="204866" y="86952"/>
                  <a:pt x="203430" y="88756"/>
                </a:cubicBezTo>
                <a:cubicBezTo>
                  <a:pt x="201276" y="89838"/>
                  <a:pt x="198404" y="89477"/>
                  <a:pt x="196968" y="88034"/>
                </a:cubicBezTo>
                <a:cubicBezTo>
                  <a:pt x="182249" y="67469"/>
                  <a:pt x="159274" y="56645"/>
                  <a:pt x="134503" y="56645"/>
                </a:cubicBezTo>
                <a:cubicBezTo>
                  <a:pt x="91781" y="56645"/>
                  <a:pt x="56241" y="91281"/>
                  <a:pt x="56241" y="134577"/>
                </a:cubicBezTo>
                <a:cubicBezTo>
                  <a:pt x="56241" y="155142"/>
                  <a:pt x="64498" y="174625"/>
                  <a:pt x="78499" y="189057"/>
                </a:cubicBezTo>
                <a:cubicBezTo>
                  <a:pt x="87474" y="198438"/>
                  <a:pt x="92858" y="210705"/>
                  <a:pt x="92858" y="222972"/>
                </a:cubicBezTo>
                <a:lnTo>
                  <a:pt x="92858" y="231270"/>
                </a:lnTo>
                <a:lnTo>
                  <a:pt x="175429" y="231270"/>
                </a:lnTo>
                <a:lnTo>
                  <a:pt x="175429" y="223333"/>
                </a:lnTo>
                <a:cubicBezTo>
                  <a:pt x="175429" y="211066"/>
                  <a:pt x="180813" y="199520"/>
                  <a:pt x="190147" y="189418"/>
                </a:cubicBezTo>
                <a:cubicBezTo>
                  <a:pt x="201276" y="177872"/>
                  <a:pt x="209174" y="163080"/>
                  <a:pt x="211687" y="147205"/>
                </a:cubicBezTo>
                <a:cubicBezTo>
                  <a:pt x="212046" y="144679"/>
                  <a:pt x="213841" y="142875"/>
                  <a:pt x="216354" y="143597"/>
                </a:cubicBezTo>
                <a:cubicBezTo>
                  <a:pt x="218867" y="143597"/>
                  <a:pt x="220303" y="145762"/>
                  <a:pt x="220303" y="148287"/>
                </a:cubicBezTo>
                <a:cubicBezTo>
                  <a:pt x="217431" y="166327"/>
                  <a:pt x="209174" y="182563"/>
                  <a:pt x="196250" y="195551"/>
                </a:cubicBezTo>
                <a:cubicBezTo>
                  <a:pt x="188711" y="203850"/>
                  <a:pt x="184403" y="213591"/>
                  <a:pt x="184403" y="223333"/>
                </a:cubicBezTo>
                <a:lnTo>
                  <a:pt x="184403" y="256165"/>
                </a:lnTo>
                <a:cubicBezTo>
                  <a:pt x="184403" y="263381"/>
                  <a:pt x="178300" y="269515"/>
                  <a:pt x="171121" y="269515"/>
                </a:cubicBezTo>
                <a:lnTo>
                  <a:pt x="170762" y="269515"/>
                </a:lnTo>
                <a:lnTo>
                  <a:pt x="170762" y="272762"/>
                </a:lnTo>
                <a:cubicBezTo>
                  <a:pt x="170762" y="284307"/>
                  <a:pt x="161069" y="293327"/>
                  <a:pt x="148863" y="293327"/>
                </a:cubicBezTo>
                <a:lnTo>
                  <a:pt x="119425" y="293327"/>
                </a:lnTo>
                <a:cubicBezTo>
                  <a:pt x="107219" y="293327"/>
                  <a:pt x="97526" y="284307"/>
                  <a:pt x="97526" y="272762"/>
                </a:cubicBezTo>
                <a:lnTo>
                  <a:pt x="97526" y="269515"/>
                </a:lnTo>
                <a:cubicBezTo>
                  <a:pt x="89628" y="269515"/>
                  <a:pt x="83884" y="263381"/>
                  <a:pt x="83884" y="256165"/>
                </a:cubicBezTo>
                <a:lnTo>
                  <a:pt x="83884" y="222972"/>
                </a:lnTo>
                <a:cubicBezTo>
                  <a:pt x="83884" y="212870"/>
                  <a:pt x="79935" y="203489"/>
                  <a:pt x="72037" y="195191"/>
                </a:cubicBezTo>
                <a:cubicBezTo>
                  <a:pt x="56241" y="178955"/>
                  <a:pt x="47625" y="157307"/>
                  <a:pt x="47625" y="134577"/>
                </a:cubicBezTo>
                <a:cubicBezTo>
                  <a:pt x="47625" y="86591"/>
                  <a:pt x="86756" y="47625"/>
                  <a:pt x="134503" y="47625"/>
                </a:cubicBezTo>
                <a:close/>
                <a:moveTo>
                  <a:pt x="133964" y="0"/>
                </a:moveTo>
                <a:cubicBezTo>
                  <a:pt x="207950" y="0"/>
                  <a:pt x="267928" y="60338"/>
                  <a:pt x="267928" y="133964"/>
                </a:cubicBezTo>
                <a:cubicBezTo>
                  <a:pt x="267928" y="177781"/>
                  <a:pt x="246020" y="218725"/>
                  <a:pt x="210105" y="243866"/>
                </a:cubicBezTo>
                <a:cubicBezTo>
                  <a:pt x="208309" y="245661"/>
                  <a:pt x="205436" y="244943"/>
                  <a:pt x="203999" y="243147"/>
                </a:cubicBezTo>
                <a:cubicBezTo>
                  <a:pt x="202562" y="240992"/>
                  <a:pt x="202921" y="238478"/>
                  <a:pt x="205076" y="237042"/>
                </a:cubicBezTo>
                <a:cubicBezTo>
                  <a:pt x="238837" y="212978"/>
                  <a:pt x="258949" y="174908"/>
                  <a:pt x="258949" y="133964"/>
                </a:cubicBezTo>
                <a:cubicBezTo>
                  <a:pt x="258949" y="65366"/>
                  <a:pt x="202921" y="8620"/>
                  <a:pt x="133964" y="8620"/>
                </a:cubicBezTo>
                <a:cubicBezTo>
                  <a:pt x="65006" y="8620"/>
                  <a:pt x="8979" y="65366"/>
                  <a:pt x="8979" y="133964"/>
                </a:cubicBezTo>
                <a:lnTo>
                  <a:pt x="8979" y="258950"/>
                </a:lnTo>
                <a:lnTo>
                  <a:pt x="58542" y="258950"/>
                </a:lnTo>
                <a:cubicBezTo>
                  <a:pt x="61056" y="258950"/>
                  <a:pt x="63211" y="261105"/>
                  <a:pt x="63211" y="263619"/>
                </a:cubicBezTo>
                <a:cubicBezTo>
                  <a:pt x="63211" y="266133"/>
                  <a:pt x="61056" y="267929"/>
                  <a:pt x="58542" y="267929"/>
                </a:cubicBezTo>
                <a:lnTo>
                  <a:pt x="4669" y="267929"/>
                </a:lnTo>
                <a:cubicBezTo>
                  <a:pt x="2155" y="267929"/>
                  <a:pt x="0" y="266133"/>
                  <a:pt x="0" y="263619"/>
                </a:cubicBezTo>
                <a:lnTo>
                  <a:pt x="0" y="133964"/>
                </a:lnTo>
                <a:cubicBezTo>
                  <a:pt x="0" y="60338"/>
                  <a:pt x="59978" y="0"/>
                  <a:pt x="133964" y="0"/>
                </a:cubicBezTo>
                <a:close/>
              </a:path>
            </a:pathLst>
          </a:custGeom>
          <a:solidFill>
            <a:schemeClr val="bg1"/>
          </a:solidFill>
          <a:ln>
            <a:noFill/>
          </a:ln>
          <a:effectLst/>
        </p:spPr>
        <p:txBody>
          <a:bodyPr anchor="ctr"/>
          <a:lstStyle/>
          <a:p>
            <a:pPr>
              <a:lnSpc>
                <a:spcPct val="110000"/>
              </a:lnSpc>
            </a:pPr>
            <a:endParaRPr lang="en-US" sz="900" dirty="0">
              <a:latin typeface="Arial" panose="020B0604020202020204" pitchFamily="34" charset="0"/>
            </a:endParaRPr>
          </a:p>
        </p:txBody>
      </p:sp>
      <p:sp>
        <p:nvSpPr>
          <p:cNvPr id="116" name="Freeform 971">
            <a:extLst>
              <a:ext uri="{FF2B5EF4-FFF2-40B4-BE49-F238E27FC236}">
                <a16:creationId xmlns:a16="http://schemas.microsoft.com/office/drawing/2014/main" id="{B7968CF7-6E05-2245-B5EF-84CC5900432F}"/>
              </a:ext>
            </a:extLst>
          </p:cNvPr>
          <p:cNvSpPr>
            <a:spLocks noChangeAspect="1" noChangeArrowheads="1"/>
          </p:cNvSpPr>
          <p:nvPr/>
        </p:nvSpPr>
        <p:spPr bwMode="auto">
          <a:xfrm>
            <a:off x="4237290" y="1998981"/>
            <a:ext cx="327146" cy="305353"/>
          </a:xfrm>
          <a:custGeom>
            <a:avLst/>
            <a:gdLst>
              <a:gd name="T0" fmla="*/ 5650922 w 291740"/>
              <a:gd name="T1" fmla="*/ 4777042 h 291741"/>
              <a:gd name="T2" fmla="*/ 869997 w 291740"/>
              <a:gd name="T3" fmla="*/ 4245614 h 291741"/>
              <a:gd name="T4" fmla="*/ 1755627 w 291740"/>
              <a:gd name="T5" fmla="*/ 4245614 h 291741"/>
              <a:gd name="T6" fmla="*/ 3957143 w 291740"/>
              <a:gd name="T7" fmla="*/ 3203987 h 291741"/>
              <a:gd name="T8" fmla="*/ 4765291 w 291740"/>
              <a:gd name="T9" fmla="*/ 2849694 h 291741"/>
              <a:gd name="T10" fmla="*/ 5650922 w 291740"/>
              <a:gd name="T11" fmla="*/ 2849694 h 291741"/>
              <a:gd name="T12" fmla="*/ 869997 w 291740"/>
              <a:gd name="T13" fmla="*/ 3381129 h 291741"/>
              <a:gd name="T14" fmla="*/ 869997 w 291740"/>
              <a:gd name="T15" fmla="*/ 2849694 h 291741"/>
              <a:gd name="T16" fmla="*/ 3879663 w 291740"/>
              <a:gd name="T17" fmla="*/ 3026860 h 291741"/>
              <a:gd name="T18" fmla="*/ 4765291 w 291740"/>
              <a:gd name="T19" fmla="*/ 1460893 h 291741"/>
              <a:gd name="T20" fmla="*/ 5650922 w 291740"/>
              <a:gd name="T21" fmla="*/ 1460893 h 291741"/>
              <a:gd name="T22" fmla="*/ 869997 w 291740"/>
              <a:gd name="T23" fmla="*/ 1985236 h 291741"/>
              <a:gd name="T24" fmla="*/ 869997 w 291740"/>
              <a:gd name="T25" fmla="*/ 1460893 h 291741"/>
              <a:gd name="T26" fmla="*/ 1935619 w 291740"/>
              <a:gd name="T27" fmla="*/ 1375845 h 291741"/>
              <a:gd name="T28" fmla="*/ 4585276 w 291740"/>
              <a:gd name="T29" fmla="*/ 1375845 h 291741"/>
              <a:gd name="T30" fmla="*/ 5823729 w 291740"/>
              <a:gd name="T31" fmla="*/ 1375845 h 291741"/>
              <a:gd name="T32" fmla="*/ 5298135 w 291740"/>
              <a:gd name="T33" fmla="*/ 2162380 h 291741"/>
              <a:gd name="T34" fmla="*/ 5823729 w 291740"/>
              <a:gd name="T35" fmla="*/ 2771751 h 291741"/>
              <a:gd name="T36" fmla="*/ 5298135 w 291740"/>
              <a:gd name="T37" fmla="*/ 3558276 h 291741"/>
              <a:gd name="T38" fmla="*/ 5823729 w 291740"/>
              <a:gd name="T39" fmla="*/ 4167671 h 291741"/>
              <a:gd name="T40" fmla="*/ 4671692 w 291740"/>
              <a:gd name="T41" fmla="*/ 4940012 h 291741"/>
              <a:gd name="T42" fmla="*/ 4671692 w 291740"/>
              <a:gd name="T43" fmla="*/ 4075548 h 291741"/>
              <a:gd name="T44" fmla="*/ 4671692 w 291740"/>
              <a:gd name="T45" fmla="*/ 3558276 h 291741"/>
              <a:gd name="T46" fmla="*/ 3957143 w 291740"/>
              <a:gd name="T47" fmla="*/ 3203987 h 291741"/>
              <a:gd name="T48" fmla="*/ 4585276 w 291740"/>
              <a:gd name="T49" fmla="*/ 2771751 h 291741"/>
              <a:gd name="T50" fmla="*/ 5118120 w 291740"/>
              <a:gd name="T51" fmla="*/ 2162380 h 291741"/>
              <a:gd name="T52" fmla="*/ 4585276 w 291740"/>
              <a:gd name="T53" fmla="*/ 1808089 h 291741"/>
              <a:gd name="T54" fmla="*/ 1842015 w 291740"/>
              <a:gd name="T55" fmla="*/ 2162380 h 291741"/>
              <a:gd name="T56" fmla="*/ 1842015 w 291740"/>
              <a:gd name="T57" fmla="*/ 2679643 h 291741"/>
              <a:gd name="T58" fmla="*/ 2641233 w 291740"/>
              <a:gd name="T59" fmla="*/ 3026860 h 291741"/>
              <a:gd name="T60" fmla="*/ 3793273 w 291740"/>
              <a:gd name="T61" fmla="*/ 2679643 h 291741"/>
              <a:gd name="T62" fmla="*/ 3699682 w 291740"/>
              <a:gd name="T63" fmla="*/ 2849694 h 291741"/>
              <a:gd name="T64" fmla="*/ 3699682 w 291740"/>
              <a:gd name="T65" fmla="*/ 3381129 h 291741"/>
              <a:gd name="T66" fmla="*/ 3793273 w 291740"/>
              <a:gd name="T67" fmla="*/ 3558276 h 291741"/>
              <a:gd name="T68" fmla="*/ 3260464 w 291740"/>
              <a:gd name="T69" fmla="*/ 4599884 h 291741"/>
              <a:gd name="T70" fmla="*/ 1842015 w 291740"/>
              <a:gd name="T71" fmla="*/ 4940012 h 291741"/>
              <a:gd name="T72" fmla="*/ 697144 w 291740"/>
              <a:gd name="T73" fmla="*/ 4167671 h 291741"/>
              <a:gd name="T74" fmla="*/ 1935619 w 291740"/>
              <a:gd name="T75" fmla="*/ 4167671 h 291741"/>
              <a:gd name="T76" fmla="*/ 3174031 w 291740"/>
              <a:gd name="T77" fmla="*/ 3558276 h 291741"/>
              <a:gd name="T78" fmla="*/ 2641233 w 291740"/>
              <a:gd name="T79" fmla="*/ 3203987 h 291741"/>
              <a:gd name="T80" fmla="*/ 1842015 w 291740"/>
              <a:gd name="T81" fmla="*/ 3558276 h 291741"/>
              <a:gd name="T82" fmla="*/ 697144 w 291740"/>
              <a:gd name="T83" fmla="*/ 2771751 h 291741"/>
              <a:gd name="T84" fmla="*/ 1222820 w 291740"/>
              <a:gd name="T85" fmla="*/ 2162380 h 291741"/>
              <a:gd name="T86" fmla="*/ 697144 w 291740"/>
              <a:gd name="T87" fmla="*/ 1375845 h 291741"/>
              <a:gd name="T88" fmla="*/ 1417573 w 291740"/>
              <a:gd name="T89" fmla="*/ 325920 h 291741"/>
              <a:gd name="T90" fmla="*/ 3360399 w 291740"/>
              <a:gd name="T91" fmla="*/ 325920 h 291741"/>
              <a:gd name="T92" fmla="*/ 438896 w 291740"/>
              <a:gd name="T93" fmla="*/ 0 h 291741"/>
              <a:gd name="T94" fmla="*/ 4777952 w 291740"/>
              <a:gd name="T95" fmla="*/ 899917 h 291741"/>
              <a:gd name="T96" fmla="*/ 4598076 w 291740"/>
              <a:gd name="T97" fmla="*/ 446444 h 291741"/>
              <a:gd name="T98" fmla="*/ 3540294 w 291740"/>
              <a:gd name="T99" fmla="*/ 325920 h 291741"/>
              <a:gd name="T100" fmla="*/ 1237701 w 291740"/>
              <a:gd name="T101" fmla="*/ 325920 h 291741"/>
              <a:gd name="T102" fmla="*/ 179866 w 291740"/>
              <a:gd name="T103" fmla="*/ 446444 h 291741"/>
              <a:gd name="T104" fmla="*/ 4331822 w 291740"/>
              <a:gd name="T105" fmla="*/ 5576933 h 291741"/>
              <a:gd name="T106" fmla="*/ 4777952 w 291740"/>
              <a:gd name="T107" fmla="*/ 5321811 h 291741"/>
              <a:gd name="T108" fmla="*/ 0 w 291740"/>
              <a:gd name="T109" fmla="*/ 5321811 h 2917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91740" h="291741">
                <a:moveTo>
                  <a:pt x="238717" y="215258"/>
                </a:moveTo>
                <a:lnTo>
                  <a:pt x="238717" y="242203"/>
                </a:lnTo>
                <a:lnTo>
                  <a:pt x="283083" y="242203"/>
                </a:lnTo>
                <a:lnTo>
                  <a:pt x="283083" y="215258"/>
                </a:lnTo>
                <a:lnTo>
                  <a:pt x="238717" y="215258"/>
                </a:lnTo>
                <a:close/>
                <a:moveTo>
                  <a:pt x="43582" y="215258"/>
                </a:moveTo>
                <a:lnTo>
                  <a:pt x="43582" y="242203"/>
                </a:lnTo>
                <a:lnTo>
                  <a:pt x="87947" y="242203"/>
                </a:lnTo>
                <a:lnTo>
                  <a:pt x="87947" y="215258"/>
                </a:lnTo>
                <a:lnTo>
                  <a:pt x="43582" y="215258"/>
                </a:lnTo>
                <a:close/>
                <a:moveTo>
                  <a:pt x="194352" y="162447"/>
                </a:moveTo>
                <a:lnTo>
                  <a:pt x="198232" y="162447"/>
                </a:lnTo>
                <a:lnTo>
                  <a:pt x="194352" y="165149"/>
                </a:lnTo>
                <a:lnTo>
                  <a:pt x="194352" y="162447"/>
                </a:lnTo>
                <a:close/>
                <a:moveTo>
                  <a:pt x="238717" y="144484"/>
                </a:moveTo>
                <a:lnTo>
                  <a:pt x="238717" y="171429"/>
                </a:lnTo>
                <a:lnTo>
                  <a:pt x="283083" y="171429"/>
                </a:lnTo>
                <a:lnTo>
                  <a:pt x="283083" y="144484"/>
                </a:lnTo>
                <a:lnTo>
                  <a:pt x="238717" y="144484"/>
                </a:lnTo>
                <a:close/>
                <a:moveTo>
                  <a:pt x="43582" y="144484"/>
                </a:moveTo>
                <a:lnTo>
                  <a:pt x="43582" y="171429"/>
                </a:lnTo>
                <a:lnTo>
                  <a:pt x="87947" y="171429"/>
                </a:lnTo>
                <a:lnTo>
                  <a:pt x="87947" y="144484"/>
                </a:lnTo>
                <a:lnTo>
                  <a:pt x="43582" y="144484"/>
                </a:lnTo>
                <a:close/>
                <a:moveTo>
                  <a:pt x="229700" y="140532"/>
                </a:moveTo>
                <a:lnTo>
                  <a:pt x="211129" y="153466"/>
                </a:lnTo>
                <a:lnTo>
                  <a:pt x="194352" y="153466"/>
                </a:lnTo>
                <a:lnTo>
                  <a:pt x="194352" y="143681"/>
                </a:lnTo>
                <a:lnTo>
                  <a:pt x="229700" y="140532"/>
                </a:lnTo>
                <a:close/>
                <a:moveTo>
                  <a:pt x="238717" y="74070"/>
                </a:moveTo>
                <a:lnTo>
                  <a:pt x="238717" y="100655"/>
                </a:lnTo>
                <a:lnTo>
                  <a:pt x="283083" y="100655"/>
                </a:lnTo>
                <a:lnTo>
                  <a:pt x="283083" y="74070"/>
                </a:lnTo>
                <a:lnTo>
                  <a:pt x="238717" y="74070"/>
                </a:lnTo>
                <a:close/>
                <a:moveTo>
                  <a:pt x="43582" y="74070"/>
                </a:moveTo>
                <a:lnTo>
                  <a:pt x="43582" y="100655"/>
                </a:lnTo>
                <a:lnTo>
                  <a:pt x="87947" y="100655"/>
                </a:lnTo>
                <a:lnTo>
                  <a:pt x="87947" y="74070"/>
                </a:lnTo>
                <a:lnTo>
                  <a:pt x="43582" y="74070"/>
                </a:lnTo>
                <a:close/>
                <a:moveTo>
                  <a:pt x="39254" y="65088"/>
                </a:moveTo>
                <a:lnTo>
                  <a:pt x="92276" y="65088"/>
                </a:lnTo>
                <a:cubicBezTo>
                  <a:pt x="94800" y="65088"/>
                  <a:pt x="96965" y="67244"/>
                  <a:pt x="96965" y="69758"/>
                </a:cubicBezTo>
                <a:lnTo>
                  <a:pt x="96965" y="82692"/>
                </a:lnTo>
                <a:lnTo>
                  <a:pt x="229700" y="82692"/>
                </a:lnTo>
                <a:lnTo>
                  <a:pt x="229700" y="69758"/>
                </a:lnTo>
                <a:cubicBezTo>
                  <a:pt x="229700" y="67244"/>
                  <a:pt x="231864" y="65088"/>
                  <a:pt x="234028" y="65088"/>
                </a:cubicBezTo>
                <a:lnTo>
                  <a:pt x="287411" y="65088"/>
                </a:lnTo>
                <a:cubicBezTo>
                  <a:pt x="289936" y="65088"/>
                  <a:pt x="291740" y="67244"/>
                  <a:pt x="291740" y="69758"/>
                </a:cubicBezTo>
                <a:lnTo>
                  <a:pt x="291740" y="104966"/>
                </a:lnTo>
                <a:cubicBezTo>
                  <a:pt x="291740" y="107481"/>
                  <a:pt x="289936" y="109636"/>
                  <a:pt x="287411" y="109636"/>
                </a:cubicBezTo>
                <a:lnTo>
                  <a:pt x="265409" y="109636"/>
                </a:lnTo>
                <a:lnTo>
                  <a:pt x="265409" y="135862"/>
                </a:lnTo>
                <a:lnTo>
                  <a:pt x="287411" y="135862"/>
                </a:lnTo>
                <a:cubicBezTo>
                  <a:pt x="289936" y="135862"/>
                  <a:pt x="291740" y="138018"/>
                  <a:pt x="291740" y="140532"/>
                </a:cubicBezTo>
                <a:lnTo>
                  <a:pt x="291740" y="175740"/>
                </a:lnTo>
                <a:cubicBezTo>
                  <a:pt x="291740" y="178255"/>
                  <a:pt x="289936" y="180410"/>
                  <a:pt x="287411" y="180410"/>
                </a:cubicBezTo>
                <a:lnTo>
                  <a:pt x="265409" y="180410"/>
                </a:lnTo>
                <a:lnTo>
                  <a:pt x="265409" y="206636"/>
                </a:lnTo>
                <a:lnTo>
                  <a:pt x="287411" y="206636"/>
                </a:lnTo>
                <a:cubicBezTo>
                  <a:pt x="289936" y="206636"/>
                  <a:pt x="291740" y="208792"/>
                  <a:pt x="291740" y="211307"/>
                </a:cubicBezTo>
                <a:lnTo>
                  <a:pt x="291740" y="246514"/>
                </a:lnTo>
                <a:cubicBezTo>
                  <a:pt x="291740" y="249029"/>
                  <a:pt x="289936" y="250466"/>
                  <a:pt x="287411" y="250466"/>
                </a:cubicBezTo>
                <a:lnTo>
                  <a:pt x="234028" y="250466"/>
                </a:lnTo>
                <a:cubicBezTo>
                  <a:pt x="231864" y="250466"/>
                  <a:pt x="229700" y="249029"/>
                  <a:pt x="229700" y="246514"/>
                </a:cubicBezTo>
                <a:lnTo>
                  <a:pt x="229700" y="211307"/>
                </a:lnTo>
                <a:cubicBezTo>
                  <a:pt x="229700" y="208792"/>
                  <a:pt x="231864" y="206636"/>
                  <a:pt x="234028" y="206636"/>
                </a:cubicBezTo>
                <a:lnTo>
                  <a:pt x="256392" y="206636"/>
                </a:lnTo>
                <a:lnTo>
                  <a:pt x="256392" y="180410"/>
                </a:lnTo>
                <a:lnTo>
                  <a:pt x="234028" y="180410"/>
                </a:lnTo>
                <a:cubicBezTo>
                  <a:pt x="231864" y="180410"/>
                  <a:pt x="229700" y="178255"/>
                  <a:pt x="229700" y="175740"/>
                </a:cubicBezTo>
                <a:lnTo>
                  <a:pt x="229700" y="162447"/>
                </a:lnTo>
                <a:lnTo>
                  <a:pt x="198232" y="162447"/>
                </a:lnTo>
                <a:lnTo>
                  <a:pt x="211129" y="153466"/>
                </a:lnTo>
                <a:lnTo>
                  <a:pt x="229700" y="153466"/>
                </a:lnTo>
                <a:lnTo>
                  <a:pt x="229700" y="140532"/>
                </a:lnTo>
                <a:cubicBezTo>
                  <a:pt x="229700" y="138018"/>
                  <a:pt x="231864" y="135862"/>
                  <a:pt x="234028" y="135862"/>
                </a:cubicBezTo>
                <a:lnTo>
                  <a:pt x="256392" y="135862"/>
                </a:lnTo>
                <a:lnTo>
                  <a:pt x="256392" y="109636"/>
                </a:lnTo>
                <a:lnTo>
                  <a:pt x="234028" y="109636"/>
                </a:lnTo>
                <a:cubicBezTo>
                  <a:pt x="231864" y="109636"/>
                  <a:pt x="229700" y="107481"/>
                  <a:pt x="229700" y="104966"/>
                </a:cubicBezTo>
                <a:lnTo>
                  <a:pt x="229700" y="91673"/>
                </a:lnTo>
                <a:lnTo>
                  <a:pt x="96965" y="91673"/>
                </a:lnTo>
                <a:lnTo>
                  <a:pt x="96965" y="104966"/>
                </a:lnTo>
                <a:cubicBezTo>
                  <a:pt x="96965" y="107481"/>
                  <a:pt x="94800" y="109636"/>
                  <a:pt x="92276" y="109636"/>
                </a:cubicBezTo>
                <a:lnTo>
                  <a:pt x="70273" y="109636"/>
                </a:lnTo>
                <a:lnTo>
                  <a:pt x="70273" y="135862"/>
                </a:lnTo>
                <a:lnTo>
                  <a:pt x="92276" y="135862"/>
                </a:lnTo>
                <a:cubicBezTo>
                  <a:pt x="94800" y="135862"/>
                  <a:pt x="96965" y="138018"/>
                  <a:pt x="96965" y="140532"/>
                </a:cubicBezTo>
                <a:lnTo>
                  <a:pt x="96965" y="153466"/>
                </a:lnTo>
                <a:lnTo>
                  <a:pt x="132313" y="153466"/>
                </a:lnTo>
                <a:lnTo>
                  <a:pt x="132313" y="140532"/>
                </a:lnTo>
                <a:cubicBezTo>
                  <a:pt x="132313" y="138018"/>
                  <a:pt x="134477" y="135862"/>
                  <a:pt x="136641" y="135862"/>
                </a:cubicBezTo>
                <a:lnTo>
                  <a:pt x="190024" y="135862"/>
                </a:lnTo>
                <a:cubicBezTo>
                  <a:pt x="192188" y="135862"/>
                  <a:pt x="194352" y="138018"/>
                  <a:pt x="194352" y="140532"/>
                </a:cubicBezTo>
                <a:lnTo>
                  <a:pt x="194352" y="143681"/>
                </a:lnTo>
                <a:lnTo>
                  <a:pt x="185335" y="144484"/>
                </a:lnTo>
                <a:lnTo>
                  <a:pt x="141330" y="144484"/>
                </a:lnTo>
                <a:lnTo>
                  <a:pt x="141330" y="171429"/>
                </a:lnTo>
                <a:lnTo>
                  <a:pt x="185335" y="171429"/>
                </a:lnTo>
                <a:lnTo>
                  <a:pt x="194352" y="165149"/>
                </a:lnTo>
                <a:lnTo>
                  <a:pt x="194352" y="175740"/>
                </a:lnTo>
                <a:cubicBezTo>
                  <a:pt x="194352" y="178255"/>
                  <a:pt x="192188" y="180410"/>
                  <a:pt x="190024" y="180410"/>
                </a:cubicBezTo>
                <a:lnTo>
                  <a:pt x="167661" y="180410"/>
                </a:lnTo>
                <a:lnTo>
                  <a:pt x="167661" y="228551"/>
                </a:lnTo>
                <a:cubicBezTo>
                  <a:pt x="167661" y="231066"/>
                  <a:pt x="165857" y="233221"/>
                  <a:pt x="163332" y="233221"/>
                </a:cubicBezTo>
                <a:lnTo>
                  <a:pt x="96965" y="233221"/>
                </a:lnTo>
                <a:lnTo>
                  <a:pt x="96965" y="246514"/>
                </a:lnTo>
                <a:cubicBezTo>
                  <a:pt x="96965" y="249029"/>
                  <a:pt x="94800" y="250466"/>
                  <a:pt x="92276" y="250466"/>
                </a:cubicBezTo>
                <a:lnTo>
                  <a:pt x="39254" y="250466"/>
                </a:lnTo>
                <a:cubicBezTo>
                  <a:pt x="36368" y="250466"/>
                  <a:pt x="34925" y="249029"/>
                  <a:pt x="34925" y="246514"/>
                </a:cubicBezTo>
                <a:lnTo>
                  <a:pt x="34925" y="211307"/>
                </a:lnTo>
                <a:cubicBezTo>
                  <a:pt x="34925" y="208792"/>
                  <a:pt x="36368" y="206636"/>
                  <a:pt x="39254" y="206636"/>
                </a:cubicBezTo>
                <a:lnTo>
                  <a:pt x="92276" y="206636"/>
                </a:lnTo>
                <a:cubicBezTo>
                  <a:pt x="94800" y="206636"/>
                  <a:pt x="96965" y="208792"/>
                  <a:pt x="96965" y="211307"/>
                </a:cubicBezTo>
                <a:lnTo>
                  <a:pt x="96965" y="224240"/>
                </a:lnTo>
                <a:lnTo>
                  <a:pt x="159004" y="224240"/>
                </a:lnTo>
                <a:lnTo>
                  <a:pt x="159004" y="180410"/>
                </a:lnTo>
                <a:lnTo>
                  <a:pt x="136641" y="180410"/>
                </a:lnTo>
                <a:cubicBezTo>
                  <a:pt x="134477" y="180410"/>
                  <a:pt x="132313" y="178255"/>
                  <a:pt x="132313" y="175740"/>
                </a:cubicBezTo>
                <a:lnTo>
                  <a:pt x="132313" y="162447"/>
                </a:lnTo>
                <a:lnTo>
                  <a:pt x="96965" y="162447"/>
                </a:lnTo>
                <a:lnTo>
                  <a:pt x="96965" y="175740"/>
                </a:lnTo>
                <a:cubicBezTo>
                  <a:pt x="96965" y="178255"/>
                  <a:pt x="94800" y="180410"/>
                  <a:pt x="92276" y="180410"/>
                </a:cubicBezTo>
                <a:lnTo>
                  <a:pt x="39254" y="180410"/>
                </a:lnTo>
                <a:cubicBezTo>
                  <a:pt x="36368" y="180410"/>
                  <a:pt x="34925" y="178255"/>
                  <a:pt x="34925" y="175740"/>
                </a:cubicBezTo>
                <a:lnTo>
                  <a:pt x="34925" y="140532"/>
                </a:lnTo>
                <a:cubicBezTo>
                  <a:pt x="34925" y="138018"/>
                  <a:pt x="36368" y="135862"/>
                  <a:pt x="39254" y="135862"/>
                </a:cubicBezTo>
                <a:lnTo>
                  <a:pt x="61256" y="135862"/>
                </a:lnTo>
                <a:lnTo>
                  <a:pt x="61256" y="109636"/>
                </a:lnTo>
                <a:lnTo>
                  <a:pt x="39254" y="109636"/>
                </a:lnTo>
                <a:cubicBezTo>
                  <a:pt x="36368" y="109636"/>
                  <a:pt x="34925" y="107481"/>
                  <a:pt x="34925" y="104966"/>
                </a:cubicBezTo>
                <a:lnTo>
                  <a:pt x="34925" y="69758"/>
                </a:lnTo>
                <a:cubicBezTo>
                  <a:pt x="34925" y="67244"/>
                  <a:pt x="36368" y="65088"/>
                  <a:pt x="39254" y="65088"/>
                </a:cubicBezTo>
                <a:close/>
                <a:moveTo>
                  <a:pt x="71013" y="8623"/>
                </a:moveTo>
                <a:lnTo>
                  <a:pt x="71013" y="16527"/>
                </a:lnTo>
                <a:cubicBezTo>
                  <a:pt x="71013" y="23354"/>
                  <a:pt x="77141" y="29461"/>
                  <a:pt x="83990" y="29461"/>
                </a:cubicBezTo>
                <a:lnTo>
                  <a:pt x="155002" y="29461"/>
                </a:lnTo>
                <a:cubicBezTo>
                  <a:pt x="162211" y="29461"/>
                  <a:pt x="168339" y="23354"/>
                  <a:pt x="168339" y="16527"/>
                </a:cubicBezTo>
                <a:lnTo>
                  <a:pt x="168339" y="8623"/>
                </a:lnTo>
                <a:lnTo>
                  <a:pt x="71013" y="8623"/>
                </a:lnTo>
                <a:close/>
                <a:moveTo>
                  <a:pt x="21988" y="0"/>
                </a:moveTo>
                <a:lnTo>
                  <a:pt x="217003" y="0"/>
                </a:lnTo>
                <a:cubicBezTo>
                  <a:pt x="229259" y="0"/>
                  <a:pt x="239352" y="10419"/>
                  <a:pt x="239352" y="22635"/>
                </a:cubicBezTo>
                <a:lnTo>
                  <a:pt x="239352" y="45629"/>
                </a:lnTo>
                <a:cubicBezTo>
                  <a:pt x="239352" y="48144"/>
                  <a:pt x="237549" y="50300"/>
                  <a:pt x="234666" y="50300"/>
                </a:cubicBezTo>
                <a:cubicBezTo>
                  <a:pt x="232503" y="50300"/>
                  <a:pt x="230340" y="48144"/>
                  <a:pt x="230340" y="45629"/>
                </a:cubicBezTo>
                <a:lnTo>
                  <a:pt x="230340" y="22635"/>
                </a:lnTo>
                <a:cubicBezTo>
                  <a:pt x="230340" y="14731"/>
                  <a:pt x="224212" y="8623"/>
                  <a:pt x="217003" y="8623"/>
                </a:cubicBezTo>
                <a:lnTo>
                  <a:pt x="177351" y="8623"/>
                </a:lnTo>
                <a:lnTo>
                  <a:pt x="177351" y="16527"/>
                </a:lnTo>
                <a:cubicBezTo>
                  <a:pt x="177351" y="28743"/>
                  <a:pt x="167258" y="38444"/>
                  <a:pt x="155002" y="38444"/>
                </a:cubicBezTo>
                <a:lnTo>
                  <a:pt x="83990" y="38444"/>
                </a:lnTo>
                <a:cubicBezTo>
                  <a:pt x="71734" y="38444"/>
                  <a:pt x="62001" y="28743"/>
                  <a:pt x="62001" y="16527"/>
                </a:cubicBezTo>
                <a:lnTo>
                  <a:pt x="62001" y="8623"/>
                </a:lnTo>
                <a:lnTo>
                  <a:pt x="21988" y="8623"/>
                </a:lnTo>
                <a:cubicBezTo>
                  <a:pt x="14779" y="8623"/>
                  <a:pt x="9011" y="14731"/>
                  <a:pt x="9011" y="22635"/>
                </a:cubicBezTo>
                <a:lnTo>
                  <a:pt x="9011" y="269824"/>
                </a:lnTo>
                <a:cubicBezTo>
                  <a:pt x="9011" y="277010"/>
                  <a:pt x="14779" y="282759"/>
                  <a:pt x="21988" y="282759"/>
                </a:cubicBezTo>
                <a:lnTo>
                  <a:pt x="217003" y="282759"/>
                </a:lnTo>
                <a:cubicBezTo>
                  <a:pt x="224212" y="282759"/>
                  <a:pt x="230340" y="277010"/>
                  <a:pt x="230340" y="269824"/>
                </a:cubicBezTo>
                <a:cubicBezTo>
                  <a:pt x="230340" y="266950"/>
                  <a:pt x="232503" y="265154"/>
                  <a:pt x="234666" y="265154"/>
                </a:cubicBezTo>
                <a:cubicBezTo>
                  <a:pt x="237549" y="265154"/>
                  <a:pt x="239352" y="266950"/>
                  <a:pt x="239352" y="269824"/>
                </a:cubicBezTo>
                <a:cubicBezTo>
                  <a:pt x="239352" y="282040"/>
                  <a:pt x="229259" y="291741"/>
                  <a:pt x="217003" y="291741"/>
                </a:cubicBezTo>
                <a:lnTo>
                  <a:pt x="21988" y="291741"/>
                </a:lnTo>
                <a:cubicBezTo>
                  <a:pt x="9732" y="291741"/>
                  <a:pt x="0" y="282040"/>
                  <a:pt x="0" y="269824"/>
                </a:cubicBezTo>
                <a:lnTo>
                  <a:pt x="0" y="22635"/>
                </a:lnTo>
                <a:cubicBezTo>
                  <a:pt x="0" y="10419"/>
                  <a:pt x="9732" y="0"/>
                  <a:pt x="21988" y="0"/>
                </a:cubicBezTo>
                <a:close/>
              </a:path>
            </a:pathLst>
          </a:custGeom>
          <a:solidFill>
            <a:schemeClr val="bg1"/>
          </a:solidFill>
          <a:ln>
            <a:noFill/>
          </a:ln>
          <a:effectLst/>
        </p:spPr>
        <p:txBody>
          <a:bodyPr anchor="ctr"/>
          <a:lstStyle/>
          <a:p>
            <a:pPr>
              <a:lnSpc>
                <a:spcPct val="110000"/>
              </a:lnSpc>
            </a:pPr>
            <a:endParaRPr lang="en-US" sz="900" dirty="0">
              <a:latin typeface="Arial" panose="020B0604020202020204" pitchFamily="34" charset="0"/>
            </a:endParaRPr>
          </a:p>
        </p:txBody>
      </p:sp>
      <p:sp>
        <p:nvSpPr>
          <p:cNvPr id="117" name="Freeform 972">
            <a:extLst>
              <a:ext uri="{FF2B5EF4-FFF2-40B4-BE49-F238E27FC236}">
                <a16:creationId xmlns:a16="http://schemas.microsoft.com/office/drawing/2014/main" id="{8B4D6CC3-8777-7E49-8DAA-E75CEC2E2E34}"/>
              </a:ext>
            </a:extLst>
          </p:cNvPr>
          <p:cNvSpPr>
            <a:spLocks noChangeAspect="1" noChangeArrowheads="1"/>
          </p:cNvSpPr>
          <p:nvPr/>
        </p:nvSpPr>
        <p:spPr bwMode="auto">
          <a:xfrm>
            <a:off x="2559037" y="2059802"/>
            <a:ext cx="327146" cy="305353"/>
          </a:xfrm>
          <a:custGeom>
            <a:avLst/>
            <a:gdLst>
              <a:gd name="T0" fmla="*/ 3106090 w 291743"/>
              <a:gd name="T1" fmla="*/ 2376649 h 291437"/>
              <a:gd name="T2" fmla="*/ 3207245 w 291743"/>
              <a:gd name="T3" fmla="*/ 2455613 h 291437"/>
              <a:gd name="T4" fmla="*/ 3041053 w 291743"/>
              <a:gd name="T5" fmla="*/ 2003449 h 291437"/>
              <a:gd name="T6" fmla="*/ 2925449 w 291743"/>
              <a:gd name="T7" fmla="*/ 582448 h 291437"/>
              <a:gd name="T8" fmla="*/ 4124008 w 291743"/>
              <a:gd name="T9" fmla="*/ 666520 h 291437"/>
              <a:gd name="T10" fmla="*/ 5116370 w 291743"/>
              <a:gd name="T11" fmla="*/ 1314864 h 291437"/>
              <a:gd name="T12" fmla="*/ 5823128 w 291743"/>
              <a:gd name="T13" fmla="*/ 2020804 h 291437"/>
              <a:gd name="T14" fmla="*/ 5116370 w 291743"/>
              <a:gd name="T15" fmla="*/ 3058187 h 291437"/>
              <a:gd name="T16" fmla="*/ 4181136 w 291743"/>
              <a:gd name="T17" fmla="*/ 3533653 h 291437"/>
              <a:gd name="T18" fmla="*/ 3724217 w 291743"/>
              <a:gd name="T19" fmla="*/ 4009041 h 291437"/>
              <a:gd name="T20" fmla="*/ 3867002 w 291743"/>
              <a:gd name="T21" fmla="*/ 3829024 h 291437"/>
              <a:gd name="T22" fmla="*/ 4038349 w 291743"/>
              <a:gd name="T23" fmla="*/ 3382327 h 291437"/>
              <a:gd name="T24" fmla="*/ 4952144 w 291743"/>
              <a:gd name="T25" fmla="*/ 3202232 h 291437"/>
              <a:gd name="T26" fmla="*/ 5116370 w 291743"/>
              <a:gd name="T27" fmla="*/ 2604333 h 291437"/>
              <a:gd name="T28" fmla="*/ 5651787 w 291743"/>
              <a:gd name="T29" fmla="*/ 2733991 h 291437"/>
              <a:gd name="T30" fmla="*/ 4773663 w 291743"/>
              <a:gd name="T31" fmla="*/ 1883944 h 291437"/>
              <a:gd name="T32" fmla="*/ 4595183 w 291743"/>
              <a:gd name="T33" fmla="*/ 2366591 h 291437"/>
              <a:gd name="T34" fmla="*/ 4952144 w 291743"/>
              <a:gd name="T35" fmla="*/ 1703872 h 291437"/>
              <a:gd name="T36" fmla="*/ 4038349 w 291743"/>
              <a:gd name="T37" fmla="*/ 1177983 h 291437"/>
              <a:gd name="T38" fmla="*/ 3802738 w 291743"/>
              <a:gd name="T39" fmla="*/ 522444 h 291437"/>
              <a:gd name="T40" fmla="*/ 3609997 w 291743"/>
              <a:gd name="T41" fmla="*/ 342303 h 291437"/>
              <a:gd name="T42" fmla="*/ 2517769 w 291743"/>
              <a:gd name="T43" fmla="*/ 442760 h 291437"/>
              <a:gd name="T44" fmla="*/ 2129317 w 291743"/>
              <a:gd name="T45" fmla="*/ 665069 h 291437"/>
              <a:gd name="T46" fmla="*/ 1949494 w 291743"/>
              <a:gd name="T47" fmla="*/ 1317694 h 291437"/>
              <a:gd name="T48" fmla="*/ 892021 w 291743"/>
              <a:gd name="T49" fmla="*/ 1310514 h 291437"/>
              <a:gd name="T50" fmla="*/ 1525060 w 291743"/>
              <a:gd name="T51" fmla="*/ 1791032 h 291437"/>
              <a:gd name="T52" fmla="*/ 1345226 w 291743"/>
              <a:gd name="T53" fmla="*/ 2665971 h 291437"/>
              <a:gd name="T54" fmla="*/ 179836 w 291743"/>
              <a:gd name="T55" fmla="*/ 2020512 h 291437"/>
              <a:gd name="T56" fmla="*/ 1294861 w 291743"/>
              <a:gd name="T57" fmla="*/ 3813487 h 291437"/>
              <a:gd name="T58" fmla="*/ 712194 w 291743"/>
              <a:gd name="T59" fmla="*/ 3225376 h 291437"/>
              <a:gd name="T60" fmla="*/ 1474712 w 291743"/>
              <a:gd name="T61" fmla="*/ 3225376 h 291437"/>
              <a:gd name="T62" fmla="*/ 1855930 w 291743"/>
              <a:gd name="T63" fmla="*/ 5635088 h 291437"/>
              <a:gd name="T64" fmla="*/ 2100550 w 291743"/>
              <a:gd name="T65" fmla="*/ 4487609 h 291437"/>
              <a:gd name="T66" fmla="*/ 2330749 w 291743"/>
              <a:gd name="T67" fmla="*/ 5046995 h 291437"/>
              <a:gd name="T68" fmla="*/ 2186862 w 291743"/>
              <a:gd name="T69" fmla="*/ 3992722 h 291437"/>
              <a:gd name="T70" fmla="*/ 2186862 w 291743"/>
              <a:gd name="T71" fmla="*/ 3074782 h 291437"/>
              <a:gd name="T72" fmla="*/ 2568124 w 291743"/>
              <a:gd name="T73" fmla="*/ 3813487 h 291437"/>
              <a:gd name="T74" fmla="*/ 2330749 w 291743"/>
              <a:gd name="T75" fmla="*/ 5226301 h 291437"/>
              <a:gd name="T76" fmla="*/ 1855930 w 291743"/>
              <a:gd name="T77" fmla="*/ 5814425 h 291437"/>
              <a:gd name="T78" fmla="*/ 1294861 w 291743"/>
              <a:gd name="T79" fmla="*/ 3992722 h 291437"/>
              <a:gd name="T80" fmla="*/ 0 w 291743"/>
              <a:gd name="T81" fmla="*/ 2020512 h 291437"/>
              <a:gd name="T82" fmla="*/ 712194 w 291743"/>
              <a:gd name="T83" fmla="*/ 1310514 h 291437"/>
              <a:gd name="T84" fmla="*/ 1949494 w 291743"/>
              <a:gd name="T85" fmla="*/ 665069 h 291437"/>
              <a:gd name="T86" fmla="*/ 3098856 w 291743"/>
              <a:gd name="T87" fmla="*/ 87243 h 291437"/>
              <a:gd name="T88" fmla="*/ 4153692 w 291743"/>
              <a:gd name="T89" fmla="*/ 1637447 h 291437"/>
              <a:gd name="T90" fmla="*/ 3120539 w 291743"/>
              <a:gd name="T91" fmla="*/ 4357460 h 291437"/>
              <a:gd name="T92" fmla="*/ 3026608 w 291743"/>
              <a:gd name="T93" fmla="*/ 2570426 h 291437"/>
              <a:gd name="T94" fmla="*/ 1979000 w 291743"/>
              <a:gd name="T95" fmla="*/ 2649379 h 2914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1743" h="291437">
                <a:moveTo>
                  <a:pt x="146567" y="29194"/>
                </a:moveTo>
                <a:lnTo>
                  <a:pt x="110008" y="128479"/>
                </a:lnTo>
                <a:lnTo>
                  <a:pt x="155617" y="119126"/>
                </a:lnTo>
                <a:cubicBezTo>
                  <a:pt x="155979" y="119126"/>
                  <a:pt x="155979" y="119126"/>
                  <a:pt x="156341" y="119126"/>
                </a:cubicBezTo>
                <a:cubicBezTo>
                  <a:pt x="157064" y="119126"/>
                  <a:pt x="158512" y="119126"/>
                  <a:pt x="159236" y="119846"/>
                </a:cubicBezTo>
                <a:cubicBezTo>
                  <a:pt x="159960" y="120565"/>
                  <a:pt x="160684" y="122004"/>
                  <a:pt x="160684" y="123083"/>
                </a:cubicBezTo>
                <a:lnTo>
                  <a:pt x="160684" y="189273"/>
                </a:lnTo>
                <a:lnTo>
                  <a:pt x="197243" y="90707"/>
                </a:lnTo>
                <a:lnTo>
                  <a:pt x="152359" y="100420"/>
                </a:lnTo>
                <a:cubicBezTo>
                  <a:pt x="150911" y="100780"/>
                  <a:pt x="149463" y="100060"/>
                  <a:pt x="148377" y="98981"/>
                </a:cubicBezTo>
                <a:cubicBezTo>
                  <a:pt x="147291" y="98262"/>
                  <a:pt x="146929" y="97183"/>
                  <a:pt x="146929" y="95744"/>
                </a:cubicBezTo>
                <a:lnTo>
                  <a:pt x="146567" y="29194"/>
                </a:lnTo>
                <a:close/>
                <a:moveTo>
                  <a:pt x="180863" y="17159"/>
                </a:moveTo>
                <a:lnTo>
                  <a:pt x="190520" y="17159"/>
                </a:lnTo>
                <a:cubicBezTo>
                  <a:pt x="199820" y="17159"/>
                  <a:pt x="206616" y="24742"/>
                  <a:pt x="206616" y="33408"/>
                </a:cubicBezTo>
                <a:lnTo>
                  <a:pt x="206616" y="50017"/>
                </a:lnTo>
                <a:lnTo>
                  <a:pt x="240595" y="50017"/>
                </a:lnTo>
                <a:cubicBezTo>
                  <a:pt x="249179" y="50017"/>
                  <a:pt x="256333" y="57239"/>
                  <a:pt x="256333" y="65905"/>
                </a:cubicBezTo>
                <a:lnTo>
                  <a:pt x="256333" y="85403"/>
                </a:lnTo>
                <a:lnTo>
                  <a:pt x="275289" y="85403"/>
                </a:lnTo>
                <a:cubicBezTo>
                  <a:pt x="284231" y="85403"/>
                  <a:pt x="291743" y="92624"/>
                  <a:pt x="291743" y="101290"/>
                </a:cubicBezTo>
                <a:lnTo>
                  <a:pt x="291743" y="137037"/>
                </a:lnTo>
                <a:cubicBezTo>
                  <a:pt x="291743" y="146425"/>
                  <a:pt x="284231" y="153286"/>
                  <a:pt x="275289" y="153286"/>
                </a:cubicBezTo>
                <a:lnTo>
                  <a:pt x="256333" y="153286"/>
                </a:lnTo>
                <a:lnTo>
                  <a:pt x="256333" y="160507"/>
                </a:lnTo>
                <a:cubicBezTo>
                  <a:pt x="256333" y="169895"/>
                  <a:pt x="249179" y="177117"/>
                  <a:pt x="240595" y="177117"/>
                </a:cubicBezTo>
                <a:lnTo>
                  <a:pt x="209477" y="177117"/>
                </a:lnTo>
                <a:lnTo>
                  <a:pt x="209477" y="184699"/>
                </a:lnTo>
                <a:cubicBezTo>
                  <a:pt x="209477" y="193365"/>
                  <a:pt x="202324" y="200948"/>
                  <a:pt x="193739" y="200948"/>
                </a:cubicBezTo>
                <a:lnTo>
                  <a:pt x="186586" y="200948"/>
                </a:lnTo>
                <a:cubicBezTo>
                  <a:pt x="184082" y="200948"/>
                  <a:pt x="181936" y="198781"/>
                  <a:pt x="181936" y="196254"/>
                </a:cubicBezTo>
                <a:cubicBezTo>
                  <a:pt x="181936" y="193726"/>
                  <a:pt x="184082" y="191921"/>
                  <a:pt x="186586" y="191921"/>
                </a:cubicBezTo>
                <a:lnTo>
                  <a:pt x="193739" y="191921"/>
                </a:lnTo>
                <a:cubicBezTo>
                  <a:pt x="197674" y="191921"/>
                  <a:pt x="200893" y="188671"/>
                  <a:pt x="200893" y="184699"/>
                </a:cubicBezTo>
                <a:lnTo>
                  <a:pt x="200893" y="172784"/>
                </a:lnTo>
                <a:cubicBezTo>
                  <a:pt x="200893" y="171701"/>
                  <a:pt x="201251" y="170256"/>
                  <a:pt x="202324" y="169534"/>
                </a:cubicBezTo>
                <a:cubicBezTo>
                  <a:pt x="203039" y="168812"/>
                  <a:pt x="204112" y="168451"/>
                  <a:pt x="205543" y="168451"/>
                </a:cubicBezTo>
                <a:lnTo>
                  <a:pt x="240595" y="168451"/>
                </a:lnTo>
                <a:cubicBezTo>
                  <a:pt x="244529" y="168451"/>
                  <a:pt x="248106" y="164840"/>
                  <a:pt x="248106" y="160507"/>
                </a:cubicBezTo>
                <a:lnTo>
                  <a:pt x="248106" y="130538"/>
                </a:lnTo>
                <a:cubicBezTo>
                  <a:pt x="248106" y="128010"/>
                  <a:pt x="249894" y="125844"/>
                  <a:pt x="252041" y="125844"/>
                </a:cubicBezTo>
                <a:cubicBezTo>
                  <a:pt x="254544" y="125844"/>
                  <a:pt x="256333" y="128010"/>
                  <a:pt x="256333" y="130538"/>
                </a:cubicBezTo>
                <a:lnTo>
                  <a:pt x="256333" y="144259"/>
                </a:lnTo>
                <a:lnTo>
                  <a:pt x="275289" y="144259"/>
                </a:lnTo>
                <a:cubicBezTo>
                  <a:pt x="279582" y="144259"/>
                  <a:pt x="283158" y="141009"/>
                  <a:pt x="283158" y="137037"/>
                </a:cubicBezTo>
                <a:lnTo>
                  <a:pt x="283158" y="101290"/>
                </a:lnTo>
                <a:cubicBezTo>
                  <a:pt x="283158" y="97318"/>
                  <a:pt x="279582" y="94430"/>
                  <a:pt x="275289" y="94430"/>
                </a:cubicBezTo>
                <a:lnTo>
                  <a:pt x="239164" y="94430"/>
                </a:lnTo>
                <a:lnTo>
                  <a:pt x="239164" y="118622"/>
                </a:lnTo>
                <a:cubicBezTo>
                  <a:pt x="239164" y="121150"/>
                  <a:pt x="237018" y="122955"/>
                  <a:pt x="234514" y="122955"/>
                </a:cubicBezTo>
                <a:cubicBezTo>
                  <a:pt x="232011" y="122955"/>
                  <a:pt x="230222" y="121150"/>
                  <a:pt x="230222" y="118622"/>
                </a:cubicBezTo>
                <a:lnTo>
                  <a:pt x="230222" y="90097"/>
                </a:lnTo>
                <a:cubicBezTo>
                  <a:pt x="230222" y="87569"/>
                  <a:pt x="232011" y="85403"/>
                  <a:pt x="234514" y="85403"/>
                </a:cubicBezTo>
                <a:lnTo>
                  <a:pt x="248106" y="85403"/>
                </a:lnTo>
                <a:lnTo>
                  <a:pt x="248106" y="65905"/>
                </a:lnTo>
                <a:cubicBezTo>
                  <a:pt x="248106" y="61572"/>
                  <a:pt x="244529" y="59044"/>
                  <a:pt x="240595" y="59044"/>
                </a:cubicBezTo>
                <a:lnTo>
                  <a:pt x="202324" y="59044"/>
                </a:lnTo>
                <a:cubicBezTo>
                  <a:pt x="199820" y="59044"/>
                  <a:pt x="197674" y="56878"/>
                  <a:pt x="197674" y="54350"/>
                </a:cubicBezTo>
                <a:lnTo>
                  <a:pt x="197674" y="33408"/>
                </a:lnTo>
                <a:cubicBezTo>
                  <a:pt x="197674" y="29436"/>
                  <a:pt x="194455" y="26186"/>
                  <a:pt x="190520" y="26186"/>
                </a:cubicBezTo>
                <a:lnTo>
                  <a:pt x="180863" y="26186"/>
                </a:lnTo>
                <a:cubicBezTo>
                  <a:pt x="178359" y="26186"/>
                  <a:pt x="176213" y="24020"/>
                  <a:pt x="176213" y="21853"/>
                </a:cubicBezTo>
                <a:cubicBezTo>
                  <a:pt x="176213" y="19326"/>
                  <a:pt x="178359" y="17159"/>
                  <a:pt x="180863" y="17159"/>
                </a:cubicBezTo>
                <a:close/>
                <a:moveTo>
                  <a:pt x="113888" y="17159"/>
                </a:moveTo>
                <a:lnTo>
                  <a:pt x="121817" y="17159"/>
                </a:lnTo>
                <a:cubicBezTo>
                  <a:pt x="123980" y="17159"/>
                  <a:pt x="126142" y="19316"/>
                  <a:pt x="126142" y="22192"/>
                </a:cubicBezTo>
                <a:cubicBezTo>
                  <a:pt x="126142" y="23989"/>
                  <a:pt x="123980" y="26146"/>
                  <a:pt x="121817" y="26146"/>
                </a:cubicBezTo>
                <a:lnTo>
                  <a:pt x="113888" y="26146"/>
                </a:lnTo>
                <a:cubicBezTo>
                  <a:pt x="109924" y="26146"/>
                  <a:pt x="106680" y="29381"/>
                  <a:pt x="106680" y="33335"/>
                </a:cubicBezTo>
                <a:lnTo>
                  <a:pt x="106680" y="66047"/>
                </a:lnTo>
                <a:cubicBezTo>
                  <a:pt x="106680" y="68564"/>
                  <a:pt x="104518" y="70361"/>
                  <a:pt x="101995" y="70361"/>
                </a:cubicBezTo>
                <a:cubicBezTo>
                  <a:pt x="99833" y="70361"/>
                  <a:pt x="97670" y="68564"/>
                  <a:pt x="97670" y="66047"/>
                </a:cubicBezTo>
                <a:lnTo>
                  <a:pt x="97670" y="58858"/>
                </a:lnTo>
                <a:lnTo>
                  <a:pt x="51898" y="58858"/>
                </a:lnTo>
                <a:cubicBezTo>
                  <a:pt x="47934" y="58858"/>
                  <a:pt x="44690" y="61374"/>
                  <a:pt x="44690" y="65688"/>
                </a:cubicBezTo>
                <a:lnTo>
                  <a:pt x="44690" y="85099"/>
                </a:lnTo>
                <a:lnTo>
                  <a:pt x="72081" y="85099"/>
                </a:lnTo>
                <a:cubicBezTo>
                  <a:pt x="74243" y="85099"/>
                  <a:pt x="76406" y="87256"/>
                  <a:pt x="76406" y="89772"/>
                </a:cubicBezTo>
                <a:lnTo>
                  <a:pt x="76406" y="133628"/>
                </a:lnTo>
                <a:cubicBezTo>
                  <a:pt x="76406" y="136144"/>
                  <a:pt x="74243" y="137942"/>
                  <a:pt x="72081" y="137942"/>
                </a:cubicBezTo>
                <a:cubicBezTo>
                  <a:pt x="69558" y="137942"/>
                  <a:pt x="67396" y="136144"/>
                  <a:pt x="67396" y="133628"/>
                </a:cubicBezTo>
                <a:lnTo>
                  <a:pt x="67396" y="94086"/>
                </a:lnTo>
                <a:lnTo>
                  <a:pt x="16578" y="94086"/>
                </a:lnTo>
                <a:cubicBezTo>
                  <a:pt x="12254" y="94086"/>
                  <a:pt x="9010" y="96962"/>
                  <a:pt x="9010" y="101276"/>
                </a:cubicBezTo>
                <a:lnTo>
                  <a:pt x="9010" y="183954"/>
                </a:lnTo>
                <a:cubicBezTo>
                  <a:pt x="9010" y="187908"/>
                  <a:pt x="12254" y="191144"/>
                  <a:pt x="16578" y="191144"/>
                </a:cubicBezTo>
                <a:lnTo>
                  <a:pt x="64873" y="191144"/>
                </a:lnTo>
                <a:lnTo>
                  <a:pt x="64873" y="165981"/>
                </a:lnTo>
                <a:lnTo>
                  <a:pt x="40005" y="165981"/>
                </a:lnTo>
                <a:cubicBezTo>
                  <a:pt x="37842" y="165981"/>
                  <a:pt x="35680" y="164183"/>
                  <a:pt x="35680" y="161667"/>
                </a:cubicBezTo>
                <a:cubicBezTo>
                  <a:pt x="35680" y="159151"/>
                  <a:pt x="37842" y="156994"/>
                  <a:pt x="40005" y="156994"/>
                </a:cubicBezTo>
                <a:lnTo>
                  <a:pt x="69558" y="156994"/>
                </a:lnTo>
                <a:cubicBezTo>
                  <a:pt x="72441" y="156994"/>
                  <a:pt x="73883" y="159151"/>
                  <a:pt x="73883" y="161667"/>
                </a:cubicBezTo>
                <a:lnTo>
                  <a:pt x="73883" y="275260"/>
                </a:lnTo>
                <a:cubicBezTo>
                  <a:pt x="73883" y="279215"/>
                  <a:pt x="77127" y="282450"/>
                  <a:pt x="81451" y="282450"/>
                </a:cubicBezTo>
                <a:lnTo>
                  <a:pt x="92984" y="282450"/>
                </a:lnTo>
                <a:cubicBezTo>
                  <a:pt x="97309" y="282450"/>
                  <a:pt x="100553" y="279215"/>
                  <a:pt x="100553" y="275260"/>
                </a:cubicBezTo>
                <a:lnTo>
                  <a:pt x="100553" y="229248"/>
                </a:lnTo>
                <a:cubicBezTo>
                  <a:pt x="100553" y="226732"/>
                  <a:pt x="102355" y="224934"/>
                  <a:pt x="105239" y="224934"/>
                </a:cubicBezTo>
                <a:cubicBezTo>
                  <a:pt x="107401" y="224934"/>
                  <a:pt x="109563" y="226732"/>
                  <a:pt x="109563" y="229248"/>
                </a:cubicBezTo>
                <a:lnTo>
                  <a:pt x="109563" y="252973"/>
                </a:lnTo>
                <a:lnTo>
                  <a:pt x="116772" y="252973"/>
                </a:lnTo>
                <a:cubicBezTo>
                  <a:pt x="120736" y="252973"/>
                  <a:pt x="123980" y="249738"/>
                  <a:pt x="123980" y="245784"/>
                </a:cubicBezTo>
                <a:lnTo>
                  <a:pt x="123980" y="200131"/>
                </a:lnTo>
                <a:lnTo>
                  <a:pt x="109563" y="200131"/>
                </a:lnTo>
                <a:cubicBezTo>
                  <a:pt x="107041" y="200131"/>
                  <a:pt x="105239" y="197974"/>
                  <a:pt x="105239" y="195457"/>
                </a:cubicBezTo>
                <a:lnTo>
                  <a:pt x="105239" y="158791"/>
                </a:lnTo>
                <a:cubicBezTo>
                  <a:pt x="105239" y="155915"/>
                  <a:pt x="107041" y="154118"/>
                  <a:pt x="109563" y="154118"/>
                </a:cubicBezTo>
                <a:cubicBezTo>
                  <a:pt x="111726" y="154118"/>
                  <a:pt x="113888" y="155915"/>
                  <a:pt x="113888" y="158791"/>
                </a:cubicBezTo>
                <a:lnTo>
                  <a:pt x="113888" y="191144"/>
                </a:lnTo>
                <a:lnTo>
                  <a:pt x="128665" y="191144"/>
                </a:lnTo>
                <a:cubicBezTo>
                  <a:pt x="131188" y="191144"/>
                  <a:pt x="132990" y="192941"/>
                  <a:pt x="132990" y="195457"/>
                </a:cubicBezTo>
                <a:lnTo>
                  <a:pt x="132990" y="245784"/>
                </a:lnTo>
                <a:cubicBezTo>
                  <a:pt x="132990" y="254411"/>
                  <a:pt x="125782" y="261960"/>
                  <a:pt x="116772" y="261960"/>
                </a:cubicBezTo>
                <a:lnTo>
                  <a:pt x="109563" y="261960"/>
                </a:lnTo>
                <a:lnTo>
                  <a:pt x="109563" y="275260"/>
                </a:lnTo>
                <a:cubicBezTo>
                  <a:pt x="109563" y="283888"/>
                  <a:pt x="102355" y="291437"/>
                  <a:pt x="92984" y="291437"/>
                </a:cubicBezTo>
                <a:lnTo>
                  <a:pt x="81451" y="291437"/>
                </a:lnTo>
                <a:cubicBezTo>
                  <a:pt x="72441" y="291437"/>
                  <a:pt x="64873" y="283888"/>
                  <a:pt x="64873" y="275260"/>
                </a:cubicBezTo>
                <a:lnTo>
                  <a:pt x="64873" y="200131"/>
                </a:lnTo>
                <a:lnTo>
                  <a:pt x="16578" y="200131"/>
                </a:lnTo>
                <a:cubicBezTo>
                  <a:pt x="7568" y="200131"/>
                  <a:pt x="0" y="192582"/>
                  <a:pt x="0" y="183954"/>
                </a:cubicBezTo>
                <a:lnTo>
                  <a:pt x="0" y="101276"/>
                </a:lnTo>
                <a:cubicBezTo>
                  <a:pt x="0" y="92289"/>
                  <a:pt x="7568" y="85099"/>
                  <a:pt x="16578" y="85099"/>
                </a:cubicBezTo>
                <a:lnTo>
                  <a:pt x="35680" y="85099"/>
                </a:lnTo>
                <a:lnTo>
                  <a:pt x="35680" y="65688"/>
                </a:lnTo>
                <a:cubicBezTo>
                  <a:pt x="35680" y="57060"/>
                  <a:pt x="42888" y="49871"/>
                  <a:pt x="51898" y="49871"/>
                </a:cubicBezTo>
                <a:lnTo>
                  <a:pt x="97670" y="49871"/>
                </a:lnTo>
                <a:lnTo>
                  <a:pt x="97670" y="33335"/>
                </a:lnTo>
                <a:cubicBezTo>
                  <a:pt x="97670" y="24708"/>
                  <a:pt x="104878" y="17159"/>
                  <a:pt x="113888" y="17159"/>
                </a:cubicBezTo>
                <a:close/>
                <a:moveTo>
                  <a:pt x="151273" y="56"/>
                </a:moveTo>
                <a:cubicBezTo>
                  <a:pt x="153445" y="775"/>
                  <a:pt x="155255" y="2214"/>
                  <a:pt x="155255" y="4373"/>
                </a:cubicBezTo>
                <a:lnTo>
                  <a:pt x="155979" y="90707"/>
                </a:lnTo>
                <a:lnTo>
                  <a:pt x="203397" y="80275"/>
                </a:lnTo>
                <a:cubicBezTo>
                  <a:pt x="205207" y="80275"/>
                  <a:pt x="206293" y="80995"/>
                  <a:pt x="208102" y="82074"/>
                </a:cubicBezTo>
                <a:cubicBezTo>
                  <a:pt x="208826" y="83153"/>
                  <a:pt x="209188" y="84952"/>
                  <a:pt x="208464" y="86391"/>
                </a:cubicBezTo>
                <a:lnTo>
                  <a:pt x="160322" y="215534"/>
                </a:lnTo>
                <a:cubicBezTo>
                  <a:pt x="159960" y="217332"/>
                  <a:pt x="158512" y="218411"/>
                  <a:pt x="156341" y="218411"/>
                </a:cubicBezTo>
                <a:cubicBezTo>
                  <a:pt x="156341" y="218411"/>
                  <a:pt x="155979" y="218411"/>
                  <a:pt x="155979" y="218052"/>
                </a:cubicBezTo>
                <a:cubicBezTo>
                  <a:pt x="153445" y="218052"/>
                  <a:pt x="151635" y="215893"/>
                  <a:pt x="151635" y="214095"/>
                </a:cubicBezTo>
                <a:lnTo>
                  <a:pt x="151635" y="128839"/>
                </a:lnTo>
                <a:lnTo>
                  <a:pt x="104217" y="138551"/>
                </a:lnTo>
                <a:cubicBezTo>
                  <a:pt x="102769" y="138911"/>
                  <a:pt x="100959" y="138192"/>
                  <a:pt x="99873" y="137113"/>
                </a:cubicBezTo>
                <a:cubicBezTo>
                  <a:pt x="98425" y="135674"/>
                  <a:pt x="98425" y="134235"/>
                  <a:pt x="99149" y="132796"/>
                </a:cubicBezTo>
                <a:lnTo>
                  <a:pt x="146567" y="2934"/>
                </a:lnTo>
                <a:cubicBezTo>
                  <a:pt x="147291" y="1135"/>
                  <a:pt x="149463" y="-304"/>
                  <a:pt x="151273" y="56"/>
                </a:cubicBezTo>
                <a:close/>
              </a:path>
            </a:pathLst>
          </a:custGeom>
          <a:solidFill>
            <a:schemeClr val="bg1"/>
          </a:solidFill>
          <a:ln>
            <a:noFill/>
          </a:ln>
          <a:effectLst/>
        </p:spPr>
        <p:txBody>
          <a:bodyPr anchor="ctr"/>
          <a:lstStyle/>
          <a:p>
            <a:pPr>
              <a:lnSpc>
                <a:spcPct val="110000"/>
              </a:lnSpc>
            </a:pPr>
            <a:endParaRPr lang="en-US" sz="900" dirty="0">
              <a:latin typeface="Arial" panose="020B0604020202020204" pitchFamily="34" charset="0"/>
            </a:endParaRPr>
          </a:p>
        </p:txBody>
      </p:sp>
      <p:sp>
        <p:nvSpPr>
          <p:cNvPr id="118" name="Freeform 973">
            <a:extLst>
              <a:ext uri="{FF2B5EF4-FFF2-40B4-BE49-F238E27FC236}">
                <a16:creationId xmlns:a16="http://schemas.microsoft.com/office/drawing/2014/main" id="{4B3F1C97-1506-214A-A067-5194A0B3D727}"/>
              </a:ext>
            </a:extLst>
          </p:cNvPr>
          <p:cNvSpPr>
            <a:spLocks noChangeAspect="1" noChangeArrowheads="1"/>
          </p:cNvSpPr>
          <p:nvPr/>
        </p:nvSpPr>
        <p:spPr bwMode="auto">
          <a:xfrm>
            <a:off x="5329145" y="3076518"/>
            <a:ext cx="327146" cy="307187"/>
          </a:xfrm>
          <a:custGeom>
            <a:avLst/>
            <a:gdLst>
              <a:gd name="T0" fmla="*/ 2634770 w 291741"/>
              <a:gd name="T1" fmla="*/ 5619988 h 293327"/>
              <a:gd name="T2" fmla="*/ 3372226 w 291741"/>
              <a:gd name="T3" fmla="*/ 5477203 h 293327"/>
              <a:gd name="T4" fmla="*/ 4292438 w 291741"/>
              <a:gd name="T5" fmla="*/ 4257944 h 293327"/>
              <a:gd name="T6" fmla="*/ 4821067 w 291741"/>
              <a:gd name="T7" fmla="*/ 4257944 h 293327"/>
              <a:gd name="T8" fmla="*/ 1001466 w 291741"/>
              <a:gd name="T9" fmla="*/ 4788522 h 293327"/>
              <a:gd name="T10" fmla="*/ 1001466 w 291741"/>
              <a:gd name="T11" fmla="*/ 4257944 h 293327"/>
              <a:gd name="T12" fmla="*/ 4649609 w 291741"/>
              <a:gd name="T13" fmla="*/ 4088166 h 293327"/>
              <a:gd name="T14" fmla="*/ 4999659 w 291741"/>
              <a:gd name="T15" fmla="*/ 4873430 h 293327"/>
              <a:gd name="T16" fmla="*/ 4120976 w 291741"/>
              <a:gd name="T17" fmla="*/ 4873430 h 293327"/>
              <a:gd name="T18" fmla="*/ 3770935 w 291741"/>
              <a:gd name="T19" fmla="*/ 4519696 h 293327"/>
              <a:gd name="T20" fmla="*/ 4120976 w 291741"/>
              <a:gd name="T21" fmla="*/ 4180138 h 293327"/>
              <a:gd name="T22" fmla="*/ 4471022 w 291741"/>
              <a:gd name="T23" fmla="*/ 3826402 h 293327"/>
              <a:gd name="T24" fmla="*/ 1356607 w 291741"/>
              <a:gd name="T25" fmla="*/ 3826402 h 293327"/>
              <a:gd name="T26" fmla="*/ 1704606 w 291741"/>
              <a:gd name="T27" fmla="*/ 4180138 h 293327"/>
              <a:gd name="T28" fmla="*/ 2052657 w 291741"/>
              <a:gd name="T29" fmla="*/ 4519696 h 293327"/>
              <a:gd name="T30" fmla="*/ 1704606 w 291741"/>
              <a:gd name="T31" fmla="*/ 4873430 h 293327"/>
              <a:gd name="T32" fmla="*/ 823905 w 291741"/>
              <a:gd name="T33" fmla="*/ 4873430 h 293327"/>
              <a:gd name="T34" fmla="*/ 1179048 w 291741"/>
              <a:gd name="T35" fmla="*/ 4088166 h 293327"/>
              <a:gd name="T36" fmla="*/ 3025176 w 291741"/>
              <a:gd name="T37" fmla="*/ 2749802 h 293327"/>
              <a:gd name="T38" fmla="*/ 3372226 w 291741"/>
              <a:gd name="T39" fmla="*/ 2749802 h 293327"/>
              <a:gd name="T40" fmla="*/ 2490182 w 291741"/>
              <a:gd name="T41" fmla="*/ 5034527 h 293327"/>
              <a:gd name="T42" fmla="*/ 2490182 w 291741"/>
              <a:gd name="T43" fmla="*/ 2749802 h 293327"/>
              <a:gd name="T44" fmla="*/ 4682601 w 291741"/>
              <a:gd name="T45" fmla="*/ 3187114 h 293327"/>
              <a:gd name="T46" fmla="*/ 4499773 w 291741"/>
              <a:gd name="T47" fmla="*/ 2604109 h 293327"/>
              <a:gd name="T48" fmla="*/ 1387010 w 291741"/>
              <a:gd name="T49" fmla="*/ 2604109 h 293327"/>
              <a:gd name="T50" fmla="*/ 1204179 w 291741"/>
              <a:gd name="T51" fmla="*/ 3187114 h 293327"/>
              <a:gd name="T52" fmla="*/ 2931212 w 291741"/>
              <a:gd name="T53" fmla="*/ 2007265 h 293327"/>
              <a:gd name="T54" fmla="*/ 2931212 w 291741"/>
              <a:gd name="T55" fmla="*/ 2007265 h 293327"/>
              <a:gd name="T56" fmla="*/ 3538494 w 291741"/>
              <a:gd name="T57" fmla="*/ 2614151 h 293327"/>
              <a:gd name="T58" fmla="*/ 3581903 w 291741"/>
              <a:gd name="T59" fmla="*/ 5034527 h 293327"/>
              <a:gd name="T60" fmla="*/ 3552977 w 291741"/>
              <a:gd name="T61" fmla="*/ 5213042 h 293327"/>
              <a:gd name="T62" fmla="*/ 3227626 w 291741"/>
              <a:gd name="T63" fmla="*/ 5798487 h 293327"/>
              <a:gd name="T64" fmla="*/ 2309426 w 291741"/>
              <a:gd name="T65" fmla="*/ 5213042 h 293327"/>
              <a:gd name="T66" fmla="*/ 2280499 w 291741"/>
              <a:gd name="T67" fmla="*/ 5034527 h 293327"/>
              <a:gd name="T68" fmla="*/ 2323873 w 291741"/>
              <a:gd name="T69" fmla="*/ 2621291 h 293327"/>
              <a:gd name="T70" fmla="*/ 2613267 w 291741"/>
              <a:gd name="T71" fmla="*/ 1192513 h 293327"/>
              <a:gd name="T72" fmla="*/ 3203203 w 291741"/>
              <a:gd name="T73" fmla="*/ 1373269 h 293327"/>
              <a:gd name="T74" fmla="*/ 2613267 w 291741"/>
              <a:gd name="T75" fmla="*/ 1192513 h 293327"/>
              <a:gd name="T76" fmla="*/ 1527053 w 291741"/>
              <a:gd name="T77" fmla="*/ 1509221 h 293327"/>
              <a:gd name="T78" fmla="*/ 4206709 w 291741"/>
              <a:gd name="T79" fmla="*/ 815925 h 293327"/>
              <a:gd name="T80" fmla="*/ 4906782 w 291741"/>
              <a:gd name="T81" fmla="*/ 1509221 h 293327"/>
              <a:gd name="T82" fmla="*/ 4649609 w 291741"/>
              <a:gd name="T83" fmla="*/ 1686075 h 293327"/>
              <a:gd name="T84" fmla="*/ 4471022 w 291741"/>
              <a:gd name="T85" fmla="*/ 1940779 h 293327"/>
              <a:gd name="T86" fmla="*/ 4120976 w 291741"/>
              <a:gd name="T87" fmla="*/ 1601192 h 293327"/>
              <a:gd name="T88" fmla="*/ 3770935 w 291741"/>
              <a:gd name="T89" fmla="*/ 1254509 h 293327"/>
              <a:gd name="T90" fmla="*/ 4120976 w 291741"/>
              <a:gd name="T91" fmla="*/ 900803 h 293327"/>
              <a:gd name="T92" fmla="*/ 1619373 w 291741"/>
              <a:gd name="T93" fmla="*/ 815925 h 293327"/>
              <a:gd name="T94" fmla="*/ 1967413 w 291741"/>
              <a:gd name="T95" fmla="*/ 1169654 h 293327"/>
              <a:gd name="T96" fmla="*/ 1704606 w 291741"/>
              <a:gd name="T97" fmla="*/ 1339441 h 293327"/>
              <a:gd name="T98" fmla="*/ 1356607 w 291741"/>
              <a:gd name="T99" fmla="*/ 1686075 h 293327"/>
              <a:gd name="T100" fmla="*/ 1179048 w 291741"/>
              <a:gd name="T101" fmla="*/ 1940779 h 293327"/>
              <a:gd name="T102" fmla="*/ 823905 w 291741"/>
              <a:gd name="T103" fmla="*/ 1601192 h 293327"/>
              <a:gd name="T104" fmla="*/ 4767970 w 291741"/>
              <a:gd name="T105" fmla="*/ 298349 h 293327"/>
              <a:gd name="T106" fmla="*/ 4767970 w 291741"/>
              <a:gd name="T107" fmla="*/ 298349 h 293327"/>
              <a:gd name="T108" fmla="*/ 4746430 w 291741"/>
              <a:gd name="T109" fmla="*/ 28427 h 293327"/>
              <a:gd name="T110" fmla="*/ 5823531 w 291741"/>
              <a:gd name="T111" fmla="*/ 5674800 h 293327"/>
              <a:gd name="T112" fmla="*/ 3769864 w 291741"/>
              <a:gd name="T113" fmla="*/ 5674800 h 293327"/>
              <a:gd name="T114" fmla="*/ 5644009 w 291741"/>
              <a:gd name="T115" fmla="*/ 1221590 h 293327"/>
              <a:gd name="T116" fmla="*/ 4588464 w 291741"/>
              <a:gd name="T117" fmla="*/ 170505 h 293327"/>
              <a:gd name="T118" fmla="*/ 1974662 w 291741"/>
              <a:gd name="T119" fmla="*/ 5589582 h 293327"/>
              <a:gd name="T120" fmla="*/ 86116 w 291741"/>
              <a:gd name="T121" fmla="*/ 5767122 h 293327"/>
              <a:gd name="T122" fmla="*/ 86116 w 291741"/>
              <a:gd name="T123" fmla="*/ 0 h 29332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1741" h="293327">
                <a:moveTo>
                  <a:pt x="124750" y="263710"/>
                </a:moveTo>
                <a:lnTo>
                  <a:pt x="124750" y="277074"/>
                </a:lnTo>
                <a:cubicBezTo>
                  <a:pt x="124750" y="281047"/>
                  <a:pt x="128009" y="284297"/>
                  <a:pt x="131994" y="284297"/>
                </a:cubicBezTo>
                <a:lnTo>
                  <a:pt x="161694" y="284297"/>
                </a:lnTo>
                <a:cubicBezTo>
                  <a:pt x="163867" y="284297"/>
                  <a:pt x="165678" y="283936"/>
                  <a:pt x="167127" y="282130"/>
                </a:cubicBezTo>
                <a:cubicBezTo>
                  <a:pt x="168576" y="280686"/>
                  <a:pt x="168938" y="278880"/>
                  <a:pt x="168938" y="277074"/>
                </a:cubicBezTo>
                <a:lnTo>
                  <a:pt x="168938" y="263710"/>
                </a:lnTo>
                <a:lnTo>
                  <a:pt x="124750" y="263710"/>
                </a:lnTo>
                <a:close/>
                <a:moveTo>
                  <a:pt x="215037" y="215396"/>
                </a:moveTo>
                <a:lnTo>
                  <a:pt x="215037" y="242236"/>
                </a:lnTo>
                <a:lnTo>
                  <a:pt x="241520" y="242236"/>
                </a:lnTo>
                <a:lnTo>
                  <a:pt x="241520" y="215396"/>
                </a:lnTo>
                <a:lnTo>
                  <a:pt x="215037" y="215396"/>
                </a:lnTo>
                <a:close/>
                <a:moveTo>
                  <a:pt x="50170" y="215396"/>
                </a:moveTo>
                <a:lnTo>
                  <a:pt x="50170" y="242236"/>
                </a:lnTo>
                <a:lnTo>
                  <a:pt x="76501" y="242236"/>
                </a:lnTo>
                <a:lnTo>
                  <a:pt x="76501" y="215396"/>
                </a:lnTo>
                <a:lnTo>
                  <a:pt x="50170" y="215396"/>
                </a:lnTo>
                <a:close/>
                <a:moveTo>
                  <a:pt x="228279" y="188913"/>
                </a:moveTo>
                <a:cubicBezTo>
                  <a:pt x="230426" y="188913"/>
                  <a:pt x="232931" y="191418"/>
                  <a:pt x="232931" y="193565"/>
                </a:cubicBezTo>
                <a:lnTo>
                  <a:pt x="232931" y="206807"/>
                </a:lnTo>
                <a:lnTo>
                  <a:pt x="245815" y="206807"/>
                </a:lnTo>
                <a:cubicBezTo>
                  <a:pt x="248320" y="206807"/>
                  <a:pt x="250467" y="208954"/>
                  <a:pt x="250467" y="211459"/>
                </a:cubicBezTo>
                <a:lnTo>
                  <a:pt x="250467" y="246531"/>
                </a:lnTo>
                <a:cubicBezTo>
                  <a:pt x="250467" y="249036"/>
                  <a:pt x="248320" y="250467"/>
                  <a:pt x="245815" y="250467"/>
                </a:cubicBezTo>
                <a:lnTo>
                  <a:pt x="210743" y="250467"/>
                </a:lnTo>
                <a:cubicBezTo>
                  <a:pt x="208238" y="250467"/>
                  <a:pt x="206448" y="249036"/>
                  <a:pt x="206448" y="246531"/>
                </a:cubicBezTo>
                <a:lnTo>
                  <a:pt x="206448" y="233289"/>
                </a:lnTo>
                <a:lnTo>
                  <a:pt x="192849" y="233289"/>
                </a:lnTo>
                <a:cubicBezTo>
                  <a:pt x="190344" y="233289"/>
                  <a:pt x="188912" y="231142"/>
                  <a:pt x="188912" y="228637"/>
                </a:cubicBezTo>
                <a:cubicBezTo>
                  <a:pt x="188912" y="226132"/>
                  <a:pt x="190344" y="224342"/>
                  <a:pt x="192849" y="224342"/>
                </a:cubicBezTo>
                <a:lnTo>
                  <a:pt x="206448" y="224342"/>
                </a:lnTo>
                <a:lnTo>
                  <a:pt x="206448" y="211459"/>
                </a:lnTo>
                <a:cubicBezTo>
                  <a:pt x="206448" y="208954"/>
                  <a:pt x="208238" y="206807"/>
                  <a:pt x="210743" y="206807"/>
                </a:cubicBezTo>
                <a:lnTo>
                  <a:pt x="223984" y="206807"/>
                </a:lnTo>
                <a:lnTo>
                  <a:pt x="223984" y="193565"/>
                </a:lnTo>
                <a:cubicBezTo>
                  <a:pt x="223984" y="191418"/>
                  <a:pt x="226132" y="188913"/>
                  <a:pt x="228279" y="188913"/>
                </a:cubicBezTo>
                <a:close/>
                <a:moveTo>
                  <a:pt x="63335" y="188913"/>
                </a:moveTo>
                <a:cubicBezTo>
                  <a:pt x="65826" y="188913"/>
                  <a:pt x="67961" y="191418"/>
                  <a:pt x="67961" y="193565"/>
                </a:cubicBezTo>
                <a:lnTo>
                  <a:pt x="67961" y="206807"/>
                </a:lnTo>
                <a:lnTo>
                  <a:pt x="81126" y="206807"/>
                </a:lnTo>
                <a:cubicBezTo>
                  <a:pt x="83261" y="206807"/>
                  <a:pt x="85396" y="208954"/>
                  <a:pt x="85396" y="211459"/>
                </a:cubicBezTo>
                <a:lnTo>
                  <a:pt x="85396" y="224342"/>
                </a:lnTo>
                <a:lnTo>
                  <a:pt x="98561" y="224342"/>
                </a:lnTo>
                <a:cubicBezTo>
                  <a:pt x="101052" y="224342"/>
                  <a:pt x="102831" y="226132"/>
                  <a:pt x="102831" y="228637"/>
                </a:cubicBezTo>
                <a:cubicBezTo>
                  <a:pt x="102831" y="231142"/>
                  <a:pt x="101052" y="233289"/>
                  <a:pt x="98561" y="233289"/>
                </a:cubicBezTo>
                <a:lnTo>
                  <a:pt x="85396" y="233289"/>
                </a:lnTo>
                <a:lnTo>
                  <a:pt x="85396" y="246531"/>
                </a:lnTo>
                <a:cubicBezTo>
                  <a:pt x="85396" y="249036"/>
                  <a:pt x="83261" y="250467"/>
                  <a:pt x="81126" y="250467"/>
                </a:cubicBezTo>
                <a:lnTo>
                  <a:pt x="46256" y="250467"/>
                </a:lnTo>
                <a:cubicBezTo>
                  <a:pt x="43410" y="250467"/>
                  <a:pt x="41275" y="249036"/>
                  <a:pt x="41275" y="246531"/>
                </a:cubicBezTo>
                <a:lnTo>
                  <a:pt x="41275" y="211459"/>
                </a:lnTo>
                <a:cubicBezTo>
                  <a:pt x="41275" y="208954"/>
                  <a:pt x="43410" y="206807"/>
                  <a:pt x="46256" y="206807"/>
                </a:cubicBezTo>
                <a:lnTo>
                  <a:pt x="59066" y="206807"/>
                </a:lnTo>
                <a:lnTo>
                  <a:pt x="59066" y="193565"/>
                </a:lnTo>
                <a:cubicBezTo>
                  <a:pt x="59066" y="191418"/>
                  <a:pt x="61200" y="188913"/>
                  <a:pt x="63335" y="188913"/>
                </a:cubicBezTo>
                <a:close/>
                <a:moveTo>
                  <a:pt x="151552" y="139104"/>
                </a:moveTo>
                <a:lnTo>
                  <a:pt x="151552" y="254681"/>
                </a:lnTo>
                <a:lnTo>
                  <a:pt x="168938" y="254681"/>
                </a:lnTo>
                <a:lnTo>
                  <a:pt x="168938" y="139104"/>
                </a:lnTo>
                <a:lnTo>
                  <a:pt x="151552" y="139104"/>
                </a:lnTo>
                <a:close/>
                <a:moveTo>
                  <a:pt x="124750" y="139104"/>
                </a:moveTo>
                <a:lnTo>
                  <a:pt x="124750" y="254681"/>
                </a:lnTo>
                <a:lnTo>
                  <a:pt x="142497" y="254681"/>
                </a:lnTo>
                <a:lnTo>
                  <a:pt x="142497" y="139104"/>
                </a:lnTo>
                <a:lnTo>
                  <a:pt x="124750" y="139104"/>
                </a:lnTo>
                <a:close/>
                <a:moveTo>
                  <a:pt x="229821" y="127000"/>
                </a:moveTo>
                <a:cubicBezTo>
                  <a:pt x="232019" y="127000"/>
                  <a:pt x="234584" y="129185"/>
                  <a:pt x="234584" y="131733"/>
                </a:cubicBezTo>
                <a:lnTo>
                  <a:pt x="234584" y="161226"/>
                </a:lnTo>
                <a:cubicBezTo>
                  <a:pt x="234584" y="163775"/>
                  <a:pt x="232019" y="166324"/>
                  <a:pt x="229821" y="166324"/>
                </a:cubicBezTo>
                <a:cubicBezTo>
                  <a:pt x="227623" y="166324"/>
                  <a:pt x="225425" y="163775"/>
                  <a:pt x="225425" y="161226"/>
                </a:cubicBezTo>
                <a:lnTo>
                  <a:pt x="225425" y="131733"/>
                </a:lnTo>
                <a:cubicBezTo>
                  <a:pt x="225425" y="129185"/>
                  <a:pt x="227623" y="127000"/>
                  <a:pt x="229821" y="127000"/>
                </a:cubicBezTo>
                <a:close/>
                <a:moveTo>
                  <a:pt x="64721" y="127000"/>
                </a:moveTo>
                <a:cubicBezTo>
                  <a:pt x="67285" y="127000"/>
                  <a:pt x="69483" y="129185"/>
                  <a:pt x="69483" y="131733"/>
                </a:cubicBezTo>
                <a:lnTo>
                  <a:pt x="69483" y="161226"/>
                </a:lnTo>
                <a:cubicBezTo>
                  <a:pt x="69483" y="163775"/>
                  <a:pt x="67285" y="166324"/>
                  <a:pt x="64721" y="166324"/>
                </a:cubicBezTo>
                <a:cubicBezTo>
                  <a:pt x="62523" y="166324"/>
                  <a:pt x="60325" y="163775"/>
                  <a:pt x="60325" y="161226"/>
                </a:cubicBezTo>
                <a:lnTo>
                  <a:pt x="60325" y="131733"/>
                </a:lnTo>
                <a:cubicBezTo>
                  <a:pt x="60325" y="129185"/>
                  <a:pt x="62523" y="127000"/>
                  <a:pt x="64721" y="127000"/>
                </a:cubicBezTo>
                <a:close/>
                <a:moveTo>
                  <a:pt x="146844" y="101541"/>
                </a:moveTo>
                <a:lnTo>
                  <a:pt x="128009" y="130436"/>
                </a:lnTo>
                <a:lnTo>
                  <a:pt x="165316" y="130436"/>
                </a:lnTo>
                <a:lnTo>
                  <a:pt x="146844" y="101541"/>
                </a:lnTo>
                <a:close/>
                <a:moveTo>
                  <a:pt x="146844" y="88900"/>
                </a:moveTo>
                <a:cubicBezTo>
                  <a:pt x="148293" y="88900"/>
                  <a:pt x="149741" y="89622"/>
                  <a:pt x="150104" y="91067"/>
                </a:cubicBezTo>
                <a:lnTo>
                  <a:pt x="177268" y="132241"/>
                </a:lnTo>
                <a:cubicBezTo>
                  <a:pt x="177631" y="132964"/>
                  <a:pt x="177631" y="134408"/>
                  <a:pt x="177631" y="134770"/>
                </a:cubicBezTo>
                <a:lnTo>
                  <a:pt x="177993" y="254681"/>
                </a:lnTo>
                <a:lnTo>
                  <a:pt x="179442" y="254681"/>
                </a:lnTo>
                <a:cubicBezTo>
                  <a:pt x="181615" y="254681"/>
                  <a:pt x="183788" y="256848"/>
                  <a:pt x="183788" y="259376"/>
                </a:cubicBezTo>
                <a:cubicBezTo>
                  <a:pt x="183788" y="261543"/>
                  <a:pt x="181615" y="263710"/>
                  <a:pt x="179442" y="263710"/>
                </a:cubicBezTo>
                <a:lnTo>
                  <a:pt x="177993" y="263710"/>
                </a:lnTo>
                <a:lnTo>
                  <a:pt x="177993" y="277074"/>
                </a:lnTo>
                <a:cubicBezTo>
                  <a:pt x="177993" y="281047"/>
                  <a:pt x="176544" y="285020"/>
                  <a:pt x="173284" y="288270"/>
                </a:cubicBezTo>
                <a:cubicBezTo>
                  <a:pt x="170387" y="291521"/>
                  <a:pt x="166040" y="293327"/>
                  <a:pt x="161694" y="293327"/>
                </a:cubicBezTo>
                <a:lnTo>
                  <a:pt x="131994" y="293327"/>
                </a:lnTo>
                <a:cubicBezTo>
                  <a:pt x="123301" y="293327"/>
                  <a:pt x="116057" y="285742"/>
                  <a:pt x="115695" y="277074"/>
                </a:cubicBezTo>
                <a:lnTo>
                  <a:pt x="115695" y="263710"/>
                </a:lnTo>
                <a:lnTo>
                  <a:pt x="114246" y="263710"/>
                </a:lnTo>
                <a:cubicBezTo>
                  <a:pt x="111710" y="263710"/>
                  <a:pt x="109537" y="261543"/>
                  <a:pt x="109537" y="259376"/>
                </a:cubicBezTo>
                <a:cubicBezTo>
                  <a:pt x="109537" y="256848"/>
                  <a:pt x="111710" y="254681"/>
                  <a:pt x="114246" y="254681"/>
                </a:cubicBezTo>
                <a:lnTo>
                  <a:pt x="115695" y="254681"/>
                </a:lnTo>
                <a:lnTo>
                  <a:pt x="115695" y="135131"/>
                </a:lnTo>
                <a:cubicBezTo>
                  <a:pt x="115695" y="134408"/>
                  <a:pt x="116057" y="133325"/>
                  <a:pt x="116419" y="132603"/>
                </a:cubicBezTo>
                <a:lnTo>
                  <a:pt x="142860" y="91067"/>
                </a:lnTo>
                <a:cubicBezTo>
                  <a:pt x="143946" y="89622"/>
                  <a:pt x="145395" y="88900"/>
                  <a:pt x="146844" y="88900"/>
                </a:cubicBezTo>
                <a:close/>
                <a:moveTo>
                  <a:pt x="130917" y="60325"/>
                </a:moveTo>
                <a:lnTo>
                  <a:pt x="160471" y="60325"/>
                </a:lnTo>
                <a:cubicBezTo>
                  <a:pt x="162964" y="60325"/>
                  <a:pt x="164744" y="62230"/>
                  <a:pt x="164744" y="64897"/>
                </a:cubicBezTo>
                <a:cubicBezTo>
                  <a:pt x="164744" y="67183"/>
                  <a:pt x="162964" y="69469"/>
                  <a:pt x="160471" y="69469"/>
                </a:cubicBezTo>
                <a:lnTo>
                  <a:pt x="130917" y="69469"/>
                </a:lnTo>
                <a:cubicBezTo>
                  <a:pt x="128425" y="69469"/>
                  <a:pt x="127000" y="67183"/>
                  <a:pt x="127000" y="64897"/>
                </a:cubicBezTo>
                <a:cubicBezTo>
                  <a:pt x="127000" y="62230"/>
                  <a:pt x="128425" y="60325"/>
                  <a:pt x="130917" y="60325"/>
                </a:cubicBezTo>
                <a:close/>
                <a:moveTo>
                  <a:pt x="50170" y="50222"/>
                </a:moveTo>
                <a:lnTo>
                  <a:pt x="50170" y="76347"/>
                </a:lnTo>
                <a:lnTo>
                  <a:pt x="76501" y="76347"/>
                </a:lnTo>
                <a:lnTo>
                  <a:pt x="76501" y="50222"/>
                </a:lnTo>
                <a:lnTo>
                  <a:pt x="50170" y="50222"/>
                </a:lnTo>
                <a:close/>
                <a:moveTo>
                  <a:pt x="210743" y="41275"/>
                </a:moveTo>
                <a:cubicBezTo>
                  <a:pt x="213248" y="41275"/>
                  <a:pt x="215037" y="43064"/>
                  <a:pt x="215037" y="45570"/>
                </a:cubicBezTo>
                <a:lnTo>
                  <a:pt x="215037" y="76347"/>
                </a:lnTo>
                <a:lnTo>
                  <a:pt x="245815" y="76347"/>
                </a:lnTo>
                <a:cubicBezTo>
                  <a:pt x="248320" y="76347"/>
                  <a:pt x="250467" y="78494"/>
                  <a:pt x="250467" y="80999"/>
                </a:cubicBezTo>
                <a:cubicBezTo>
                  <a:pt x="250467" y="83147"/>
                  <a:pt x="248320" y="85294"/>
                  <a:pt x="245815" y="85294"/>
                </a:cubicBezTo>
                <a:lnTo>
                  <a:pt x="232931" y="85294"/>
                </a:lnTo>
                <a:lnTo>
                  <a:pt x="232931" y="98178"/>
                </a:lnTo>
                <a:cubicBezTo>
                  <a:pt x="232931" y="100683"/>
                  <a:pt x="231142" y="102830"/>
                  <a:pt x="228279" y="102830"/>
                </a:cubicBezTo>
                <a:cubicBezTo>
                  <a:pt x="226132" y="102830"/>
                  <a:pt x="223984" y="100683"/>
                  <a:pt x="223984" y="98178"/>
                </a:cubicBezTo>
                <a:lnTo>
                  <a:pt x="223984" y="85294"/>
                </a:lnTo>
                <a:lnTo>
                  <a:pt x="210743" y="85294"/>
                </a:lnTo>
                <a:cubicBezTo>
                  <a:pt x="208238" y="85294"/>
                  <a:pt x="206448" y="83147"/>
                  <a:pt x="206448" y="80999"/>
                </a:cubicBezTo>
                <a:lnTo>
                  <a:pt x="206448" y="67758"/>
                </a:lnTo>
                <a:lnTo>
                  <a:pt x="192849" y="67758"/>
                </a:lnTo>
                <a:cubicBezTo>
                  <a:pt x="190344" y="67758"/>
                  <a:pt x="188912" y="65611"/>
                  <a:pt x="188912" y="63463"/>
                </a:cubicBezTo>
                <a:cubicBezTo>
                  <a:pt x="188912" y="60958"/>
                  <a:pt x="190344" y="59169"/>
                  <a:pt x="192849" y="59169"/>
                </a:cubicBezTo>
                <a:lnTo>
                  <a:pt x="206448" y="59169"/>
                </a:lnTo>
                <a:lnTo>
                  <a:pt x="206448" y="45570"/>
                </a:lnTo>
                <a:cubicBezTo>
                  <a:pt x="206448" y="43064"/>
                  <a:pt x="208238" y="41275"/>
                  <a:pt x="210743" y="41275"/>
                </a:cubicBezTo>
                <a:close/>
                <a:moveTo>
                  <a:pt x="46256" y="41275"/>
                </a:moveTo>
                <a:lnTo>
                  <a:pt x="81126" y="41275"/>
                </a:lnTo>
                <a:cubicBezTo>
                  <a:pt x="83261" y="41275"/>
                  <a:pt x="85396" y="43064"/>
                  <a:pt x="85396" y="45570"/>
                </a:cubicBezTo>
                <a:lnTo>
                  <a:pt x="85396" y="59169"/>
                </a:lnTo>
                <a:lnTo>
                  <a:pt x="98561" y="59169"/>
                </a:lnTo>
                <a:cubicBezTo>
                  <a:pt x="101052" y="59169"/>
                  <a:pt x="102831" y="60958"/>
                  <a:pt x="102831" y="63463"/>
                </a:cubicBezTo>
                <a:cubicBezTo>
                  <a:pt x="102831" y="65611"/>
                  <a:pt x="101052" y="67758"/>
                  <a:pt x="98561" y="67758"/>
                </a:cubicBezTo>
                <a:lnTo>
                  <a:pt x="85396" y="67758"/>
                </a:lnTo>
                <a:lnTo>
                  <a:pt x="85396" y="80999"/>
                </a:lnTo>
                <a:cubicBezTo>
                  <a:pt x="85396" y="83147"/>
                  <a:pt x="83261" y="85294"/>
                  <a:pt x="81126" y="85294"/>
                </a:cubicBezTo>
                <a:lnTo>
                  <a:pt x="67961" y="85294"/>
                </a:lnTo>
                <a:lnTo>
                  <a:pt x="67961" y="98178"/>
                </a:lnTo>
                <a:cubicBezTo>
                  <a:pt x="67961" y="100683"/>
                  <a:pt x="65826" y="102830"/>
                  <a:pt x="63335" y="102830"/>
                </a:cubicBezTo>
                <a:cubicBezTo>
                  <a:pt x="61200" y="102830"/>
                  <a:pt x="59066" y="100683"/>
                  <a:pt x="59066" y="98178"/>
                </a:cubicBezTo>
                <a:lnTo>
                  <a:pt x="59066" y="85294"/>
                </a:lnTo>
                <a:lnTo>
                  <a:pt x="46256" y="85294"/>
                </a:lnTo>
                <a:cubicBezTo>
                  <a:pt x="43410" y="85294"/>
                  <a:pt x="41275" y="83147"/>
                  <a:pt x="41275" y="80999"/>
                </a:cubicBezTo>
                <a:lnTo>
                  <a:pt x="41275" y="45570"/>
                </a:lnTo>
                <a:cubicBezTo>
                  <a:pt x="41275" y="43064"/>
                  <a:pt x="43410" y="41275"/>
                  <a:pt x="46256" y="41275"/>
                </a:cubicBezTo>
                <a:close/>
                <a:moveTo>
                  <a:pt x="238860" y="15090"/>
                </a:moveTo>
                <a:lnTo>
                  <a:pt x="238860" y="53174"/>
                </a:lnTo>
                <a:lnTo>
                  <a:pt x="276632" y="53174"/>
                </a:lnTo>
                <a:lnTo>
                  <a:pt x="238860" y="15090"/>
                </a:lnTo>
                <a:close/>
                <a:moveTo>
                  <a:pt x="4316" y="0"/>
                </a:moveTo>
                <a:lnTo>
                  <a:pt x="234544" y="0"/>
                </a:lnTo>
                <a:cubicBezTo>
                  <a:pt x="235623" y="0"/>
                  <a:pt x="236702" y="719"/>
                  <a:pt x="237781" y="1437"/>
                </a:cubicBezTo>
                <a:lnTo>
                  <a:pt x="290661" y="54252"/>
                </a:lnTo>
                <a:cubicBezTo>
                  <a:pt x="291381" y="55330"/>
                  <a:pt x="291741" y="56408"/>
                  <a:pt x="291741" y="57486"/>
                </a:cubicBezTo>
                <a:lnTo>
                  <a:pt x="291741" y="287070"/>
                </a:lnTo>
                <a:cubicBezTo>
                  <a:pt x="291741" y="289585"/>
                  <a:pt x="289942" y="291741"/>
                  <a:pt x="287424" y="291741"/>
                </a:cubicBezTo>
                <a:lnTo>
                  <a:pt x="192815" y="291741"/>
                </a:lnTo>
                <a:cubicBezTo>
                  <a:pt x="190297" y="291741"/>
                  <a:pt x="188858" y="289585"/>
                  <a:pt x="188858" y="287070"/>
                </a:cubicBezTo>
                <a:cubicBezTo>
                  <a:pt x="188858" y="284914"/>
                  <a:pt x="190297" y="282759"/>
                  <a:pt x="192815" y="282759"/>
                </a:cubicBezTo>
                <a:lnTo>
                  <a:pt x="282747" y="282759"/>
                </a:lnTo>
                <a:lnTo>
                  <a:pt x="282747" y="61797"/>
                </a:lnTo>
                <a:lnTo>
                  <a:pt x="234544" y="61797"/>
                </a:lnTo>
                <a:cubicBezTo>
                  <a:pt x="232025" y="61797"/>
                  <a:pt x="229867" y="60001"/>
                  <a:pt x="229867" y="57486"/>
                </a:cubicBezTo>
                <a:lnTo>
                  <a:pt x="229867" y="8623"/>
                </a:lnTo>
                <a:lnTo>
                  <a:pt x="8993" y="8623"/>
                </a:lnTo>
                <a:lnTo>
                  <a:pt x="8993" y="282759"/>
                </a:lnTo>
                <a:lnTo>
                  <a:pt x="98925" y="282759"/>
                </a:lnTo>
                <a:cubicBezTo>
                  <a:pt x="101443" y="282759"/>
                  <a:pt x="103242" y="284914"/>
                  <a:pt x="103242" y="287070"/>
                </a:cubicBezTo>
                <a:cubicBezTo>
                  <a:pt x="103242" y="289585"/>
                  <a:pt x="101443" y="291741"/>
                  <a:pt x="98925" y="291741"/>
                </a:cubicBezTo>
                <a:lnTo>
                  <a:pt x="4316" y="291741"/>
                </a:lnTo>
                <a:cubicBezTo>
                  <a:pt x="2158" y="291741"/>
                  <a:pt x="0" y="289585"/>
                  <a:pt x="0" y="287070"/>
                </a:cubicBezTo>
                <a:lnTo>
                  <a:pt x="0" y="4671"/>
                </a:lnTo>
                <a:cubicBezTo>
                  <a:pt x="0" y="2156"/>
                  <a:pt x="2158" y="0"/>
                  <a:pt x="4316" y="0"/>
                </a:cubicBezTo>
                <a:close/>
              </a:path>
            </a:pathLst>
          </a:custGeom>
          <a:solidFill>
            <a:schemeClr val="bg1"/>
          </a:solidFill>
          <a:ln>
            <a:noFill/>
          </a:ln>
          <a:effectLst/>
        </p:spPr>
        <p:txBody>
          <a:bodyPr anchor="ctr"/>
          <a:lstStyle/>
          <a:p>
            <a:pPr>
              <a:lnSpc>
                <a:spcPct val="110000"/>
              </a:lnSpc>
            </a:pPr>
            <a:endParaRPr lang="en-US" sz="900" dirty="0">
              <a:latin typeface="Arial" panose="020B0604020202020204" pitchFamily="34" charset="0"/>
            </a:endParaRPr>
          </a:p>
        </p:txBody>
      </p:sp>
      <p:sp>
        <p:nvSpPr>
          <p:cNvPr id="119" name="Freeform 255">
            <a:extLst>
              <a:ext uri="{FF2B5EF4-FFF2-40B4-BE49-F238E27FC236}">
                <a16:creationId xmlns:a16="http://schemas.microsoft.com/office/drawing/2014/main" id="{16AE0FD3-BC08-7C41-BB8C-EB76190987F9}"/>
              </a:ext>
            </a:extLst>
          </p:cNvPr>
          <p:cNvSpPr>
            <a:spLocks noChangeAspect="1" noChangeArrowheads="1"/>
          </p:cNvSpPr>
          <p:nvPr/>
        </p:nvSpPr>
        <p:spPr bwMode="auto">
          <a:xfrm>
            <a:off x="5518273" y="4722318"/>
            <a:ext cx="331065" cy="308104"/>
          </a:xfrm>
          <a:custGeom>
            <a:avLst/>
            <a:gdLst>
              <a:gd name="T0" fmla="*/ 2147483646 w 820"/>
              <a:gd name="T1" fmla="*/ 2147483646 h 817"/>
              <a:gd name="T2" fmla="*/ 2147483646 w 820"/>
              <a:gd name="T3" fmla="*/ 2147483646 h 817"/>
              <a:gd name="T4" fmla="*/ 2147483646 w 820"/>
              <a:gd name="T5" fmla="*/ 2147483646 h 817"/>
              <a:gd name="T6" fmla="*/ 2147483646 w 820"/>
              <a:gd name="T7" fmla="*/ 2147483646 h 817"/>
              <a:gd name="T8" fmla="*/ 2147483646 w 820"/>
              <a:gd name="T9" fmla="*/ 2147483646 h 817"/>
              <a:gd name="T10" fmla="*/ 2147483646 w 820"/>
              <a:gd name="T11" fmla="*/ 2147483646 h 817"/>
              <a:gd name="T12" fmla="*/ 2147483646 w 820"/>
              <a:gd name="T13" fmla="*/ 2147483646 h 817"/>
              <a:gd name="T14" fmla="*/ 2147483646 w 820"/>
              <a:gd name="T15" fmla="*/ 2147483646 h 817"/>
              <a:gd name="T16" fmla="*/ 2147483646 w 820"/>
              <a:gd name="T17" fmla="*/ 2147483646 h 817"/>
              <a:gd name="T18" fmla="*/ 2147483646 w 820"/>
              <a:gd name="T19" fmla="*/ 2147483646 h 817"/>
              <a:gd name="T20" fmla="*/ 2147483646 w 820"/>
              <a:gd name="T21" fmla="*/ 2147483646 h 817"/>
              <a:gd name="T22" fmla="*/ 2147483646 w 820"/>
              <a:gd name="T23" fmla="*/ 2147483646 h 817"/>
              <a:gd name="T24" fmla="*/ 2147483646 w 820"/>
              <a:gd name="T25" fmla="*/ 2147483646 h 817"/>
              <a:gd name="T26" fmla="*/ 2147483646 w 820"/>
              <a:gd name="T27" fmla="*/ 2147483646 h 817"/>
              <a:gd name="T28" fmla="*/ 2147483646 w 820"/>
              <a:gd name="T29" fmla="*/ 2147483646 h 817"/>
              <a:gd name="T30" fmla="*/ 2147483646 w 820"/>
              <a:gd name="T31" fmla="*/ 2147483646 h 817"/>
              <a:gd name="T32" fmla="*/ 2147483646 w 820"/>
              <a:gd name="T33" fmla="*/ 2147483646 h 817"/>
              <a:gd name="T34" fmla="*/ 2147483646 w 820"/>
              <a:gd name="T35" fmla="*/ 2147483646 h 817"/>
              <a:gd name="T36" fmla="*/ 2147483646 w 820"/>
              <a:gd name="T37" fmla="*/ 2147483646 h 817"/>
              <a:gd name="T38" fmla="*/ 2147483646 w 820"/>
              <a:gd name="T39" fmla="*/ 2147483646 h 817"/>
              <a:gd name="T40" fmla="*/ 2147483646 w 820"/>
              <a:gd name="T41" fmla="*/ 2147483646 h 817"/>
              <a:gd name="T42" fmla="*/ 2147483646 w 820"/>
              <a:gd name="T43" fmla="*/ 2147483646 h 817"/>
              <a:gd name="T44" fmla="*/ 2147483646 w 820"/>
              <a:gd name="T45" fmla="*/ 2147483646 h 817"/>
              <a:gd name="T46" fmla="*/ 2147483646 w 820"/>
              <a:gd name="T47" fmla="*/ 2147483646 h 817"/>
              <a:gd name="T48" fmla="*/ 2147483646 w 820"/>
              <a:gd name="T49" fmla="*/ 2147483646 h 817"/>
              <a:gd name="T50" fmla="*/ 2147483646 w 820"/>
              <a:gd name="T51" fmla="*/ 2147483646 h 817"/>
              <a:gd name="T52" fmla="*/ 2147483646 w 820"/>
              <a:gd name="T53" fmla="*/ 2147483646 h 817"/>
              <a:gd name="T54" fmla="*/ 2147483646 w 820"/>
              <a:gd name="T55" fmla="*/ 2147483646 h 817"/>
              <a:gd name="T56" fmla="*/ 2147483646 w 820"/>
              <a:gd name="T57" fmla="*/ 2147483646 h 817"/>
              <a:gd name="T58" fmla="*/ 2147483646 w 820"/>
              <a:gd name="T59" fmla="*/ 2147483646 h 817"/>
              <a:gd name="T60" fmla="*/ 2147483646 w 820"/>
              <a:gd name="T61" fmla="*/ 2147483646 h 817"/>
              <a:gd name="T62" fmla="*/ 2147483646 w 820"/>
              <a:gd name="T63" fmla="*/ 2147483646 h 817"/>
              <a:gd name="T64" fmla="*/ 2147483646 w 820"/>
              <a:gd name="T65" fmla="*/ 2147483646 h 817"/>
              <a:gd name="T66" fmla="*/ 2147483646 w 820"/>
              <a:gd name="T67" fmla="*/ 2147483646 h 817"/>
              <a:gd name="T68" fmla="*/ 2147483646 w 820"/>
              <a:gd name="T69" fmla="*/ 2147483646 h 817"/>
              <a:gd name="T70" fmla="*/ 2147483646 w 820"/>
              <a:gd name="T71" fmla="*/ 2147483646 h 817"/>
              <a:gd name="T72" fmla="*/ 2147483646 w 820"/>
              <a:gd name="T73" fmla="*/ 2147483646 h 817"/>
              <a:gd name="T74" fmla="*/ 2147483646 w 820"/>
              <a:gd name="T75" fmla="*/ 2147483646 h 817"/>
              <a:gd name="T76" fmla="*/ 2147483646 w 820"/>
              <a:gd name="T77" fmla="*/ 2147483646 h 817"/>
              <a:gd name="T78" fmla="*/ 2147483646 w 820"/>
              <a:gd name="T79" fmla="*/ 2147483646 h 817"/>
              <a:gd name="T80" fmla="*/ 2147483646 w 820"/>
              <a:gd name="T81" fmla="*/ 2147483646 h 817"/>
              <a:gd name="T82" fmla="*/ 2147483646 w 820"/>
              <a:gd name="T83" fmla="*/ 2147483646 h 817"/>
              <a:gd name="T84" fmla="*/ 2147483646 w 820"/>
              <a:gd name="T85" fmla="*/ 2147483646 h 817"/>
              <a:gd name="T86" fmla="*/ 2147483646 w 820"/>
              <a:gd name="T87" fmla="*/ 2147483646 h 817"/>
              <a:gd name="T88" fmla="*/ 2147483646 w 820"/>
              <a:gd name="T89" fmla="*/ 2147483646 h 817"/>
              <a:gd name="T90" fmla="*/ 2147483646 w 820"/>
              <a:gd name="T91" fmla="*/ 2147483646 h 817"/>
              <a:gd name="T92" fmla="*/ 2147483646 w 820"/>
              <a:gd name="T93" fmla="*/ 2147483646 h 817"/>
              <a:gd name="T94" fmla="*/ 2147483646 w 820"/>
              <a:gd name="T95" fmla="*/ 2147483646 h 8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20" h="817">
                <a:moveTo>
                  <a:pt x="734" y="367"/>
                </a:moveTo>
                <a:lnTo>
                  <a:pt x="679" y="314"/>
                </a:lnTo>
                <a:lnTo>
                  <a:pt x="734" y="258"/>
                </a:lnTo>
                <a:lnTo>
                  <a:pt x="788" y="314"/>
                </a:lnTo>
                <a:lnTo>
                  <a:pt x="734" y="367"/>
                </a:lnTo>
                <a:close/>
                <a:moveTo>
                  <a:pt x="543" y="404"/>
                </a:moveTo>
                <a:lnTo>
                  <a:pt x="452" y="445"/>
                </a:lnTo>
                <a:cubicBezTo>
                  <a:pt x="450" y="446"/>
                  <a:pt x="448" y="449"/>
                  <a:pt x="447" y="452"/>
                </a:cubicBezTo>
                <a:lnTo>
                  <a:pt x="406" y="542"/>
                </a:lnTo>
                <a:lnTo>
                  <a:pt x="335" y="333"/>
                </a:lnTo>
                <a:lnTo>
                  <a:pt x="543" y="404"/>
                </a:lnTo>
                <a:close/>
                <a:moveTo>
                  <a:pt x="278" y="332"/>
                </a:moveTo>
                <a:lnTo>
                  <a:pt x="225" y="278"/>
                </a:lnTo>
                <a:lnTo>
                  <a:pt x="278" y="223"/>
                </a:lnTo>
                <a:lnTo>
                  <a:pt x="334" y="278"/>
                </a:lnTo>
                <a:lnTo>
                  <a:pt x="278" y="332"/>
                </a:lnTo>
                <a:close/>
                <a:moveTo>
                  <a:pt x="314" y="678"/>
                </a:moveTo>
                <a:lnTo>
                  <a:pt x="369" y="733"/>
                </a:lnTo>
                <a:lnTo>
                  <a:pt x="314" y="787"/>
                </a:lnTo>
                <a:lnTo>
                  <a:pt x="260" y="733"/>
                </a:lnTo>
                <a:lnTo>
                  <a:pt x="314" y="678"/>
                </a:lnTo>
                <a:close/>
                <a:moveTo>
                  <a:pt x="96" y="514"/>
                </a:moveTo>
                <a:lnTo>
                  <a:pt x="96" y="514"/>
                </a:lnTo>
                <a:cubicBezTo>
                  <a:pt x="81" y="529"/>
                  <a:pt x="56" y="529"/>
                  <a:pt x="42" y="514"/>
                </a:cubicBezTo>
                <a:cubicBezTo>
                  <a:pt x="27" y="499"/>
                  <a:pt x="27" y="475"/>
                  <a:pt x="42" y="461"/>
                </a:cubicBezTo>
                <a:cubicBezTo>
                  <a:pt x="50" y="453"/>
                  <a:pt x="59" y="450"/>
                  <a:pt x="69" y="450"/>
                </a:cubicBezTo>
                <a:cubicBezTo>
                  <a:pt x="79" y="450"/>
                  <a:pt x="89" y="453"/>
                  <a:pt x="96" y="461"/>
                </a:cubicBezTo>
                <a:cubicBezTo>
                  <a:pt x="112" y="475"/>
                  <a:pt x="112" y="499"/>
                  <a:pt x="96" y="514"/>
                </a:cubicBezTo>
                <a:close/>
                <a:moveTo>
                  <a:pt x="461" y="41"/>
                </a:moveTo>
                <a:lnTo>
                  <a:pt x="461" y="41"/>
                </a:lnTo>
                <a:cubicBezTo>
                  <a:pt x="468" y="33"/>
                  <a:pt x="478" y="30"/>
                  <a:pt x="489" y="30"/>
                </a:cubicBezTo>
                <a:cubicBezTo>
                  <a:pt x="499" y="30"/>
                  <a:pt x="509" y="33"/>
                  <a:pt x="516" y="41"/>
                </a:cubicBezTo>
                <a:cubicBezTo>
                  <a:pt x="530" y="56"/>
                  <a:pt x="530" y="81"/>
                  <a:pt x="516" y="96"/>
                </a:cubicBezTo>
                <a:cubicBezTo>
                  <a:pt x="501" y="109"/>
                  <a:pt x="476" y="109"/>
                  <a:pt x="461" y="96"/>
                </a:cubicBezTo>
                <a:cubicBezTo>
                  <a:pt x="455" y="88"/>
                  <a:pt x="450" y="79"/>
                  <a:pt x="450" y="67"/>
                </a:cubicBezTo>
                <a:cubicBezTo>
                  <a:pt x="450" y="58"/>
                  <a:pt x="455" y="48"/>
                  <a:pt x="461" y="41"/>
                </a:cubicBezTo>
                <a:close/>
                <a:moveTo>
                  <a:pt x="814" y="305"/>
                </a:moveTo>
                <a:lnTo>
                  <a:pt x="742" y="234"/>
                </a:lnTo>
                <a:cubicBezTo>
                  <a:pt x="738" y="229"/>
                  <a:pt x="730" y="229"/>
                  <a:pt x="725" y="234"/>
                </a:cubicBezTo>
                <a:lnTo>
                  <a:pt x="698" y="261"/>
                </a:lnTo>
                <a:cubicBezTo>
                  <a:pt x="607" y="177"/>
                  <a:pt x="481" y="158"/>
                  <a:pt x="373" y="201"/>
                </a:cubicBezTo>
                <a:lnTo>
                  <a:pt x="454" y="120"/>
                </a:lnTo>
                <a:cubicBezTo>
                  <a:pt x="464" y="127"/>
                  <a:pt x="476" y="131"/>
                  <a:pt x="489" y="131"/>
                </a:cubicBezTo>
                <a:cubicBezTo>
                  <a:pt x="506" y="131"/>
                  <a:pt x="521" y="124"/>
                  <a:pt x="533" y="112"/>
                </a:cubicBezTo>
                <a:cubicBezTo>
                  <a:pt x="558" y="88"/>
                  <a:pt x="558" y="48"/>
                  <a:pt x="533" y="23"/>
                </a:cubicBezTo>
                <a:cubicBezTo>
                  <a:pt x="509" y="0"/>
                  <a:pt x="468" y="0"/>
                  <a:pt x="444" y="23"/>
                </a:cubicBezTo>
                <a:cubicBezTo>
                  <a:pt x="432" y="36"/>
                  <a:pt x="425" y="51"/>
                  <a:pt x="425" y="67"/>
                </a:cubicBezTo>
                <a:cubicBezTo>
                  <a:pt x="425" y="81"/>
                  <a:pt x="430" y="93"/>
                  <a:pt x="437" y="103"/>
                </a:cubicBezTo>
                <a:lnTo>
                  <a:pt x="314" y="225"/>
                </a:lnTo>
                <a:lnTo>
                  <a:pt x="287" y="197"/>
                </a:lnTo>
                <a:cubicBezTo>
                  <a:pt x="283" y="193"/>
                  <a:pt x="275" y="193"/>
                  <a:pt x="270" y="197"/>
                </a:cubicBezTo>
                <a:lnTo>
                  <a:pt x="199" y="269"/>
                </a:lnTo>
                <a:cubicBezTo>
                  <a:pt x="193" y="273"/>
                  <a:pt x="193" y="281"/>
                  <a:pt x="199" y="287"/>
                </a:cubicBezTo>
                <a:lnTo>
                  <a:pt x="226" y="314"/>
                </a:lnTo>
                <a:lnTo>
                  <a:pt x="104" y="435"/>
                </a:lnTo>
                <a:cubicBezTo>
                  <a:pt x="80" y="419"/>
                  <a:pt x="45" y="421"/>
                  <a:pt x="25" y="443"/>
                </a:cubicBezTo>
                <a:cubicBezTo>
                  <a:pt x="0" y="467"/>
                  <a:pt x="0" y="507"/>
                  <a:pt x="25" y="531"/>
                </a:cubicBezTo>
                <a:cubicBezTo>
                  <a:pt x="37" y="544"/>
                  <a:pt x="53" y="550"/>
                  <a:pt x="69" y="550"/>
                </a:cubicBezTo>
                <a:cubicBezTo>
                  <a:pt x="86" y="550"/>
                  <a:pt x="102" y="544"/>
                  <a:pt x="114" y="531"/>
                </a:cubicBezTo>
                <a:cubicBezTo>
                  <a:pt x="136" y="511"/>
                  <a:pt x="138" y="477"/>
                  <a:pt x="122" y="452"/>
                </a:cubicBezTo>
                <a:lnTo>
                  <a:pt x="202" y="372"/>
                </a:lnTo>
                <a:cubicBezTo>
                  <a:pt x="159" y="479"/>
                  <a:pt x="179" y="607"/>
                  <a:pt x="262" y="696"/>
                </a:cubicBezTo>
                <a:lnTo>
                  <a:pt x="234" y="725"/>
                </a:lnTo>
                <a:cubicBezTo>
                  <a:pt x="229" y="729"/>
                  <a:pt x="229" y="736"/>
                  <a:pt x="234" y="742"/>
                </a:cubicBezTo>
                <a:lnTo>
                  <a:pt x="306" y="813"/>
                </a:lnTo>
                <a:cubicBezTo>
                  <a:pt x="309" y="815"/>
                  <a:pt x="311" y="816"/>
                  <a:pt x="314" y="816"/>
                </a:cubicBezTo>
                <a:cubicBezTo>
                  <a:pt x="318" y="816"/>
                  <a:pt x="321" y="815"/>
                  <a:pt x="323" y="813"/>
                </a:cubicBezTo>
                <a:lnTo>
                  <a:pt x="395" y="742"/>
                </a:lnTo>
                <a:cubicBezTo>
                  <a:pt x="399" y="736"/>
                  <a:pt x="399" y="729"/>
                  <a:pt x="395" y="725"/>
                </a:cubicBezTo>
                <a:lnTo>
                  <a:pt x="323" y="652"/>
                </a:lnTo>
                <a:cubicBezTo>
                  <a:pt x="319" y="648"/>
                  <a:pt x="311" y="648"/>
                  <a:pt x="306" y="652"/>
                </a:cubicBezTo>
                <a:lnTo>
                  <a:pt x="279" y="679"/>
                </a:lnTo>
                <a:cubicBezTo>
                  <a:pt x="231" y="626"/>
                  <a:pt x="205" y="558"/>
                  <a:pt x="205" y="487"/>
                </a:cubicBezTo>
                <a:cubicBezTo>
                  <a:pt x="205" y="433"/>
                  <a:pt x="220" y="381"/>
                  <a:pt x="249" y="337"/>
                </a:cubicBezTo>
                <a:lnTo>
                  <a:pt x="270" y="358"/>
                </a:lnTo>
                <a:cubicBezTo>
                  <a:pt x="272" y="360"/>
                  <a:pt x="276" y="361"/>
                  <a:pt x="278" y="361"/>
                </a:cubicBezTo>
                <a:cubicBezTo>
                  <a:pt x="282" y="361"/>
                  <a:pt x="285" y="360"/>
                  <a:pt x="287" y="358"/>
                </a:cubicBezTo>
                <a:lnTo>
                  <a:pt x="309" y="337"/>
                </a:lnTo>
                <a:lnTo>
                  <a:pt x="392" y="580"/>
                </a:lnTo>
                <a:cubicBezTo>
                  <a:pt x="395" y="584"/>
                  <a:pt x="399" y="588"/>
                  <a:pt x="404" y="588"/>
                </a:cubicBezTo>
                <a:cubicBezTo>
                  <a:pt x="404" y="588"/>
                  <a:pt x="404" y="588"/>
                  <a:pt x="405" y="588"/>
                </a:cubicBezTo>
                <a:cubicBezTo>
                  <a:pt x="409" y="588"/>
                  <a:pt x="414" y="585"/>
                  <a:pt x="416" y="581"/>
                </a:cubicBezTo>
                <a:lnTo>
                  <a:pt x="467" y="466"/>
                </a:lnTo>
                <a:lnTo>
                  <a:pt x="581" y="415"/>
                </a:lnTo>
                <a:cubicBezTo>
                  <a:pt x="586" y="412"/>
                  <a:pt x="589" y="408"/>
                  <a:pt x="589" y="403"/>
                </a:cubicBezTo>
                <a:cubicBezTo>
                  <a:pt x="589" y="398"/>
                  <a:pt x="586" y="393"/>
                  <a:pt x="581" y="392"/>
                </a:cubicBezTo>
                <a:lnTo>
                  <a:pt x="337" y="308"/>
                </a:lnTo>
                <a:lnTo>
                  <a:pt x="358" y="287"/>
                </a:lnTo>
                <a:cubicBezTo>
                  <a:pt x="364" y="281"/>
                  <a:pt x="364" y="273"/>
                  <a:pt x="358" y="269"/>
                </a:cubicBezTo>
                <a:lnTo>
                  <a:pt x="337" y="247"/>
                </a:lnTo>
                <a:cubicBezTo>
                  <a:pt x="382" y="219"/>
                  <a:pt x="434" y="203"/>
                  <a:pt x="489" y="203"/>
                </a:cubicBezTo>
                <a:cubicBezTo>
                  <a:pt x="560" y="203"/>
                  <a:pt x="628" y="230"/>
                  <a:pt x="680" y="278"/>
                </a:cubicBezTo>
                <a:lnTo>
                  <a:pt x="654" y="305"/>
                </a:lnTo>
                <a:cubicBezTo>
                  <a:pt x="649" y="309"/>
                  <a:pt x="649" y="317"/>
                  <a:pt x="654" y="322"/>
                </a:cubicBezTo>
                <a:lnTo>
                  <a:pt x="725" y="393"/>
                </a:lnTo>
                <a:cubicBezTo>
                  <a:pt x="728" y="395"/>
                  <a:pt x="731" y="398"/>
                  <a:pt x="734" y="398"/>
                </a:cubicBezTo>
                <a:cubicBezTo>
                  <a:pt x="738" y="398"/>
                  <a:pt x="740" y="395"/>
                  <a:pt x="742" y="393"/>
                </a:cubicBezTo>
                <a:lnTo>
                  <a:pt x="814" y="322"/>
                </a:lnTo>
                <a:cubicBezTo>
                  <a:pt x="819" y="317"/>
                  <a:pt x="819" y="309"/>
                  <a:pt x="814" y="305"/>
                </a:cubicBezTo>
                <a:close/>
              </a:path>
            </a:pathLst>
          </a:custGeom>
          <a:solidFill>
            <a:schemeClr val="bg1"/>
          </a:solidFill>
          <a:ln>
            <a:noFill/>
          </a:ln>
          <a:effectLst/>
        </p:spPr>
        <p:txBody>
          <a:bodyPr wrap="none" anchor="ctr"/>
          <a:lstStyle/>
          <a:p>
            <a:pPr>
              <a:lnSpc>
                <a:spcPct val="110000"/>
              </a:lnSpc>
            </a:pPr>
            <a:endParaRPr lang="en-US" sz="900" dirty="0">
              <a:latin typeface="Arial" panose="020B0604020202020204" pitchFamily="34" charset="0"/>
            </a:endParaRPr>
          </a:p>
        </p:txBody>
      </p:sp>
      <p:sp>
        <p:nvSpPr>
          <p:cNvPr id="2" name="Title 1">
            <a:extLst>
              <a:ext uri="{FF2B5EF4-FFF2-40B4-BE49-F238E27FC236}">
                <a16:creationId xmlns:a16="http://schemas.microsoft.com/office/drawing/2014/main" id="{295FD8B3-E4D7-0349-ADE4-E9EA87C0BA4E}"/>
              </a:ext>
            </a:extLst>
          </p:cNvPr>
          <p:cNvSpPr>
            <a:spLocks noGrp="1"/>
          </p:cNvSpPr>
          <p:nvPr>
            <p:ph type="title"/>
          </p:nvPr>
        </p:nvSpPr>
        <p:spPr>
          <a:xfrm>
            <a:off x="572711" y="235393"/>
            <a:ext cx="11410182" cy="797188"/>
          </a:xfrm>
        </p:spPr>
        <p:txBody>
          <a:bodyPr vert="horz" lIns="0" tIns="0" rIns="0" bIns="0" rtlCol="0" anchor="t" anchorCtr="0">
            <a:noAutofit/>
          </a:bodyPr>
          <a:lstStyle/>
          <a:p>
            <a:r>
              <a:rPr lang="en-US" sz="3200" b="0" dirty="0">
                <a:solidFill>
                  <a:srgbClr val="4A4A4A"/>
                </a:solidFill>
              </a:rPr>
              <a:t>Selecting a Gen AI vendor does not have to be complicated</a:t>
            </a:r>
            <a:br>
              <a:rPr lang="en-US" sz="3200" b="0" dirty="0">
                <a:solidFill>
                  <a:srgbClr val="4A4A4A"/>
                </a:solidFill>
              </a:rPr>
            </a:br>
            <a:endParaRPr lang="en-US" sz="3200" b="0" dirty="0">
              <a:solidFill>
                <a:srgbClr val="4A4A4A"/>
              </a:solidFill>
            </a:endParaRPr>
          </a:p>
        </p:txBody>
      </p:sp>
      <p:sp>
        <p:nvSpPr>
          <p:cNvPr id="3" name="Text Placeholder 2">
            <a:extLst>
              <a:ext uri="{FF2B5EF4-FFF2-40B4-BE49-F238E27FC236}">
                <a16:creationId xmlns:a16="http://schemas.microsoft.com/office/drawing/2014/main" id="{A9B30D4B-93E6-364A-BEB2-11E9C95D9F1B}"/>
              </a:ext>
            </a:extLst>
          </p:cNvPr>
          <p:cNvSpPr>
            <a:spLocks noGrp="1"/>
          </p:cNvSpPr>
          <p:nvPr>
            <p:ph type="body" sz="quarter" idx="10"/>
          </p:nvPr>
        </p:nvSpPr>
        <p:spPr>
          <a:xfrm>
            <a:off x="1690985" y="1190898"/>
            <a:ext cx="4024198" cy="809452"/>
          </a:xfrm>
        </p:spPr>
        <p:txBody>
          <a:bodyPr vert="horz" wrap="square" lIns="45720" tIns="22860" rIns="45720" bIns="22860" rtlCol="0" anchor="ctr">
            <a:spAutoFit/>
          </a:bodyPr>
          <a:lstStyle/>
          <a:p>
            <a:pPr algn="ctr" defTabSz="1087636">
              <a:lnSpc>
                <a:spcPct val="100000"/>
              </a:lnSpc>
              <a:spcBef>
                <a:spcPct val="20000"/>
              </a:spcBef>
              <a:buFont typeface="Arial"/>
            </a:pPr>
            <a:r>
              <a:rPr lang="en-US" sz="1700" dirty="0">
                <a:solidFill>
                  <a:srgbClr val="4A4A4A"/>
                </a:solidFill>
                <a:latin typeface="Montserrat Medium" pitchFamily="2" charset="77"/>
                <a:cs typeface="Open Sans Light"/>
              </a:rPr>
              <a:t>Key considerations while navigating the Gen AI marketplace</a:t>
            </a:r>
          </a:p>
          <a:p>
            <a:pPr defTabSz="1087636">
              <a:lnSpc>
                <a:spcPct val="100000"/>
              </a:lnSpc>
              <a:spcBef>
                <a:spcPct val="20000"/>
              </a:spcBef>
              <a:buFont typeface="Arial"/>
            </a:pPr>
            <a:endParaRPr lang="en-US" sz="1300" dirty="0">
              <a:solidFill>
                <a:srgbClr val="4A4A4A"/>
              </a:solidFill>
              <a:latin typeface="Montserrat Medium" pitchFamily="2" charset="77"/>
              <a:cs typeface="Open Sans Light"/>
            </a:endParaRPr>
          </a:p>
        </p:txBody>
      </p:sp>
      <p:sp>
        <p:nvSpPr>
          <p:cNvPr id="6" name="Text Placeholder 2">
            <a:extLst>
              <a:ext uri="{FF2B5EF4-FFF2-40B4-BE49-F238E27FC236}">
                <a16:creationId xmlns:a16="http://schemas.microsoft.com/office/drawing/2014/main" id="{E5CBEE1A-4074-C4BF-0262-E058F7E73703}"/>
              </a:ext>
            </a:extLst>
          </p:cNvPr>
          <p:cNvSpPr txBox="1">
            <a:spLocks/>
          </p:cNvSpPr>
          <p:nvPr/>
        </p:nvSpPr>
        <p:spPr>
          <a:xfrm>
            <a:off x="7310587" y="1131061"/>
            <a:ext cx="4032493" cy="864852"/>
          </a:xfrm>
          <a:prstGeom prst="rect">
            <a:avLst/>
          </a:prstGeom>
        </p:spPr>
        <p:txBody>
          <a:bodyPr vert="horz" wrap="square" lIns="45720" tIns="22860" rIns="45720" bIns="22860" rtlCol="0" anchor="ctr">
            <a:spAutoFit/>
          </a:bodyPr>
          <a:lstStyle>
            <a:lvl1pPr indent="0" defTabSz="1087636">
              <a:lnSpc>
                <a:spcPct val="100000"/>
              </a:lnSpc>
              <a:spcBef>
                <a:spcPct val="20000"/>
              </a:spcBef>
              <a:buFont typeface="Arial"/>
              <a:buNone/>
              <a:defRPr sz="1600" b="0" i="0">
                <a:solidFill>
                  <a:srgbClr val="4A4A4A"/>
                </a:solidFill>
                <a:latin typeface="Montserrat Medium" pitchFamily="2" charset="77"/>
                <a:cs typeface="Open Sans Light"/>
              </a:defRPr>
            </a:lvl1pPr>
            <a:lvl2pPr marL="457200" indent="0" defTabSz="914400">
              <a:lnSpc>
                <a:spcPct val="110000"/>
              </a:lnSpc>
              <a:spcBef>
                <a:spcPts val="500"/>
              </a:spcBef>
              <a:buFont typeface="Arial" panose="020B0604020202020204" pitchFamily="34" charset="0"/>
              <a:buNone/>
              <a:defRPr sz="1600" b="0" i="0">
                <a:solidFill>
                  <a:srgbClr val="717171"/>
                </a:solidFill>
                <a:latin typeface="Exo" panose="02000503000000000000" pitchFamily="2" charset="77"/>
              </a:defRPr>
            </a:lvl2pPr>
            <a:lvl3pPr marL="914400" indent="0" defTabSz="914400">
              <a:lnSpc>
                <a:spcPct val="110000"/>
              </a:lnSpc>
              <a:spcBef>
                <a:spcPts val="500"/>
              </a:spcBef>
              <a:buFont typeface="Arial" panose="020B0604020202020204" pitchFamily="34" charset="0"/>
              <a:buNone/>
              <a:defRPr sz="1600" b="0" i="0">
                <a:solidFill>
                  <a:srgbClr val="717171"/>
                </a:solidFill>
                <a:latin typeface="Exo" panose="02000503000000000000" pitchFamily="2" charset="77"/>
              </a:defRPr>
            </a:lvl3pPr>
            <a:lvl4pPr marL="1371600" indent="0" defTabSz="914400">
              <a:lnSpc>
                <a:spcPct val="110000"/>
              </a:lnSpc>
              <a:spcBef>
                <a:spcPts val="500"/>
              </a:spcBef>
              <a:buFont typeface="Arial" panose="020B0604020202020204" pitchFamily="34" charset="0"/>
              <a:buNone/>
              <a:defRPr sz="1600" b="0" i="0">
                <a:solidFill>
                  <a:srgbClr val="717171"/>
                </a:solidFill>
                <a:latin typeface="Exo" panose="02000503000000000000" pitchFamily="2" charset="77"/>
              </a:defRPr>
            </a:lvl4pPr>
            <a:lvl5pPr marL="1828800" indent="0" defTabSz="914400">
              <a:lnSpc>
                <a:spcPct val="110000"/>
              </a:lnSpc>
              <a:spcBef>
                <a:spcPts val="500"/>
              </a:spcBef>
              <a:buFont typeface="Arial" panose="020B0604020202020204" pitchFamily="34" charset="0"/>
              <a:buNone/>
              <a:defRPr sz="1600" b="0" i="0">
                <a:solidFill>
                  <a:srgbClr val="717171"/>
                </a:solidFill>
                <a:latin typeface="Exo" panose="02000503000000000000" pitchFamily="2" charset="77"/>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sz="1700" dirty="0"/>
              <a:t>Recommended criteria to evaluate prospective Gen AI vendors</a:t>
            </a:r>
          </a:p>
          <a:p>
            <a:pPr algn="ctr"/>
            <a:endParaRPr lang="en-US" dirty="0"/>
          </a:p>
        </p:txBody>
      </p:sp>
      <p:grpSp>
        <p:nvGrpSpPr>
          <p:cNvPr id="92" name="Group 91">
            <a:extLst>
              <a:ext uri="{FF2B5EF4-FFF2-40B4-BE49-F238E27FC236}">
                <a16:creationId xmlns:a16="http://schemas.microsoft.com/office/drawing/2014/main" id="{CE591114-CAB3-8949-4DF4-B8241FB74AEA}"/>
              </a:ext>
            </a:extLst>
          </p:cNvPr>
          <p:cNvGrpSpPr/>
          <p:nvPr/>
        </p:nvGrpSpPr>
        <p:grpSpPr>
          <a:xfrm>
            <a:off x="7127985" y="1806649"/>
            <a:ext cx="4866958" cy="4577299"/>
            <a:chOff x="0" y="480802"/>
            <a:chExt cx="4210882" cy="3463877"/>
          </a:xfrm>
        </p:grpSpPr>
        <p:sp>
          <p:nvSpPr>
            <p:cNvPr id="93" name="Rounded Rectangle 38">
              <a:extLst>
                <a:ext uri="{FF2B5EF4-FFF2-40B4-BE49-F238E27FC236}">
                  <a16:creationId xmlns:a16="http://schemas.microsoft.com/office/drawing/2014/main" id="{F2D651AF-2F1B-4A34-9FBB-DE197FD4DE75}"/>
                </a:ext>
              </a:extLst>
            </p:cNvPr>
            <p:cNvSpPr/>
            <p:nvPr/>
          </p:nvSpPr>
          <p:spPr>
            <a:xfrm>
              <a:off x="0" y="480802"/>
              <a:ext cx="3201668" cy="34156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94" name="Oval 93">
              <a:extLst>
                <a:ext uri="{FF2B5EF4-FFF2-40B4-BE49-F238E27FC236}">
                  <a16:creationId xmlns:a16="http://schemas.microsoft.com/office/drawing/2014/main" id="{1CBE5AAF-9062-A2E0-9CD0-BE850D8E5F9B}"/>
                </a:ext>
              </a:extLst>
            </p:cNvPr>
            <p:cNvSpPr/>
            <p:nvPr/>
          </p:nvSpPr>
          <p:spPr>
            <a:xfrm>
              <a:off x="1" y="480802"/>
              <a:ext cx="290350" cy="341565"/>
            </a:xfrm>
            <a:prstGeom prst="ellipse">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95" name="Rounded Rectangle 56">
              <a:extLst>
                <a:ext uri="{FF2B5EF4-FFF2-40B4-BE49-F238E27FC236}">
                  <a16:creationId xmlns:a16="http://schemas.microsoft.com/office/drawing/2014/main" id="{C784FE32-6A01-EDB8-523F-AA0E4B8B0D25}"/>
                </a:ext>
              </a:extLst>
            </p:cNvPr>
            <p:cNvSpPr/>
            <p:nvPr/>
          </p:nvSpPr>
          <p:spPr>
            <a:xfrm>
              <a:off x="350355" y="1382203"/>
              <a:ext cx="3201668" cy="34156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96" name="Oval 95">
              <a:extLst>
                <a:ext uri="{FF2B5EF4-FFF2-40B4-BE49-F238E27FC236}">
                  <a16:creationId xmlns:a16="http://schemas.microsoft.com/office/drawing/2014/main" id="{354036FB-4FE4-DDE1-7BE2-243B068195A7}"/>
                </a:ext>
              </a:extLst>
            </p:cNvPr>
            <p:cNvSpPr/>
            <p:nvPr/>
          </p:nvSpPr>
          <p:spPr>
            <a:xfrm>
              <a:off x="350355" y="1382203"/>
              <a:ext cx="306457" cy="338423"/>
            </a:xfrm>
            <a:prstGeom prst="ellipse">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97" name="Rounded Rectangle 63">
              <a:extLst>
                <a:ext uri="{FF2B5EF4-FFF2-40B4-BE49-F238E27FC236}">
                  <a16:creationId xmlns:a16="http://schemas.microsoft.com/office/drawing/2014/main" id="{E9FCC36D-11B0-6AEB-CFAA-6592DDAFB377}"/>
                </a:ext>
              </a:extLst>
            </p:cNvPr>
            <p:cNvSpPr/>
            <p:nvPr/>
          </p:nvSpPr>
          <p:spPr>
            <a:xfrm>
              <a:off x="572890" y="2251179"/>
              <a:ext cx="3201668" cy="34156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98" name="Oval 97">
              <a:extLst>
                <a:ext uri="{FF2B5EF4-FFF2-40B4-BE49-F238E27FC236}">
                  <a16:creationId xmlns:a16="http://schemas.microsoft.com/office/drawing/2014/main" id="{8E6E28C4-4183-B8E8-2F0D-2E8F7CA03EC3}"/>
                </a:ext>
              </a:extLst>
            </p:cNvPr>
            <p:cNvSpPr/>
            <p:nvPr/>
          </p:nvSpPr>
          <p:spPr>
            <a:xfrm>
              <a:off x="572890" y="2251179"/>
              <a:ext cx="306457" cy="341565"/>
            </a:xfrm>
            <a:prstGeom prst="ellipse">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99" name="Rounded Rectangle 70">
              <a:extLst>
                <a:ext uri="{FF2B5EF4-FFF2-40B4-BE49-F238E27FC236}">
                  <a16:creationId xmlns:a16="http://schemas.microsoft.com/office/drawing/2014/main" id="{986A103D-4E2B-CFAB-D351-701B6DE4D16E}"/>
                </a:ext>
              </a:extLst>
            </p:cNvPr>
            <p:cNvSpPr/>
            <p:nvPr/>
          </p:nvSpPr>
          <p:spPr>
            <a:xfrm>
              <a:off x="572890" y="1818262"/>
              <a:ext cx="3201668" cy="34156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100" name="Oval 99">
              <a:extLst>
                <a:ext uri="{FF2B5EF4-FFF2-40B4-BE49-F238E27FC236}">
                  <a16:creationId xmlns:a16="http://schemas.microsoft.com/office/drawing/2014/main" id="{08768063-6EAF-5827-7E8D-45DE17A0BD78}"/>
                </a:ext>
              </a:extLst>
            </p:cNvPr>
            <p:cNvSpPr/>
            <p:nvPr/>
          </p:nvSpPr>
          <p:spPr>
            <a:xfrm>
              <a:off x="572890" y="1818262"/>
              <a:ext cx="306458" cy="338423"/>
            </a:xfrm>
            <a:prstGeom prst="ellipse">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103" name="Rounded Rectangle 77">
              <a:extLst>
                <a:ext uri="{FF2B5EF4-FFF2-40B4-BE49-F238E27FC236}">
                  <a16:creationId xmlns:a16="http://schemas.microsoft.com/office/drawing/2014/main" id="{1F71C681-F8CA-3748-FE44-176778337BD3}"/>
                </a:ext>
              </a:extLst>
            </p:cNvPr>
            <p:cNvSpPr/>
            <p:nvPr/>
          </p:nvSpPr>
          <p:spPr>
            <a:xfrm>
              <a:off x="157987" y="931503"/>
              <a:ext cx="3201668" cy="34156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105" name="Oval 104">
              <a:extLst>
                <a:ext uri="{FF2B5EF4-FFF2-40B4-BE49-F238E27FC236}">
                  <a16:creationId xmlns:a16="http://schemas.microsoft.com/office/drawing/2014/main" id="{0FA77998-4217-1910-90FF-D3604A8389E0}"/>
                </a:ext>
              </a:extLst>
            </p:cNvPr>
            <p:cNvSpPr/>
            <p:nvPr/>
          </p:nvSpPr>
          <p:spPr>
            <a:xfrm>
              <a:off x="157987" y="931503"/>
              <a:ext cx="321599" cy="338422"/>
            </a:xfrm>
            <a:prstGeom prst="ellipse">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120" name="Rounded Rectangle 63">
              <a:extLst>
                <a:ext uri="{FF2B5EF4-FFF2-40B4-BE49-F238E27FC236}">
                  <a16:creationId xmlns:a16="http://schemas.microsoft.com/office/drawing/2014/main" id="{4A75182D-8CBE-A234-71C0-D3CBF96C7691}"/>
                </a:ext>
              </a:extLst>
            </p:cNvPr>
            <p:cNvSpPr/>
            <p:nvPr/>
          </p:nvSpPr>
          <p:spPr>
            <a:xfrm>
              <a:off x="350355" y="2687238"/>
              <a:ext cx="3201668" cy="34156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121" name="Oval 120">
              <a:extLst>
                <a:ext uri="{FF2B5EF4-FFF2-40B4-BE49-F238E27FC236}">
                  <a16:creationId xmlns:a16="http://schemas.microsoft.com/office/drawing/2014/main" id="{800898CE-9A25-ECFB-DDF0-F6A07EEECD85}"/>
                </a:ext>
              </a:extLst>
            </p:cNvPr>
            <p:cNvSpPr/>
            <p:nvPr/>
          </p:nvSpPr>
          <p:spPr>
            <a:xfrm>
              <a:off x="350355" y="2687238"/>
              <a:ext cx="321599" cy="341565"/>
            </a:xfrm>
            <a:prstGeom prst="ellipse">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122" name="Rounded Rectangle 63">
              <a:extLst>
                <a:ext uri="{FF2B5EF4-FFF2-40B4-BE49-F238E27FC236}">
                  <a16:creationId xmlns:a16="http://schemas.microsoft.com/office/drawing/2014/main" id="{0C4B437A-5C65-04AE-25C0-B686447D86A0}"/>
                </a:ext>
              </a:extLst>
            </p:cNvPr>
            <p:cNvSpPr/>
            <p:nvPr/>
          </p:nvSpPr>
          <p:spPr>
            <a:xfrm>
              <a:off x="157987" y="3167057"/>
              <a:ext cx="3201668" cy="34156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123" name="Oval 122">
              <a:extLst>
                <a:ext uri="{FF2B5EF4-FFF2-40B4-BE49-F238E27FC236}">
                  <a16:creationId xmlns:a16="http://schemas.microsoft.com/office/drawing/2014/main" id="{AF6FA87B-3603-B811-413E-E8A6E1188A26}"/>
                </a:ext>
              </a:extLst>
            </p:cNvPr>
            <p:cNvSpPr/>
            <p:nvPr/>
          </p:nvSpPr>
          <p:spPr>
            <a:xfrm>
              <a:off x="157987" y="3167057"/>
              <a:ext cx="298278" cy="341565"/>
            </a:xfrm>
            <a:prstGeom prst="ellipse">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124" name="Rounded Rectangle 63">
              <a:extLst>
                <a:ext uri="{FF2B5EF4-FFF2-40B4-BE49-F238E27FC236}">
                  <a16:creationId xmlns:a16="http://schemas.microsoft.com/office/drawing/2014/main" id="{95524FF9-E4AC-EA1E-07C4-97F725A7B9B3}"/>
                </a:ext>
              </a:extLst>
            </p:cNvPr>
            <p:cNvSpPr/>
            <p:nvPr/>
          </p:nvSpPr>
          <p:spPr>
            <a:xfrm>
              <a:off x="0" y="3603114"/>
              <a:ext cx="3201668" cy="34156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125" name="Oval 124">
              <a:extLst>
                <a:ext uri="{FF2B5EF4-FFF2-40B4-BE49-F238E27FC236}">
                  <a16:creationId xmlns:a16="http://schemas.microsoft.com/office/drawing/2014/main" id="{FCDB2883-F704-4399-82FF-92D729EF25D9}"/>
                </a:ext>
              </a:extLst>
            </p:cNvPr>
            <p:cNvSpPr/>
            <p:nvPr/>
          </p:nvSpPr>
          <p:spPr>
            <a:xfrm>
              <a:off x="1" y="3603114"/>
              <a:ext cx="290350" cy="341565"/>
            </a:xfrm>
            <a:prstGeom prst="ellipse">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000" dirty="0">
                <a:latin typeface="Arial" panose="020B0604020202020204" pitchFamily="34" charset="0"/>
              </a:endParaRPr>
            </a:p>
          </p:txBody>
        </p:sp>
        <p:sp>
          <p:nvSpPr>
            <p:cNvPr id="126" name="TextBox 125">
              <a:extLst>
                <a:ext uri="{FF2B5EF4-FFF2-40B4-BE49-F238E27FC236}">
                  <a16:creationId xmlns:a16="http://schemas.microsoft.com/office/drawing/2014/main" id="{4660698F-8CF5-FCE4-0533-0AB03EE08021}"/>
                </a:ext>
              </a:extLst>
            </p:cNvPr>
            <p:cNvSpPr txBox="1"/>
            <p:nvPr/>
          </p:nvSpPr>
          <p:spPr>
            <a:xfrm>
              <a:off x="456265" y="535343"/>
              <a:ext cx="3189767" cy="221800"/>
            </a:xfrm>
            <a:prstGeom prst="rect">
              <a:avLst/>
            </a:prstGeom>
          </p:spPr>
          <p:txBody>
            <a:bodyPr wrap="square" lIns="0" tIns="0" rIns="0" bIns="0" numCol="1" spcCol="360000" rtlCol="0">
              <a:noAutofit/>
            </a:bodyPr>
            <a:lstStyle/>
            <a:p>
              <a:pPr algn="l">
                <a:lnSpc>
                  <a:spcPct val="110000"/>
                </a:lnSpc>
                <a:tabLst/>
              </a:pPr>
              <a:r>
                <a:rPr lang="en-US" sz="1800" dirty="0">
                  <a:solidFill>
                    <a:schemeClr val="bg1"/>
                  </a:solidFill>
                  <a:latin typeface="Roboto Condensed Light" panose="02000000000000000000" pitchFamily="2" charset="0"/>
                  <a:ea typeface="Roboto Condensed Light" panose="02000000000000000000" pitchFamily="2" charset="0"/>
                </a:rPr>
                <a:t>Features &amp; Functionalities</a:t>
              </a:r>
            </a:p>
          </p:txBody>
        </p:sp>
        <p:sp>
          <p:nvSpPr>
            <p:cNvPr id="127" name="TextBox 126">
              <a:extLst>
                <a:ext uri="{FF2B5EF4-FFF2-40B4-BE49-F238E27FC236}">
                  <a16:creationId xmlns:a16="http://schemas.microsoft.com/office/drawing/2014/main" id="{12F690A5-EBE4-6626-3B03-08208801AAAF}"/>
                </a:ext>
              </a:extLst>
            </p:cNvPr>
            <p:cNvSpPr txBox="1"/>
            <p:nvPr/>
          </p:nvSpPr>
          <p:spPr>
            <a:xfrm>
              <a:off x="656812" y="996727"/>
              <a:ext cx="3189767" cy="221800"/>
            </a:xfrm>
            <a:prstGeom prst="rect">
              <a:avLst/>
            </a:prstGeom>
          </p:spPr>
          <p:txBody>
            <a:bodyPr wrap="square" lIns="0" tIns="0" rIns="0" bIns="0" numCol="1" spcCol="360000" rtlCol="0">
              <a:noAutofit/>
            </a:bodyPr>
            <a:lstStyle/>
            <a:p>
              <a:pPr algn="l">
                <a:lnSpc>
                  <a:spcPct val="110000"/>
                </a:lnSpc>
                <a:tabLst/>
              </a:pPr>
              <a:r>
                <a:rPr lang="en-US" sz="1800" dirty="0">
                  <a:solidFill>
                    <a:schemeClr val="bg1"/>
                  </a:solidFill>
                  <a:latin typeface="Roboto Condensed Light" panose="02000000000000000000" pitchFamily="2" charset="0"/>
                  <a:ea typeface="Roboto Condensed Light" panose="02000000000000000000" pitchFamily="2" charset="0"/>
                </a:rPr>
                <a:t>Customization &amp; Flexibility</a:t>
              </a:r>
            </a:p>
          </p:txBody>
        </p:sp>
        <p:sp>
          <p:nvSpPr>
            <p:cNvPr id="128" name="TextBox 127">
              <a:extLst>
                <a:ext uri="{FF2B5EF4-FFF2-40B4-BE49-F238E27FC236}">
                  <a16:creationId xmlns:a16="http://schemas.microsoft.com/office/drawing/2014/main" id="{F51C02FE-337C-5F59-CDF1-9B6D138AA4B2}"/>
                </a:ext>
              </a:extLst>
            </p:cNvPr>
            <p:cNvSpPr txBox="1"/>
            <p:nvPr/>
          </p:nvSpPr>
          <p:spPr>
            <a:xfrm>
              <a:off x="879347" y="1447110"/>
              <a:ext cx="3189767" cy="221800"/>
            </a:xfrm>
            <a:prstGeom prst="rect">
              <a:avLst/>
            </a:prstGeom>
          </p:spPr>
          <p:txBody>
            <a:bodyPr wrap="square" lIns="0" tIns="0" rIns="0" bIns="0" numCol="1" spcCol="360000" rtlCol="0">
              <a:noAutofit/>
            </a:bodyPr>
            <a:lstStyle/>
            <a:p>
              <a:pPr algn="l">
                <a:lnSpc>
                  <a:spcPct val="110000"/>
                </a:lnSpc>
                <a:tabLst/>
              </a:pPr>
              <a:r>
                <a:rPr lang="en-US" sz="1800" dirty="0">
                  <a:solidFill>
                    <a:schemeClr val="bg1"/>
                  </a:solidFill>
                  <a:latin typeface="Roboto Condensed Light" panose="02000000000000000000" pitchFamily="2" charset="0"/>
                  <a:ea typeface="Roboto Condensed Light" panose="02000000000000000000" pitchFamily="2" charset="0"/>
                </a:rPr>
                <a:t>Support &amp; Maintenance</a:t>
              </a:r>
            </a:p>
          </p:txBody>
        </p:sp>
        <p:sp>
          <p:nvSpPr>
            <p:cNvPr id="129" name="TextBox 128">
              <a:extLst>
                <a:ext uri="{FF2B5EF4-FFF2-40B4-BE49-F238E27FC236}">
                  <a16:creationId xmlns:a16="http://schemas.microsoft.com/office/drawing/2014/main" id="{832C4424-AAEF-CFA4-6FAB-1B3658B9A00F}"/>
                </a:ext>
              </a:extLst>
            </p:cNvPr>
            <p:cNvSpPr txBox="1"/>
            <p:nvPr/>
          </p:nvSpPr>
          <p:spPr>
            <a:xfrm>
              <a:off x="1021115" y="1876573"/>
              <a:ext cx="3189767" cy="221800"/>
            </a:xfrm>
            <a:prstGeom prst="rect">
              <a:avLst/>
            </a:prstGeom>
          </p:spPr>
          <p:txBody>
            <a:bodyPr wrap="square" lIns="0" tIns="0" rIns="0" bIns="0" numCol="1" spcCol="360000" rtlCol="0">
              <a:noAutofit/>
            </a:bodyPr>
            <a:lstStyle/>
            <a:p>
              <a:pPr algn="l">
                <a:lnSpc>
                  <a:spcPct val="110000"/>
                </a:lnSpc>
                <a:tabLst/>
              </a:pPr>
              <a:r>
                <a:rPr lang="en-US" sz="1800" dirty="0">
                  <a:solidFill>
                    <a:schemeClr val="bg1"/>
                  </a:solidFill>
                  <a:latin typeface="Roboto Condensed Light" panose="02000000000000000000" pitchFamily="2" charset="0"/>
                  <a:ea typeface="Roboto Condensed Light" panose="02000000000000000000" pitchFamily="2" charset="0"/>
                </a:rPr>
                <a:t>Security</a:t>
              </a:r>
            </a:p>
          </p:txBody>
        </p:sp>
        <p:sp>
          <p:nvSpPr>
            <p:cNvPr id="130" name="TextBox 129">
              <a:extLst>
                <a:ext uri="{FF2B5EF4-FFF2-40B4-BE49-F238E27FC236}">
                  <a16:creationId xmlns:a16="http://schemas.microsoft.com/office/drawing/2014/main" id="{D0A921F2-7164-DD44-48D0-FE2C8CE6D3DE}"/>
                </a:ext>
              </a:extLst>
            </p:cNvPr>
            <p:cNvSpPr txBox="1"/>
            <p:nvPr/>
          </p:nvSpPr>
          <p:spPr>
            <a:xfrm>
              <a:off x="1021115" y="2307290"/>
              <a:ext cx="3189767" cy="221800"/>
            </a:xfrm>
            <a:prstGeom prst="rect">
              <a:avLst/>
            </a:prstGeom>
          </p:spPr>
          <p:txBody>
            <a:bodyPr wrap="square" lIns="0" tIns="0" rIns="0" bIns="0" numCol="1" spcCol="360000" rtlCol="0">
              <a:noAutofit/>
            </a:bodyPr>
            <a:lstStyle/>
            <a:p>
              <a:pPr algn="l">
                <a:lnSpc>
                  <a:spcPct val="110000"/>
                </a:lnSpc>
                <a:tabLst/>
              </a:pPr>
              <a:r>
                <a:rPr lang="en-US" sz="1800" dirty="0">
                  <a:solidFill>
                    <a:schemeClr val="bg1"/>
                  </a:solidFill>
                  <a:latin typeface="Roboto Condensed Light" panose="02000000000000000000" pitchFamily="2" charset="0"/>
                  <a:ea typeface="Roboto Condensed Light" panose="02000000000000000000" pitchFamily="2" charset="0"/>
                </a:rPr>
                <a:t>Vendor Viability &amp; Vision</a:t>
              </a:r>
            </a:p>
          </p:txBody>
        </p:sp>
        <p:sp>
          <p:nvSpPr>
            <p:cNvPr id="131" name="TextBox 130">
              <a:extLst>
                <a:ext uri="{FF2B5EF4-FFF2-40B4-BE49-F238E27FC236}">
                  <a16:creationId xmlns:a16="http://schemas.microsoft.com/office/drawing/2014/main" id="{48C8269D-CADC-4C53-712B-F6EFE5BA9C85}"/>
                </a:ext>
              </a:extLst>
            </p:cNvPr>
            <p:cNvSpPr txBox="1"/>
            <p:nvPr/>
          </p:nvSpPr>
          <p:spPr>
            <a:xfrm>
              <a:off x="879347" y="2733012"/>
              <a:ext cx="3189767" cy="221800"/>
            </a:xfrm>
            <a:prstGeom prst="rect">
              <a:avLst/>
            </a:prstGeom>
          </p:spPr>
          <p:txBody>
            <a:bodyPr wrap="square" lIns="0" tIns="0" rIns="0" bIns="0" numCol="1" spcCol="360000" rtlCol="0">
              <a:noAutofit/>
            </a:bodyPr>
            <a:lstStyle/>
            <a:p>
              <a:pPr algn="l">
                <a:lnSpc>
                  <a:spcPct val="110000"/>
                </a:lnSpc>
                <a:tabLst/>
              </a:pPr>
              <a:r>
                <a:rPr lang="en-US" sz="1800" dirty="0">
                  <a:solidFill>
                    <a:schemeClr val="bg1"/>
                  </a:solidFill>
                  <a:latin typeface="Roboto Condensed Light" panose="02000000000000000000" pitchFamily="2" charset="0"/>
                  <a:ea typeface="Roboto Condensed Light" panose="02000000000000000000" pitchFamily="2" charset="0"/>
                </a:rPr>
                <a:t>Affordability</a:t>
              </a:r>
            </a:p>
          </p:txBody>
        </p:sp>
        <p:sp>
          <p:nvSpPr>
            <p:cNvPr id="132" name="TextBox 131">
              <a:extLst>
                <a:ext uri="{FF2B5EF4-FFF2-40B4-BE49-F238E27FC236}">
                  <a16:creationId xmlns:a16="http://schemas.microsoft.com/office/drawing/2014/main" id="{559B5282-F910-BE3B-5CBB-C32B5D6CBAD5}"/>
                </a:ext>
              </a:extLst>
            </p:cNvPr>
            <p:cNvSpPr txBox="1"/>
            <p:nvPr/>
          </p:nvSpPr>
          <p:spPr>
            <a:xfrm>
              <a:off x="656812" y="3226784"/>
              <a:ext cx="3189767" cy="221800"/>
            </a:xfrm>
            <a:prstGeom prst="rect">
              <a:avLst/>
            </a:prstGeom>
          </p:spPr>
          <p:txBody>
            <a:bodyPr wrap="square" lIns="0" tIns="0" rIns="0" bIns="0" numCol="1" spcCol="360000" rtlCol="0">
              <a:noAutofit/>
            </a:bodyPr>
            <a:lstStyle/>
            <a:p>
              <a:pPr algn="l">
                <a:lnSpc>
                  <a:spcPct val="110000"/>
                </a:lnSpc>
                <a:tabLst/>
              </a:pPr>
              <a:r>
                <a:rPr lang="en-US" sz="1800" dirty="0">
                  <a:solidFill>
                    <a:schemeClr val="bg1"/>
                  </a:solidFill>
                  <a:latin typeface="Roboto Condensed Light" panose="02000000000000000000" pitchFamily="2" charset="0"/>
                  <a:ea typeface="Roboto Condensed Light" panose="02000000000000000000" pitchFamily="2" charset="0"/>
                </a:rPr>
                <a:t>Ease of Integration &amp; Deployment</a:t>
              </a:r>
            </a:p>
          </p:txBody>
        </p:sp>
        <p:sp>
          <p:nvSpPr>
            <p:cNvPr id="133" name="TextBox 132">
              <a:extLst>
                <a:ext uri="{FF2B5EF4-FFF2-40B4-BE49-F238E27FC236}">
                  <a16:creationId xmlns:a16="http://schemas.microsoft.com/office/drawing/2014/main" id="{8A5EEF87-678B-3FDE-C31D-590CA671C97A}"/>
                </a:ext>
              </a:extLst>
            </p:cNvPr>
            <p:cNvSpPr txBox="1"/>
            <p:nvPr/>
          </p:nvSpPr>
          <p:spPr>
            <a:xfrm>
              <a:off x="456264" y="3649252"/>
              <a:ext cx="3189767" cy="221800"/>
            </a:xfrm>
            <a:prstGeom prst="rect">
              <a:avLst/>
            </a:prstGeom>
          </p:spPr>
          <p:txBody>
            <a:bodyPr wrap="square" lIns="0" tIns="0" rIns="0" bIns="0" numCol="1" spcCol="360000" rtlCol="0">
              <a:noAutofit/>
            </a:bodyPr>
            <a:lstStyle/>
            <a:p>
              <a:pPr algn="l">
                <a:lnSpc>
                  <a:spcPct val="110000"/>
                </a:lnSpc>
                <a:tabLst/>
              </a:pPr>
              <a:r>
                <a:rPr lang="en-US" sz="1800" dirty="0">
                  <a:solidFill>
                    <a:schemeClr val="bg1"/>
                  </a:solidFill>
                  <a:latin typeface="Roboto Condensed Light" panose="02000000000000000000" pitchFamily="2" charset="0"/>
                  <a:ea typeface="Roboto Condensed Light" panose="02000000000000000000" pitchFamily="2" charset="0"/>
                </a:rPr>
                <a:t>Scalability</a:t>
              </a:r>
            </a:p>
          </p:txBody>
        </p:sp>
      </p:grpSp>
    </p:spTree>
    <p:extLst>
      <p:ext uri="{BB962C8B-B14F-4D97-AF65-F5344CB8AC3E}">
        <p14:creationId xmlns:p14="http://schemas.microsoft.com/office/powerpoint/2010/main" val="196220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2FE95C-64F5-BA06-232F-308F94A4D58D}"/>
              </a:ext>
            </a:extLst>
          </p:cNvPr>
          <p:cNvSpPr>
            <a:spLocks noGrp="1"/>
          </p:cNvSpPr>
          <p:nvPr>
            <p:ph type="title"/>
          </p:nvPr>
        </p:nvSpPr>
        <p:spPr/>
        <p:txBody>
          <a:bodyPr/>
          <a:lstStyle/>
          <a:p>
            <a:r>
              <a:rPr lang="en-CA" dirty="0"/>
              <a:t>Research deliverable</a:t>
            </a:r>
          </a:p>
        </p:txBody>
      </p:sp>
      <p:sp>
        <p:nvSpPr>
          <p:cNvPr id="8" name="Text Placeholder 6">
            <a:extLst>
              <a:ext uri="{FF2B5EF4-FFF2-40B4-BE49-F238E27FC236}">
                <a16:creationId xmlns:a16="http://schemas.microsoft.com/office/drawing/2014/main" id="{57C43CB1-A279-50F6-0421-735E9AEFE992}"/>
              </a:ext>
            </a:extLst>
          </p:cNvPr>
          <p:cNvSpPr txBox="1">
            <a:spLocks/>
          </p:cNvSpPr>
          <p:nvPr/>
        </p:nvSpPr>
        <p:spPr>
          <a:xfrm>
            <a:off x="377362" y="1151364"/>
            <a:ext cx="7301821" cy="725488"/>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1"/>
                </a:solidFill>
                <a:latin typeface="+mj-lt"/>
              </a:rPr>
              <a:t>This research is accompanied by a supporting deliverable to help you accomplish your goals.</a:t>
            </a:r>
          </a:p>
          <a:p>
            <a:endParaRPr lang="en-US" sz="1400" dirty="0">
              <a:solidFill>
                <a:schemeClr val="accent1"/>
              </a:solidFill>
              <a:latin typeface="+mj-lt"/>
            </a:endParaRPr>
          </a:p>
        </p:txBody>
      </p:sp>
      <p:grpSp>
        <p:nvGrpSpPr>
          <p:cNvPr id="13" name="Group 12">
            <a:extLst>
              <a:ext uri="{FF2B5EF4-FFF2-40B4-BE49-F238E27FC236}">
                <a16:creationId xmlns:a16="http://schemas.microsoft.com/office/drawing/2014/main" id="{3F0D36EF-0567-C1BF-25D8-B7441929C81F}"/>
              </a:ext>
            </a:extLst>
          </p:cNvPr>
          <p:cNvGrpSpPr/>
          <p:nvPr/>
        </p:nvGrpSpPr>
        <p:grpSpPr>
          <a:xfrm>
            <a:off x="1055786" y="2281552"/>
            <a:ext cx="4450051" cy="3148113"/>
            <a:chOff x="2134691" y="1759600"/>
            <a:chExt cx="4450051" cy="3148113"/>
          </a:xfrm>
        </p:grpSpPr>
        <p:sp>
          <p:nvSpPr>
            <p:cNvPr id="14" name="Rectangle 13">
              <a:extLst>
                <a:ext uri="{FF2B5EF4-FFF2-40B4-BE49-F238E27FC236}">
                  <a16:creationId xmlns:a16="http://schemas.microsoft.com/office/drawing/2014/main" id="{2CEECD86-4563-CFA4-B0B7-D9BF2FC4B7CF}"/>
                </a:ext>
              </a:extLst>
            </p:cNvPr>
            <p:cNvSpPr/>
            <p:nvPr/>
          </p:nvSpPr>
          <p:spPr>
            <a:xfrm>
              <a:off x="2134691" y="3738162"/>
              <a:ext cx="4450051" cy="1169551"/>
            </a:xfrm>
            <a:prstGeom prst="rect">
              <a:avLst/>
            </a:prstGeom>
          </p:spPr>
          <p:txBody>
            <a:bodyPr wrap="square">
              <a:spAutoFit/>
            </a:bodyPr>
            <a:lstStyle/>
            <a:p>
              <a:pPr defTabSz="554437"/>
              <a:r>
                <a:rPr lang="en-US" sz="1400" dirty="0">
                  <a:latin typeface="Montserrat" panose="00000500000000000000" pitchFamily="2" charset="0"/>
                </a:rPr>
                <a:t>Use this tool to document the key factors to consider in the scoring and comparison of prospective vendors and tools. It also contains a canvas to identify the problems, objectives and scope of your Gen AI initiative. </a:t>
              </a:r>
              <a:endParaRPr lang="en-CA" sz="1400" dirty="0">
                <a:latin typeface="Montserrat" panose="00000500000000000000" pitchFamily="2" charset="0"/>
              </a:endParaRPr>
            </a:p>
          </p:txBody>
        </p:sp>
        <p:sp>
          <p:nvSpPr>
            <p:cNvPr id="15" name="TextBox 14">
              <a:extLst>
                <a:ext uri="{FF2B5EF4-FFF2-40B4-BE49-F238E27FC236}">
                  <a16:creationId xmlns:a16="http://schemas.microsoft.com/office/drawing/2014/main" id="{98015E31-75E9-BE44-64B0-06DE914DD8D4}"/>
                </a:ext>
              </a:extLst>
            </p:cNvPr>
            <p:cNvSpPr txBox="1"/>
            <p:nvPr/>
          </p:nvSpPr>
          <p:spPr>
            <a:xfrm>
              <a:off x="2291581" y="2907165"/>
              <a:ext cx="3544439" cy="830997"/>
            </a:xfrm>
            <a:prstGeom prst="rect">
              <a:avLst/>
            </a:prstGeom>
          </p:spPr>
          <p:txBody>
            <a:bodyPr vert="horz" wrap="square" lIns="0" tIns="0" rIns="0" bIns="0" rtlCol="0">
              <a:spAutoFit/>
            </a:bodyPr>
            <a:lstStyle/>
            <a:p>
              <a:pPr marL="289917" marR="242951" lvl="1" algn="ctr" defTabSz="554437">
                <a:spcBef>
                  <a:spcPts val="55"/>
                </a:spcBef>
              </a:pPr>
              <a:r>
                <a:rPr lang="en-US" sz="1800" b="1" i="1" spc="-30" dirty="0">
                  <a:solidFill>
                    <a:schemeClr val="accent1"/>
                  </a:solidFill>
                  <a:latin typeface="Montserrat" pitchFamily="2" charset="77"/>
                  <a:cs typeface="Arial Narrow"/>
                </a:rPr>
                <a:t>Generative AI Vendor Selection Criteria Workbook</a:t>
              </a:r>
            </a:p>
          </p:txBody>
        </p:sp>
        <p:pic>
          <p:nvPicPr>
            <p:cNvPr id="16" name="Picture 15">
              <a:hlinkClick r:id="rId2"/>
              <a:extLst>
                <a:ext uri="{FF2B5EF4-FFF2-40B4-BE49-F238E27FC236}">
                  <a16:creationId xmlns:a16="http://schemas.microsoft.com/office/drawing/2014/main" id="{A201DD5D-C3A7-6B4A-1411-298E2099FB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8904" y="1759600"/>
              <a:ext cx="1233962" cy="1233962"/>
            </a:xfrm>
            <a:prstGeom prst="rect">
              <a:avLst/>
            </a:prstGeom>
          </p:spPr>
        </p:pic>
      </p:grpSp>
      <p:pic>
        <p:nvPicPr>
          <p:cNvPr id="11" name="Picture 10">
            <a:extLst>
              <a:ext uri="{FF2B5EF4-FFF2-40B4-BE49-F238E27FC236}">
                <a16:creationId xmlns:a16="http://schemas.microsoft.com/office/drawing/2014/main" id="{4938C497-1C8C-80CB-7180-405B043D160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642005" y="2362979"/>
            <a:ext cx="3226136" cy="2481910"/>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584AF10E-3656-AD5E-2976-441024A814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506352" y="4182656"/>
            <a:ext cx="4384687" cy="200263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2227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C528F3-33A1-818F-B084-D1D2A4A10D3E}"/>
              </a:ext>
            </a:extLst>
          </p:cNvPr>
          <p:cNvGrpSpPr/>
          <p:nvPr/>
        </p:nvGrpSpPr>
        <p:grpSpPr>
          <a:xfrm>
            <a:off x="333375" y="5292372"/>
            <a:ext cx="7867350" cy="1038285"/>
            <a:chOff x="333375" y="5292372"/>
            <a:chExt cx="7867350" cy="1038285"/>
          </a:xfrm>
        </p:grpSpPr>
        <p:sp>
          <p:nvSpPr>
            <p:cNvPr id="9" name="Freeform: Shape 8">
              <a:extLst>
                <a:ext uri="{FF2B5EF4-FFF2-40B4-BE49-F238E27FC236}">
                  <a16:creationId xmlns:a16="http://schemas.microsoft.com/office/drawing/2014/main" id="{5B91FB0E-F5B7-8DED-2E3A-1D72ACEBC3B9}"/>
                </a:ext>
              </a:extLst>
            </p:cNvPr>
            <p:cNvSpPr/>
            <p:nvPr/>
          </p:nvSpPr>
          <p:spPr>
            <a:xfrm>
              <a:off x="333375" y="5292372"/>
              <a:ext cx="4123122" cy="1038285"/>
            </a:xfrm>
            <a:custGeom>
              <a:avLst/>
              <a:gdLst>
                <a:gd name="connsiteX0" fmla="*/ 0 w 4547364"/>
                <a:gd name="connsiteY0" fmla="*/ 0 h 1038285"/>
                <a:gd name="connsiteX1" fmla="*/ 4028222 w 4547364"/>
                <a:gd name="connsiteY1" fmla="*/ 0 h 1038285"/>
                <a:gd name="connsiteX2" fmla="*/ 4547364 w 4547364"/>
                <a:gd name="connsiteY2" fmla="*/ 519143 h 1038285"/>
                <a:gd name="connsiteX3" fmla="*/ 4028222 w 4547364"/>
                <a:gd name="connsiteY3" fmla="*/ 1038285 h 1038285"/>
                <a:gd name="connsiteX4" fmla="*/ 0 w 4547364"/>
                <a:gd name="connsiteY4" fmla="*/ 1038285 h 1038285"/>
                <a:gd name="connsiteX5" fmla="*/ 0 w 4547364"/>
                <a:gd name="connsiteY5" fmla="*/ 0 h 103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64" h="1038285">
                  <a:moveTo>
                    <a:pt x="0" y="0"/>
                  </a:moveTo>
                  <a:lnTo>
                    <a:pt x="4028222" y="0"/>
                  </a:lnTo>
                  <a:lnTo>
                    <a:pt x="4547364" y="519143"/>
                  </a:lnTo>
                  <a:lnTo>
                    <a:pt x="4028222" y="1038285"/>
                  </a:lnTo>
                  <a:lnTo>
                    <a:pt x="0" y="1038285"/>
                  </a:lnTo>
                  <a:lnTo>
                    <a:pt x="0" y="0"/>
                  </a:lnTo>
                  <a:close/>
                </a:path>
              </a:pathLst>
            </a:custGeom>
            <a:ln>
              <a:solidFill>
                <a:schemeClr val="lt1">
                  <a:hueOff val="0"/>
                  <a:satOff val="0"/>
                  <a:lumOff val="0"/>
                  <a:alpha val="20000"/>
                </a:schemeClr>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2672" rIns="280907" bIns="4267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pitchFamily="2" charset="77"/>
                </a:rPr>
                <a:t>Step 1.1</a:t>
              </a:r>
            </a:p>
          </p:txBody>
        </p:sp>
        <p:sp>
          <p:nvSpPr>
            <p:cNvPr id="13" name="Freeform: Shape 12">
              <a:extLst>
                <a:ext uri="{FF2B5EF4-FFF2-40B4-BE49-F238E27FC236}">
                  <a16:creationId xmlns:a16="http://schemas.microsoft.com/office/drawing/2014/main" id="{D5EF0A17-FFA5-A69E-C731-EDF14DDFC418}"/>
                </a:ext>
              </a:extLst>
            </p:cNvPr>
            <p:cNvSpPr/>
            <p:nvPr/>
          </p:nvSpPr>
          <p:spPr>
            <a:xfrm>
              <a:off x="3991973" y="5292372"/>
              <a:ext cx="4208752" cy="1038285"/>
            </a:xfrm>
            <a:custGeom>
              <a:avLst/>
              <a:gdLst>
                <a:gd name="connsiteX0" fmla="*/ 0 w 4547364"/>
                <a:gd name="connsiteY0" fmla="*/ 0 h 1038285"/>
                <a:gd name="connsiteX1" fmla="*/ 4028222 w 4547364"/>
                <a:gd name="connsiteY1" fmla="*/ 0 h 1038285"/>
                <a:gd name="connsiteX2" fmla="*/ 4547364 w 4547364"/>
                <a:gd name="connsiteY2" fmla="*/ 519143 h 1038285"/>
                <a:gd name="connsiteX3" fmla="*/ 4028222 w 4547364"/>
                <a:gd name="connsiteY3" fmla="*/ 1038285 h 1038285"/>
                <a:gd name="connsiteX4" fmla="*/ 0 w 4547364"/>
                <a:gd name="connsiteY4" fmla="*/ 1038285 h 1038285"/>
                <a:gd name="connsiteX5" fmla="*/ 519143 w 4547364"/>
                <a:gd name="connsiteY5" fmla="*/ 519143 h 1038285"/>
                <a:gd name="connsiteX6" fmla="*/ 0 w 4547364"/>
                <a:gd name="connsiteY6" fmla="*/ 0 h 103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7364" h="1038285">
                  <a:moveTo>
                    <a:pt x="0" y="0"/>
                  </a:moveTo>
                  <a:lnTo>
                    <a:pt x="4028222" y="0"/>
                  </a:lnTo>
                  <a:lnTo>
                    <a:pt x="4547364" y="519143"/>
                  </a:lnTo>
                  <a:lnTo>
                    <a:pt x="4028222" y="1038285"/>
                  </a:lnTo>
                  <a:lnTo>
                    <a:pt x="0" y="1038285"/>
                  </a:lnTo>
                  <a:lnTo>
                    <a:pt x="519143" y="519143"/>
                  </a:lnTo>
                  <a:lnTo>
                    <a:pt x="0" y="0"/>
                  </a:lnTo>
                  <a:close/>
                </a:path>
              </a:pathLst>
            </a:custGeom>
            <a:solidFill>
              <a:srgbClr val="717171">
                <a:alpha val="90000"/>
              </a:srgbClr>
            </a:solidFill>
            <a:ln>
              <a:solidFill>
                <a:schemeClr val="lt1">
                  <a:hueOff val="0"/>
                  <a:satOff val="0"/>
                  <a:lumOff val="0"/>
                  <a:alpha val="2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83151" tIns="42672" rIns="540478" bIns="4267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pitchFamily="2" charset="77"/>
                </a:rPr>
                <a:t>Step 1.2</a:t>
              </a:r>
            </a:p>
          </p:txBody>
        </p:sp>
      </p:grpSp>
      <p:sp>
        <p:nvSpPr>
          <p:cNvPr id="2" name="Title 1">
            <a:extLst>
              <a:ext uri="{FF2B5EF4-FFF2-40B4-BE49-F238E27FC236}">
                <a16:creationId xmlns:a16="http://schemas.microsoft.com/office/drawing/2014/main" id="{348921AA-099B-EA4C-9C7B-5DB83A3BBF50}"/>
              </a:ext>
            </a:extLst>
          </p:cNvPr>
          <p:cNvSpPr>
            <a:spLocks noGrp="1"/>
          </p:cNvSpPr>
          <p:nvPr>
            <p:ph type="title"/>
          </p:nvPr>
        </p:nvSpPr>
        <p:spPr/>
        <p:txBody>
          <a:bodyPr/>
          <a:lstStyle/>
          <a:p>
            <a:r>
              <a:rPr lang="en-US" dirty="0"/>
              <a:t>Step 1.1</a:t>
            </a:r>
          </a:p>
        </p:txBody>
      </p:sp>
      <p:sp>
        <p:nvSpPr>
          <p:cNvPr id="3" name="Text Placeholder 2">
            <a:extLst>
              <a:ext uri="{FF2B5EF4-FFF2-40B4-BE49-F238E27FC236}">
                <a16:creationId xmlns:a16="http://schemas.microsoft.com/office/drawing/2014/main" id="{8FB4D050-8C0D-7E4F-BCDE-6363EC598613}"/>
              </a:ext>
            </a:extLst>
          </p:cNvPr>
          <p:cNvSpPr>
            <a:spLocks noGrp="1"/>
          </p:cNvSpPr>
          <p:nvPr>
            <p:ph type="body" sz="quarter" idx="11"/>
          </p:nvPr>
        </p:nvSpPr>
        <p:spPr/>
        <p:txBody>
          <a:bodyPr/>
          <a:lstStyle/>
          <a:p>
            <a:r>
              <a:rPr lang="en-US" dirty="0"/>
              <a:t>Set the Context</a:t>
            </a:r>
          </a:p>
        </p:txBody>
      </p:sp>
      <p:sp>
        <p:nvSpPr>
          <p:cNvPr id="4" name="Text Placeholder 3">
            <a:extLst>
              <a:ext uri="{FF2B5EF4-FFF2-40B4-BE49-F238E27FC236}">
                <a16:creationId xmlns:a16="http://schemas.microsoft.com/office/drawing/2014/main" id="{72A72EBA-9302-EA43-9304-A4F1CF2DC8AE}"/>
              </a:ext>
            </a:extLst>
          </p:cNvPr>
          <p:cNvSpPr>
            <a:spLocks noGrp="1"/>
          </p:cNvSpPr>
          <p:nvPr>
            <p:ph type="body" sz="quarter" idx="12"/>
          </p:nvPr>
        </p:nvSpPr>
        <p:spPr/>
        <p:txBody>
          <a:bodyPr/>
          <a:lstStyle/>
          <a:p>
            <a:r>
              <a:rPr lang="en-CA" b="1" dirty="0">
                <a:cs typeface="Arial Narrow"/>
              </a:rPr>
              <a:t>This step involves the following participants:</a:t>
            </a:r>
          </a:p>
          <a:p>
            <a:pPr marL="171450" indent="-171450">
              <a:buFont typeface="Arial" panose="020B0604020202020204" pitchFamily="34" charset="0"/>
              <a:buChar char="•"/>
            </a:pPr>
            <a:r>
              <a:rPr lang="en-CA" dirty="0"/>
              <a:t>IT Procurement</a:t>
            </a:r>
          </a:p>
          <a:p>
            <a:pPr marL="171450" indent="-171450">
              <a:buFont typeface="Arial" panose="020B0604020202020204" pitchFamily="34" charset="0"/>
              <a:buChar char="•"/>
            </a:pPr>
            <a:r>
              <a:rPr lang="en-US" dirty="0"/>
              <a:t>IT Directors and VPs</a:t>
            </a:r>
          </a:p>
          <a:p>
            <a:pPr marL="171450" indent="-171450">
              <a:buFont typeface="Arial" panose="020B0604020202020204" pitchFamily="34" charset="0"/>
              <a:buChar char="•"/>
            </a:pPr>
            <a:r>
              <a:rPr lang="en-US" dirty="0"/>
              <a:t>Enterprise Architects</a:t>
            </a:r>
          </a:p>
          <a:p>
            <a:pPr marL="171450" indent="-171450">
              <a:buFont typeface="Arial" panose="020B0604020202020204" pitchFamily="34" charset="0"/>
              <a:buChar char="•"/>
            </a:pPr>
            <a:r>
              <a:rPr lang="en-US" dirty="0"/>
              <a:t>Business Department Lead</a:t>
            </a:r>
          </a:p>
          <a:p>
            <a:pPr marL="171450" indent="-171450">
              <a:buFont typeface="Arial" panose="020B0604020202020204" pitchFamily="34" charset="0"/>
              <a:buChar char="•"/>
            </a:pPr>
            <a:r>
              <a:rPr lang="en-US" dirty="0"/>
              <a:t>IT Delivery and Support Team</a:t>
            </a:r>
          </a:p>
          <a:p>
            <a:endParaRPr lang="en-US" dirty="0"/>
          </a:p>
        </p:txBody>
      </p:sp>
      <p:sp>
        <p:nvSpPr>
          <p:cNvPr id="6" name="Text Placeholder 5">
            <a:extLst>
              <a:ext uri="{FF2B5EF4-FFF2-40B4-BE49-F238E27FC236}">
                <a16:creationId xmlns:a16="http://schemas.microsoft.com/office/drawing/2014/main" id="{DD0A3A13-5D69-3F47-A035-C2F893B3F4C3}"/>
              </a:ext>
            </a:extLst>
          </p:cNvPr>
          <p:cNvSpPr>
            <a:spLocks noGrp="1"/>
          </p:cNvSpPr>
          <p:nvPr>
            <p:ph type="body" sz="quarter" idx="16"/>
          </p:nvPr>
        </p:nvSpPr>
        <p:spPr/>
        <p:txBody>
          <a:bodyPr/>
          <a:lstStyle/>
          <a:p>
            <a:r>
              <a:rPr lang="en-US" dirty="0"/>
              <a:t>Activities</a:t>
            </a:r>
          </a:p>
        </p:txBody>
      </p:sp>
      <p:sp>
        <p:nvSpPr>
          <p:cNvPr id="7" name="Text Placeholder 6">
            <a:extLst>
              <a:ext uri="{FF2B5EF4-FFF2-40B4-BE49-F238E27FC236}">
                <a16:creationId xmlns:a16="http://schemas.microsoft.com/office/drawing/2014/main" id="{90783905-E1DF-5046-B30B-7887F021D0C7}"/>
              </a:ext>
            </a:extLst>
          </p:cNvPr>
          <p:cNvSpPr>
            <a:spLocks noGrp="1"/>
          </p:cNvSpPr>
          <p:nvPr>
            <p:ph type="body" sz="quarter" idx="14"/>
          </p:nvPr>
        </p:nvSpPr>
        <p:spPr>
          <a:xfrm>
            <a:off x="9362364" y="4720830"/>
            <a:ext cx="2542732" cy="319385"/>
          </a:xfrm>
        </p:spPr>
        <p:txBody>
          <a:bodyPr/>
          <a:lstStyle/>
          <a:p>
            <a:r>
              <a:rPr lang="en-US" dirty="0"/>
              <a:t>Outcomes of this step</a:t>
            </a:r>
          </a:p>
        </p:txBody>
      </p:sp>
      <p:sp>
        <p:nvSpPr>
          <p:cNvPr id="8" name="Text Placeholder 7">
            <a:extLst>
              <a:ext uri="{FF2B5EF4-FFF2-40B4-BE49-F238E27FC236}">
                <a16:creationId xmlns:a16="http://schemas.microsoft.com/office/drawing/2014/main" id="{4E337AE8-BD90-6E46-8B7B-A5FE3F4A75D1}"/>
              </a:ext>
            </a:extLst>
          </p:cNvPr>
          <p:cNvSpPr>
            <a:spLocks noGrp="1"/>
          </p:cNvSpPr>
          <p:nvPr>
            <p:ph type="body" sz="quarter" idx="15"/>
          </p:nvPr>
        </p:nvSpPr>
        <p:spPr>
          <a:xfrm>
            <a:off x="9362364" y="5012691"/>
            <a:ext cx="2544797" cy="1324301"/>
          </a:xfrm>
        </p:spPr>
        <p:txBody>
          <a:bodyPr/>
          <a:lstStyle/>
          <a:p>
            <a:pPr marL="171450" indent="-171450">
              <a:buFont typeface="Arial" panose="020B0604020202020204" pitchFamily="34" charset="0"/>
              <a:buChar char="•"/>
            </a:pPr>
            <a:r>
              <a:rPr lang="en-US" dirty="0"/>
              <a:t>A Gen AI Use Case Canvas that will articulate the application for implementing Gen AI</a:t>
            </a:r>
          </a:p>
        </p:txBody>
      </p:sp>
      <p:sp>
        <p:nvSpPr>
          <p:cNvPr id="10" name="Text Placeholder 9">
            <a:extLst>
              <a:ext uri="{FF2B5EF4-FFF2-40B4-BE49-F238E27FC236}">
                <a16:creationId xmlns:a16="http://schemas.microsoft.com/office/drawing/2014/main" id="{602B8227-3810-F54D-9CEC-F51D4D7991BD}"/>
              </a:ext>
            </a:extLst>
          </p:cNvPr>
          <p:cNvSpPr>
            <a:spLocks noGrp="1"/>
          </p:cNvSpPr>
          <p:nvPr>
            <p:ph type="body" sz="quarter" idx="34"/>
          </p:nvPr>
        </p:nvSpPr>
        <p:spPr>
          <a:xfrm>
            <a:off x="333374" y="2597467"/>
            <a:ext cx="7150501" cy="1663065"/>
          </a:xfrm>
        </p:spPr>
        <p:txBody>
          <a:bodyPr/>
          <a:lstStyle/>
          <a:p>
            <a:r>
              <a:rPr lang="en-US" dirty="0"/>
              <a:t>1.1.1 Build your Gen AI canvas</a:t>
            </a:r>
          </a:p>
        </p:txBody>
      </p:sp>
      <p:sp>
        <p:nvSpPr>
          <p:cNvPr id="12" name="object 19">
            <a:extLst>
              <a:ext uri="{FF2B5EF4-FFF2-40B4-BE49-F238E27FC236}">
                <a16:creationId xmlns:a16="http://schemas.microsoft.com/office/drawing/2014/main" id="{60177E6E-786C-6F43-A759-E2D29A17988B}"/>
              </a:ext>
            </a:extLst>
          </p:cNvPr>
          <p:cNvSpPr/>
          <p:nvPr/>
        </p:nvSpPr>
        <p:spPr>
          <a:xfrm rot="5400000" flipH="1">
            <a:off x="10528109" y="3240432"/>
            <a:ext cx="72994" cy="2392942"/>
          </a:xfrm>
          <a:custGeom>
            <a:avLst/>
            <a:gdLst/>
            <a:ahLst/>
            <a:cxnLst/>
            <a:rect l="l" t="t" r="r" b="b"/>
            <a:pathLst>
              <a:path h="7791450">
                <a:moveTo>
                  <a:pt x="0" y="0"/>
                </a:moveTo>
                <a:lnTo>
                  <a:pt x="0" y="7790956"/>
                </a:lnTo>
              </a:path>
            </a:pathLst>
          </a:custGeom>
          <a:ln w="3175">
            <a:solidFill>
              <a:schemeClr val="bg1">
                <a:alpha val="40000"/>
              </a:schemeClr>
            </a:solidFill>
          </a:ln>
        </p:spPr>
        <p:txBody>
          <a:bodyPr wrap="square" lIns="0" tIns="0" rIns="0" bIns="0" rtlCol="0">
            <a:noAutofit/>
          </a:bodyPr>
          <a:lstStyle/>
          <a:p>
            <a:endParaRPr sz="662" dirty="0">
              <a:latin typeface="Roboto Condensed Light" panose="02000000000000000000" pitchFamily="2" charset="0"/>
            </a:endParaRPr>
          </a:p>
        </p:txBody>
      </p:sp>
      <p:sp>
        <p:nvSpPr>
          <p:cNvPr id="15" name="Text Placeholder 14">
            <a:extLst>
              <a:ext uri="{FF2B5EF4-FFF2-40B4-BE49-F238E27FC236}">
                <a16:creationId xmlns:a16="http://schemas.microsoft.com/office/drawing/2014/main" id="{BA57029A-CDB2-3E6C-34AF-4E57631F5800}"/>
              </a:ext>
            </a:extLst>
          </p:cNvPr>
          <p:cNvSpPr>
            <a:spLocks noGrp="1"/>
          </p:cNvSpPr>
          <p:nvPr>
            <p:ph type="body" sz="quarter" idx="35"/>
          </p:nvPr>
        </p:nvSpPr>
        <p:spPr/>
        <p:txBody>
          <a:bodyPr/>
          <a:lstStyle/>
          <a:p>
            <a:r>
              <a:rPr lang="en-US" dirty="0"/>
              <a:t>Select Your Generative AI Vendor</a:t>
            </a:r>
            <a:endParaRPr lang="en-CA" dirty="0"/>
          </a:p>
        </p:txBody>
      </p:sp>
    </p:spTree>
    <p:extLst>
      <p:ext uri="{BB962C8B-B14F-4D97-AF65-F5344CB8AC3E}">
        <p14:creationId xmlns:p14="http://schemas.microsoft.com/office/powerpoint/2010/main" val="96835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463F76-359F-A9D0-D752-D08C94CC6528}"/>
              </a:ext>
            </a:extLst>
          </p:cNvPr>
          <p:cNvSpPr>
            <a:spLocks noGrp="1"/>
          </p:cNvSpPr>
          <p:nvPr>
            <p:ph type="title"/>
          </p:nvPr>
        </p:nvSpPr>
        <p:spPr>
          <a:xfrm>
            <a:off x="4733508" y="311283"/>
            <a:ext cx="7070999" cy="1130188"/>
          </a:xfrm>
        </p:spPr>
        <p:txBody>
          <a:bodyPr/>
          <a:lstStyle/>
          <a:p>
            <a:r>
              <a:rPr lang="en-US" dirty="0"/>
              <a:t>Understand the problems Gen AI is intended to solve</a:t>
            </a:r>
            <a:endParaRPr lang="en-CA" dirty="0"/>
          </a:p>
        </p:txBody>
      </p:sp>
      <p:sp>
        <p:nvSpPr>
          <p:cNvPr id="8" name="Text Placeholder 7">
            <a:extLst>
              <a:ext uri="{FF2B5EF4-FFF2-40B4-BE49-F238E27FC236}">
                <a16:creationId xmlns:a16="http://schemas.microsoft.com/office/drawing/2014/main" id="{4490E310-7616-8689-0D43-3993819A80C8}"/>
              </a:ext>
            </a:extLst>
          </p:cNvPr>
          <p:cNvSpPr>
            <a:spLocks noGrp="1"/>
          </p:cNvSpPr>
          <p:nvPr>
            <p:ph type="body" sz="quarter" idx="14"/>
          </p:nvPr>
        </p:nvSpPr>
        <p:spPr>
          <a:xfrm>
            <a:off x="367656" y="873950"/>
            <a:ext cx="3666405" cy="5110101"/>
          </a:xfrm>
        </p:spPr>
        <p:txBody>
          <a:bodyPr/>
          <a:lstStyle/>
          <a:p>
            <a:r>
              <a:rPr lang="en-US" dirty="0"/>
              <a:t>What problems can Gen AI help alleviate?</a:t>
            </a:r>
            <a:endParaRPr lang="en-US" sz="1600" dirty="0"/>
          </a:p>
          <a:p>
            <a:pPr marL="342900" indent="-342900">
              <a:buFont typeface="Arial" panose="020B0604020202020204" pitchFamily="34" charset="0"/>
              <a:buChar char="•"/>
            </a:pPr>
            <a:r>
              <a:rPr lang="en-US" sz="1400" dirty="0"/>
              <a:t>Inconsistent data quality</a:t>
            </a:r>
          </a:p>
          <a:p>
            <a:pPr marL="342900" indent="-342900">
              <a:buFont typeface="Arial" panose="020B0604020202020204" pitchFamily="34" charset="0"/>
              <a:buChar char="•"/>
            </a:pPr>
            <a:r>
              <a:rPr lang="en-US" sz="1400" dirty="0"/>
              <a:t>Repetitive, error-prone, and manual tasks leading to high operational costs and slow throughput </a:t>
            </a:r>
          </a:p>
          <a:p>
            <a:pPr marL="342900" indent="-342900">
              <a:buFont typeface="Arial" panose="020B0604020202020204" pitchFamily="34" charset="0"/>
              <a:buChar char="•"/>
            </a:pPr>
            <a:r>
              <a:rPr lang="en-US" sz="1400" dirty="0"/>
              <a:t>Outputs are not tailored to the specific demands of the requestor</a:t>
            </a:r>
          </a:p>
          <a:p>
            <a:pPr marL="342900" indent="-342900">
              <a:buFont typeface="Arial" panose="020B0604020202020204" pitchFamily="34" charset="0"/>
              <a:buChar char="•"/>
            </a:pPr>
            <a:r>
              <a:rPr lang="en-US" sz="1400" dirty="0"/>
              <a:t>Lower the barrier to entry for activities traditionally performed by specialists</a:t>
            </a:r>
            <a:endParaRPr lang="en-CA" sz="1400" dirty="0"/>
          </a:p>
          <a:p>
            <a:pPr marL="342900" indent="-342900">
              <a:buFont typeface="Arial" panose="020B0604020202020204" pitchFamily="34" charset="0"/>
              <a:buChar char="•"/>
            </a:pPr>
            <a:r>
              <a:rPr lang="en-CA" sz="1400" dirty="0"/>
              <a:t>Quickly reacting to changing business and technology conditions and scenarios (e.g. system instability, security incident)</a:t>
            </a:r>
          </a:p>
          <a:p>
            <a:pPr marL="342900" indent="-342900">
              <a:buFont typeface="Arial" panose="020B0604020202020204" pitchFamily="34" charset="0"/>
              <a:buChar char="•"/>
            </a:pPr>
            <a:r>
              <a:rPr lang="en-CA" sz="1400" dirty="0"/>
              <a:t>Make data-driven decisions with trustworthy forecast insights</a:t>
            </a:r>
            <a:endParaRPr lang="en-US" sz="1400" dirty="0"/>
          </a:p>
        </p:txBody>
      </p:sp>
      <p:sp>
        <p:nvSpPr>
          <p:cNvPr id="2" name="TextBox 1">
            <a:extLst>
              <a:ext uri="{FF2B5EF4-FFF2-40B4-BE49-F238E27FC236}">
                <a16:creationId xmlns:a16="http://schemas.microsoft.com/office/drawing/2014/main" id="{1E835F0C-5F60-1D17-3CFB-E0BA033773BB}"/>
              </a:ext>
            </a:extLst>
          </p:cNvPr>
          <p:cNvSpPr txBox="1"/>
          <p:nvPr/>
        </p:nvSpPr>
        <p:spPr>
          <a:xfrm>
            <a:off x="4770001" y="1485110"/>
            <a:ext cx="7034506" cy="584775"/>
          </a:xfrm>
          <a:prstGeom prst="rect">
            <a:avLst/>
          </a:prstGeom>
          <a:noFill/>
        </p:spPr>
        <p:txBody>
          <a:bodyPr wrap="square" lIns="0" rIns="0">
            <a:spAutoFit/>
          </a:bodyPr>
          <a:lstStyle/>
          <a:p>
            <a:pPr>
              <a:spcBef>
                <a:spcPts val="1200"/>
              </a:spcBef>
            </a:pPr>
            <a:r>
              <a:rPr lang="en-US" sz="1600" dirty="0">
                <a:latin typeface="Montserrat SemiBold" panose="00000700000000000000" pitchFamily="2" charset="0"/>
                <a:ea typeface="Roboto" panose="02000000000000000000" pitchFamily="2" charset="0"/>
                <a:cs typeface="Arial" panose="020B0604020202020204" pitchFamily="34" charset="0"/>
              </a:rPr>
              <a:t>Gen AI is transforming all industries in how they work, generate value, and innovate. </a:t>
            </a:r>
            <a:endParaRPr lang="en-US" sz="1600" dirty="0">
              <a:latin typeface="Montserrat SemiBold" panose="00000700000000000000" pitchFamily="2" charset="0"/>
              <a:ea typeface="Roboto Light" panose="02000000000000000000" pitchFamily="2" charset="0"/>
              <a:cs typeface="Arial" panose="020B0604020202020204" pitchFamily="34" charset="0"/>
            </a:endParaRPr>
          </a:p>
        </p:txBody>
      </p:sp>
      <p:grpSp>
        <p:nvGrpSpPr>
          <p:cNvPr id="3" name="Group 2" descr="A box providing a link to Info-Tech's &quot;Drive Successful Outcomes With a Robust RFP Process&quot; blueprint&#10;">
            <a:extLst>
              <a:ext uri="{FF2B5EF4-FFF2-40B4-BE49-F238E27FC236}">
                <a16:creationId xmlns:a16="http://schemas.microsoft.com/office/drawing/2014/main" id="{29651F4C-5008-0F29-54D0-4E875B49D4BD}"/>
              </a:ext>
            </a:extLst>
          </p:cNvPr>
          <p:cNvGrpSpPr/>
          <p:nvPr/>
        </p:nvGrpSpPr>
        <p:grpSpPr>
          <a:xfrm>
            <a:off x="4611270" y="6024580"/>
            <a:ext cx="5726320" cy="468000"/>
            <a:chOff x="2179926" y="3280346"/>
            <a:chExt cx="4851247" cy="468000"/>
          </a:xfrm>
        </p:grpSpPr>
        <p:grpSp>
          <p:nvGrpSpPr>
            <p:cNvPr id="4" name="Group 3">
              <a:extLst>
                <a:ext uri="{FF2B5EF4-FFF2-40B4-BE49-F238E27FC236}">
                  <a16:creationId xmlns:a16="http://schemas.microsoft.com/office/drawing/2014/main" id="{C922BB00-4BEA-959B-FFE7-EB0BBCB57AD5}"/>
                </a:ext>
              </a:extLst>
            </p:cNvPr>
            <p:cNvGrpSpPr/>
            <p:nvPr/>
          </p:nvGrpSpPr>
          <p:grpSpPr>
            <a:xfrm>
              <a:off x="2179926" y="3280346"/>
              <a:ext cx="4851247" cy="468000"/>
              <a:chOff x="2179926" y="2709431"/>
              <a:chExt cx="4851247" cy="468000"/>
            </a:xfrm>
          </p:grpSpPr>
          <p:sp>
            <p:nvSpPr>
              <p:cNvPr id="7" name="Rectangle 6">
                <a:hlinkClick r:id="rId3"/>
                <a:extLst>
                  <a:ext uri="{FF2B5EF4-FFF2-40B4-BE49-F238E27FC236}">
                    <a16:creationId xmlns:a16="http://schemas.microsoft.com/office/drawing/2014/main" id="{D0334462-9E55-A24D-F93A-5AD619508C00}"/>
                  </a:ext>
                </a:extLst>
              </p:cNvPr>
              <p:cNvSpPr/>
              <p:nvPr/>
            </p:nvSpPr>
            <p:spPr>
              <a:xfrm>
                <a:off x="2648066" y="2709431"/>
                <a:ext cx="4383107" cy="468000"/>
              </a:xfrm>
              <a:prstGeom prst="rect">
                <a:avLst/>
              </a:prstGeom>
              <a:solidFill>
                <a:srgbClr val="F17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See Info-Tech’s </a:t>
                </a:r>
                <a:r>
                  <a:rPr lang="en-US" sz="1200" i="1" u="sng" dirty="0">
                    <a:solidFill>
                      <a:schemeClr val="bg1"/>
                    </a:solidFill>
                    <a:uFill>
                      <a:solidFill>
                        <a:srgbClr val="F17926"/>
                      </a:solidFill>
                    </a:uFill>
                    <a:latin typeface="Exo" panose="02000503000000000000" pitchFamily="2" charset="77"/>
                  </a:rPr>
                  <a:t>Build Your Generative AI Roadmap</a:t>
                </a:r>
                <a:r>
                  <a:rPr lang="en-US" sz="1200" u="sng" dirty="0">
                    <a:solidFill>
                      <a:schemeClr val="bg1"/>
                    </a:solidFill>
                    <a:uFill>
                      <a:solidFill>
                        <a:srgbClr val="F17926"/>
                      </a:solidFill>
                    </a:uFill>
                    <a:latin typeface="Exo" panose="02000503000000000000" pitchFamily="2" charset="77"/>
                  </a:rPr>
                  <a:t> </a:t>
                </a:r>
                <a:r>
                  <a:rPr lang="en-US" sz="1200" dirty="0">
                    <a:solidFill>
                      <a:schemeClr val="bg1"/>
                    </a:solidFill>
                    <a:latin typeface="Exo" panose="02000503000000000000" pitchFamily="2" charset="77"/>
                  </a:rPr>
                  <a:t>for more information.</a:t>
                </a:r>
              </a:p>
            </p:txBody>
          </p:sp>
          <p:sp>
            <p:nvSpPr>
              <p:cNvPr id="9" name="Rectangle 8">
                <a:extLst>
                  <a:ext uri="{FF2B5EF4-FFF2-40B4-BE49-F238E27FC236}">
                    <a16:creationId xmlns:a16="http://schemas.microsoft.com/office/drawing/2014/main" id="{34B8CF40-D18C-06CA-6B2E-0E2F02218711}"/>
                  </a:ext>
                </a:extLst>
              </p:cNvPr>
              <p:cNvSpPr>
                <a:spLocks noChangeAspect="1"/>
              </p:cNvSpPr>
              <p:nvPr/>
            </p:nvSpPr>
            <p:spPr>
              <a:xfrm>
                <a:off x="2179926" y="2709431"/>
                <a:ext cx="468000" cy="46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grpSp>
        <p:pic>
          <p:nvPicPr>
            <p:cNvPr id="5" name="Picture 4">
              <a:extLst>
                <a:ext uri="{FF2B5EF4-FFF2-40B4-BE49-F238E27FC236}">
                  <a16:creationId xmlns:a16="http://schemas.microsoft.com/office/drawing/2014/main" id="{39507CE4-D9D6-E3D2-C1A5-CC267B03B0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3485" y="3384615"/>
              <a:ext cx="260883" cy="260884"/>
            </a:xfrm>
            <a:prstGeom prst="rect">
              <a:avLst/>
            </a:prstGeom>
          </p:spPr>
        </p:pic>
      </p:grpSp>
      <p:pic>
        <p:nvPicPr>
          <p:cNvPr id="14" name="Picture 13">
            <a:extLst>
              <a:ext uri="{FF2B5EF4-FFF2-40B4-BE49-F238E27FC236}">
                <a16:creationId xmlns:a16="http://schemas.microsoft.com/office/drawing/2014/main" id="{26CAE1A2-F5F7-7AE6-23BC-3C705A8D4D2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437448" y="2697179"/>
            <a:ext cx="1440000" cy="1170319"/>
          </a:xfrm>
          <a:prstGeom prst="rect">
            <a:avLst/>
          </a:prstGeom>
        </p:spPr>
      </p:pic>
      <p:pic>
        <p:nvPicPr>
          <p:cNvPr id="15" name="Picture 14">
            <a:extLst>
              <a:ext uri="{FF2B5EF4-FFF2-40B4-BE49-F238E27FC236}">
                <a16:creationId xmlns:a16="http://schemas.microsoft.com/office/drawing/2014/main" id="{5988E4D4-6A59-C88F-CCF1-7DEC40B81DB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567311" y="2700245"/>
            <a:ext cx="1440000" cy="1164186"/>
          </a:xfrm>
          <a:prstGeom prst="rect">
            <a:avLst/>
          </a:prstGeom>
        </p:spPr>
      </p:pic>
      <p:pic>
        <p:nvPicPr>
          <p:cNvPr id="20" name="Picture 19" descr="A picture containing building, electronics, light, night&#10;&#10;Description automatically generated">
            <a:extLst>
              <a:ext uri="{FF2B5EF4-FFF2-40B4-BE49-F238E27FC236}">
                <a16:creationId xmlns:a16="http://schemas.microsoft.com/office/drawing/2014/main" id="{3B76D36E-BD42-650F-062F-A40C8E3565D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385932" y="2689418"/>
            <a:ext cx="1440000" cy="1185840"/>
          </a:xfrm>
          <a:prstGeom prst="rect">
            <a:avLst/>
          </a:prstGeom>
        </p:spPr>
      </p:pic>
      <p:pic>
        <p:nvPicPr>
          <p:cNvPr id="26" name="Picture 25" descr="A picture containing screenshot, electronics, light&#10;&#10;Description automatically generated">
            <a:extLst>
              <a:ext uri="{FF2B5EF4-FFF2-40B4-BE49-F238E27FC236}">
                <a16:creationId xmlns:a16="http://schemas.microsoft.com/office/drawing/2014/main" id="{52A6793E-C006-579E-5E91-DA459D1F367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62945" y="2696885"/>
            <a:ext cx="1440000" cy="1170907"/>
          </a:xfrm>
          <a:prstGeom prst="rect">
            <a:avLst/>
          </a:prstGeom>
        </p:spPr>
      </p:pic>
      <p:sp>
        <p:nvSpPr>
          <p:cNvPr id="30" name="TextBox 29">
            <a:extLst>
              <a:ext uri="{FF2B5EF4-FFF2-40B4-BE49-F238E27FC236}">
                <a16:creationId xmlns:a16="http://schemas.microsoft.com/office/drawing/2014/main" id="{4FE9C192-8932-6FB2-6F31-8FD79D28FDFC}"/>
              </a:ext>
            </a:extLst>
          </p:cNvPr>
          <p:cNvSpPr txBox="1"/>
          <p:nvPr/>
        </p:nvSpPr>
        <p:spPr>
          <a:xfrm>
            <a:off x="8437448" y="3948189"/>
            <a:ext cx="1440000" cy="1384995"/>
          </a:xfrm>
          <a:prstGeom prst="rect">
            <a:avLst/>
          </a:prstGeom>
          <a:noFill/>
        </p:spPr>
        <p:txBody>
          <a:bodyPr wrap="square" rtlCol="0">
            <a:spAutoFit/>
          </a:bodyPr>
          <a:lstStyle/>
          <a:p>
            <a:pPr>
              <a:spcBef>
                <a:spcPts val="200"/>
              </a:spcBef>
              <a:buClr>
                <a:srgbClr val="AAAAAA"/>
              </a:buClr>
              <a:defRPr/>
            </a:pPr>
            <a:r>
              <a:rPr lang="en-US" sz="1200" kern="0" dirty="0">
                <a:solidFill>
                  <a:srgbClr val="000000"/>
                </a:solidFill>
              </a:rPr>
              <a:t>Generate personalized lesson plans for students based on their past performance, learning styles, and current skill level.</a:t>
            </a:r>
          </a:p>
        </p:txBody>
      </p:sp>
      <p:sp>
        <p:nvSpPr>
          <p:cNvPr id="36" name="TextBox 35">
            <a:extLst>
              <a:ext uri="{FF2B5EF4-FFF2-40B4-BE49-F238E27FC236}">
                <a16:creationId xmlns:a16="http://schemas.microsoft.com/office/drawing/2014/main" id="{0660F4A4-1120-F8EF-F69C-56654B299042}"/>
              </a:ext>
            </a:extLst>
          </p:cNvPr>
          <p:cNvSpPr txBox="1"/>
          <p:nvPr/>
        </p:nvSpPr>
        <p:spPr>
          <a:xfrm>
            <a:off x="8437448" y="2313737"/>
            <a:ext cx="1440000" cy="276999"/>
          </a:xfrm>
          <a:prstGeom prst="rect">
            <a:avLst/>
          </a:prstGeom>
          <a:solidFill>
            <a:srgbClr val="289D48"/>
          </a:solidFill>
        </p:spPr>
        <p:txBody>
          <a:bodyPr wrap="square" rtlCol="0" anchor="ctr">
            <a:spAutoFit/>
          </a:bodyPr>
          <a:lstStyle/>
          <a:p>
            <a:pPr algn="ctr" fontAlgn="base">
              <a:buClr>
                <a:srgbClr val="007DB8"/>
              </a:buClr>
              <a:defRPr/>
            </a:pPr>
            <a:r>
              <a:rPr lang="en-US" sz="1200" b="1" kern="0" dirty="0">
                <a:solidFill>
                  <a:srgbClr val="FFFFFF"/>
                </a:solidFill>
                <a:latin typeface="Montserrat SemiBold" panose="00000700000000000000" pitchFamily="2" charset="0"/>
              </a:rPr>
              <a:t>Education</a:t>
            </a:r>
            <a:endParaRPr lang="en-US" sz="1400" b="1" kern="0" dirty="0">
              <a:solidFill>
                <a:srgbClr val="FFFFFF"/>
              </a:solidFill>
              <a:latin typeface="Montserrat SemiBold" panose="00000700000000000000" pitchFamily="2" charset="0"/>
            </a:endParaRPr>
          </a:p>
        </p:txBody>
      </p:sp>
      <p:sp>
        <p:nvSpPr>
          <p:cNvPr id="37" name="TextBox 36">
            <a:extLst>
              <a:ext uri="{FF2B5EF4-FFF2-40B4-BE49-F238E27FC236}">
                <a16:creationId xmlns:a16="http://schemas.microsoft.com/office/drawing/2014/main" id="{F743D9F4-4F2F-9AB3-1235-03B5E681D4EF}"/>
              </a:ext>
            </a:extLst>
          </p:cNvPr>
          <p:cNvSpPr txBox="1"/>
          <p:nvPr/>
        </p:nvSpPr>
        <p:spPr>
          <a:xfrm>
            <a:off x="4662945" y="3948189"/>
            <a:ext cx="1440000" cy="1785104"/>
          </a:xfrm>
          <a:prstGeom prst="rect">
            <a:avLst/>
          </a:prstGeom>
          <a:noFill/>
        </p:spPr>
        <p:txBody>
          <a:bodyPr wrap="square" rtlCol="0">
            <a:spAutoFit/>
          </a:bodyPr>
          <a:lstStyle/>
          <a:p>
            <a:pPr>
              <a:buClr>
                <a:srgbClr val="AAAAAA"/>
              </a:buClr>
              <a:defRPr/>
            </a:pPr>
            <a:r>
              <a:rPr lang="en-US" sz="1200" kern="0" dirty="0">
                <a:solidFill>
                  <a:srgbClr val="000000"/>
                </a:solidFill>
              </a:rPr>
              <a:t>Chatbots can be used as conversational patient assistants for personalized interactions based on the patient’s questions.</a:t>
            </a:r>
          </a:p>
          <a:p>
            <a:pPr>
              <a:buClr>
                <a:srgbClr val="AAAAAA"/>
              </a:buClr>
              <a:defRPr/>
            </a:pPr>
            <a:endParaRPr lang="en-US" sz="1200" kern="0" dirty="0">
              <a:solidFill>
                <a:srgbClr val="000000"/>
              </a:solidFill>
            </a:endParaRPr>
          </a:p>
        </p:txBody>
      </p:sp>
      <p:sp>
        <p:nvSpPr>
          <p:cNvPr id="39" name="TextBox 38">
            <a:extLst>
              <a:ext uri="{FF2B5EF4-FFF2-40B4-BE49-F238E27FC236}">
                <a16:creationId xmlns:a16="http://schemas.microsoft.com/office/drawing/2014/main" id="{75D9D292-2F3C-027A-1FBC-E660E22B199F}"/>
              </a:ext>
            </a:extLst>
          </p:cNvPr>
          <p:cNvSpPr txBox="1"/>
          <p:nvPr/>
        </p:nvSpPr>
        <p:spPr>
          <a:xfrm>
            <a:off x="4662945" y="2313737"/>
            <a:ext cx="1440000" cy="276999"/>
          </a:xfrm>
          <a:prstGeom prst="rect">
            <a:avLst/>
          </a:prstGeom>
          <a:solidFill>
            <a:srgbClr val="444444"/>
          </a:solidFill>
        </p:spPr>
        <p:txBody>
          <a:bodyPr wrap="square" rtlCol="0" anchor="ctr">
            <a:spAutoFit/>
          </a:bodyPr>
          <a:lstStyle/>
          <a:p>
            <a:pPr algn="ctr" fontAlgn="base">
              <a:buClr>
                <a:srgbClr val="007DB8"/>
              </a:buClr>
              <a:defRPr/>
            </a:pPr>
            <a:r>
              <a:rPr lang="en-US" sz="1200" b="1" kern="0" dirty="0">
                <a:solidFill>
                  <a:srgbClr val="FFFFFF"/>
                </a:solidFill>
                <a:latin typeface="Montserrat SemiBold" panose="00000700000000000000" pitchFamily="2" charset="0"/>
              </a:rPr>
              <a:t>Healthcare</a:t>
            </a:r>
            <a:endParaRPr lang="en-US" sz="1400" b="1" kern="0" dirty="0">
              <a:solidFill>
                <a:srgbClr val="FFFFFF"/>
              </a:solidFill>
              <a:latin typeface="Montserrat SemiBold" panose="00000700000000000000" pitchFamily="2" charset="0"/>
            </a:endParaRPr>
          </a:p>
        </p:txBody>
      </p:sp>
      <p:sp>
        <p:nvSpPr>
          <p:cNvPr id="40" name="TextBox 39">
            <a:extLst>
              <a:ext uri="{FF2B5EF4-FFF2-40B4-BE49-F238E27FC236}">
                <a16:creationId xmlns:a16="http://schemas.microsoft.com/office/drawing/2014/main" id="{30CE8C0D-9877-8514-D135-B94DA11B99E0}"/>
              </a:ext>
            </a:extLst>
          </p:cNvPr>
          <p:cNvSpPr txBox="1"/>
          <p:nvPr/>
        </p:nvSpPr>
        <p:spPr>
          <a:xfrm>
            <a:off x="10385932" y="3948189"/>
            <a:ext cx="1440000" cy="1384995"/>
          </a:xfrm>
          <a:prstGeom prst="rect">
            <a:avLst/>
          </a:prstGeom>
          <a:noFill/>
        </p:spPr>
        <p:txBody>
          <a:bodyPr wrap="square" rtlCol="0">
            <a:spAutoFit/>
          </a:bodyPr>
          <a:lstStyle/>
          <a:p>
            <a:pPr>
              <a:spcBef>
                <a:spcPts val="400"/>
              </a:spcBef>
              <a:buClr>
                <a:srgbClr val="AAAAAA"/>
              </a:buClr>
              <a:defRPr/>
            </a:pPr>
            <a:r>
              <a:rPr lang="en-US" sz="1200" kern="0" dirty="0">
                <a:solidFill>
                  <a:srgbClr val="000000"/>
                </a:solidFill>
              </a:rPr>
              <a:t>Improve underwriting by inputting claims data from previous years to generate optimally priced policies and uncover reasons for losses.</a:t>
            </a:r>
          </a:p>
        </p:txBody>
      </p:sp>
      <p:sp>
        <p:nvSpPr>
          <p:cNvPr id="42" name="TextBox 41">
            <a:extLst>
              <a:ext uri="{FF2B5EF4-FFF2-40B4-BE49-F238E27FC236}">
                <a16:creationId xmlns:a16="http://schemas.microsoft.com/office/drawing/2014/main" id="{F7EAEE27-BC9E-61E6-4067-658E0B5779EB}"/>
              </a:ext>
            </a:extLst>
          </p:cNvPr>
          <p:cNvSpPr txBox="1"/>
          <p:nvPr/>
        </p:nvSpPr>
        <p:spPr>
          <a:xfrm>
            <a:off x="10385932" y="2313737"/>
            <a:ext cx="1440000" cy="276999"/>
          </a:xfrm>
          <a:prstGeom prst="rect">
            <a:avLst/>
          </a:prstGeom>
          <a:solidFill>
            <a:srgbClr val="007DB8"/>
          </a:solidFill>
        </p:spPr>
        <p:txBody>
          <a:bodyPr wrap="square" rtlCol="0" anchor="ctr">
            <a:spAutoFit/>
          </a:bodyPr>
          <a:lstStyle/>
          <a:p>
            <a:pPr algn="ctr" fontAlgn="base">
              <a:buClr>
                <a:srgbClr val="007DB8"/>
              </a:buClr>
              <a:defRPr/>
            </a:pPr>
            <a:r>
              <a:rPr lang="en-US" sz="1200" b="1" kern="0" dirty="0">
                <a:solidFill>
                  <a:srgbClr val="FFFFFF"/>
                </a:solidFill>
                <a:latin typeface="Montserrat SemiBold" panose="00000700000000000000" pitchFamily="2" charset="0"/>
              </a:rPr>
              <a:t>Insurance</a:t>
            </a:r>
            <a:endParaRPr lang="en-US" sz="1400" b="1" kern="0" dirty="0">
              <a:solidFill>
                <a:srgbClr val="FFFFFF"/>
              </a:solidFill>
              <a:latin typeface="Montserrat SemiBold" panose="00000700000000000000" pitchFamily="2" charset="0"/>
            </a:endParaRPr>
          </a:p>
        </p:txBody>
      </p:sp>
      <p:sp>
        <p:nvSpPr>
          <p:cNvPr id="43" name="TextBox 42">
            <a:extLst>
              <a:ext uri="{FF2B5EF4-FFF2-40B4-BE49-F238E27FC236}">
                <a16:creationId xmlns:a16="http://schemas.microsoft.com/office/drawing/2014/main" id="{CD8E1DFD-9CE0-94D7-CFD0-1D61A6723E32}"/>
              </a:ext>
            </a:extLst>
          </p:cNvPr>
          <p:cNvSpPr txBox="1"/>
          <p:nvPr/>
        </p:nvSpPr>
        <p:spPr>
          <a:xfrm>
            <a:off x="6567311" y="3948189"/>
            <a:ext cx="1440000" cy="1200329"/>
          </a:xfrm>
          <a:prstGeom prst="rect">
            <a:avLst/>
          </a:prstGeom>
          <a:noFill/>
        </p:spPr>
        <p:txBody>
          <a:bodyPr wrap="square" rtlCol="0">
            <a:spAutoFit/>
          </a:bodyPr>
          <a:lstStyle/>
          <a:p>
            <a:pPr>
              <a:buClr>
                <a:srgbClr val="AAAAAA"/>
              </a:buClr>
              <a:defRPr/>
            </a:pPr>
            <a:r>
              <a:rPr lang="en-US" sz="1200" kern="0" dirty="0">
                <a:solidFill>
                  <a:srgbClr val="000000"/>
                </a:solidFill>
              </a:rPr>
              <a:t>Analyze customer data to identify usage patterns and generate targeted offerings leveraging energy efficiency programs.</a:t>
            </a:r>
          </a:p>
        </p:txBody>
      </p:sp>
      <p:sp>
        <p:nvSpPr>
          <p:cNvPr id="45" name="TextBox 44">
            <a:extLst>
              <a:ext uri="{FF2B5EF4-FFF2-40B4-BE49-F238E27FC236}">
                <a16:creationId xmlns:a16="http://schemas.microsoft.com/office/drawing/2014/main" id="{047E6841-7AE6-F410-B1D6-11C213E38045}"/>
              </a:ext>
            </a:extLst>
          </p:cNvPr>
          <p:cNvSpPr txBox="1"/>
          <p:nvPr/>
        </p:nvSpPr>
        <p:spPr>
          <a:xfrm>
            <a:off x="6567311" y="2313737"/>
            <a:ext cx="1440000" cy="276999"/>
          </a:xfrm>
          <a:prstGeom prst="rect">
            <a:avLst/>
          </a:prstGeom>
          <a:solidFill>
            <a:srgbClr val="F17926"/>
          </a:solidFill>
        </p:spPr>
        <p:txBody>
          <a:bodyPr wrap="square" rtlCol="0" anchor="ctr">
            <a:spAutoFit/>
          </a:bodyPr>
          <a:lstStyle/>
          <a:p>
            <a:pPr algn="ctr" fontAlgn="base">
              <a:buClr>
                <a:srgbClr val="007DB8"/>
              </a:buClr>
              <a:defRPr/>
            </a:pPr>
            <a:r>
              <a:rPr lang="en-US" sz="1200" b="1" kern="0" dirty="0">
                <a:solidFill>
                  <a:srgbClr val="FFFFFF"/>
                </a:solidFill>
                <a:latin typeface="Montserrat SemiBold" panose="00000700000000000000" pitchFamily="2" charset="0"/>
              </a:rPr>
              <a:t>Utilities</a:t>
            </a:r>
          </a:p>
        </p:txBody>
      </p:sp>
      <p:sp>
        <p:nvSpPr>
          <p:cNvPr id="49" name="TextBox 48">
            <a:extLst>
              <a:ext uri="{FF2B5EF4-FFF2-40B4-BE49-F238E27FC236}">
                <a16:creationId xmlns:a16="http://schemas.microsoft.com/office/drawing/2014/main" id="{DF945C68-17F0-04F6-3525-E3655FC4D076}"/>
              </a:ext>
            </a:extLst>
          </p:cNvPr>
          <p:cNvSpPr txBox="1"/>
          <p:nvPr/>
        </p:nvSpPr>
        <p:spPr>
          <a:xfrm>
            <a:off x="4611270" y="5733293"/>
            <a:ext cx="1599030" cy="276999"/>
          </a:xfrm>
          <a:prstGeom prst="rect">
            <a:avLst/>
          </a:prstGeom>
        </p:spPr>
        <p:txBody>
          <a:bodyPr wrap="square" lIns="0" tIns="0" rIns="0" bIns="0" numCol="1" spcCol="360000" rtlCol="0">
            <a:noAutofit/>
          </a:bodyPr>
          <a:lstStyle/>
          <a:p>
            <a:pPr algn="l">
              <a:lnSpc>
                <a:spcPct val="110000"/>
              </a:lnSpc>
              <a:tabLst/>
            </a:pPr>
            <a:r>
              <a:rPr lang="en-US" sz="1050" dirty="0">
                <a:solidFill>
                  <a:schemeClr val="tx1">
                    <a:lumMod val="50000"/>
                  </a:schemeClr>
                </a:solidFill>
                <a:latin typeface="Roboto Condensed Light" panose="02000000000000000000" pitchFamily="2" charset="0"/>
                <a:ea typeface="Roboto Condensed Light" panose="02000000000000000000" pitchFamily="2" charset="0"/>
              </a:rPr>
              <a:t>Source: McKinsey, 2023</a:t>
            </a:r>
            <a:endParaRPr lang="en-CA" sz="1050" dirty="0">
              <a:solidFill>
                <a:schemeClr val="tx1">
                  <a:lumMod val="5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76409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44231A7-B33A-D44B-B3A4-3FB83BB1B0AA}"/>
              </a:ext>
            </a:extLst>
          </p:cNvPr>
          <p:cNvPicPr>
            <a:picLocks noChangeAspect="1"/>
          </p:cNvPicPr>
          <p:nvPr/>
        </p:nvPicPr>
        <p:blipFill rotWithShape="1">
          <a:blip r:embed="rId3" cstate="screen">
            <a:alphaModFix amt="17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10604"/>
          <a:stretch/>
        </p:blipFill>
        <p:spPr>
          <a:xfrm>
            <a:off x="81042" y="981960"/>
            <a:ext cx="12193588" cy="5596393"/>
          </a:xfrm>
          <a:prstGeom prst="rect">
            <a:avLst/>
          </a:prstGeom>
        </p:spPr>
      </p:pic>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a:xfrm>
            <a:off x="354106" y="544769"/>
            <a:ext cx="11244336" cy="1130188"/>
          </a:xfrm>
        </p:spPr>
        <p:txBody>
          <a:bodyPr/>
          <a:lstStyle/>
          <a:p>
            <a:r>
              <a:rPr lang="en-US" dirty="0">
                <a:solidFill>
                  <a:schemeClr val="tx1"/>
                </a:solidFill>
              </a:rPr>
              <a:t>Set reasonable Gen AI outcomes</a:t>
            </a:r>
          </a:p>
        </p:txBody>
      </p:sp>
      <p:sp>
        <p:nvSpPr>
          <p:cNvPr id="13" name="TextBox 12">
            <a:extLst>
              <a:ext uri="{FF2B5EF4-FFF2-40B4-BE49-F238E27FC236}">
                <a16:creationId xmlns:a16="http://schemas.microsoft.com/office/drawing/2014/main" id="{FF4E92FA-6C75-1147-B331-CACBCA24F696}"/>
              </a:ext>
            </a:extLst>
          </p:cNvPr>
          <p:cNvSpPr txBox="1"/>
          <p:nvPr/>
        </p:nvSpPr>
        <p:spPr>
          <a:xfrm>
            <a:off x="3519487" y="2629165"/>
            <a:ext cx="2503010" cy="307777"/>
          </a:xfrm>
          <a:prstGeom prst="rect">
            <a:avLst/>
          </a:prstGeom>
        </p:spPr>
        <p:txBody>
          <a:bodyPr vert="horz" wrap="square" lIns="0" tIns="0" rIns="0" bIns="0" rtlCol="0">
            <a:spAutoFit/>
          </a:bodyPr>
          <a:lstStyle/>
          <a:p>
            <a:pPr marL="289946" marR="242975" lvl="1" algn="ctr">
              <a:spcBef>
                <a:spcPts val="55"/>
              </a:spcBef>
            </a:pPr>
            <a:r>
              <a:rPr lang="en-US" sz="2000" spc="-30" dirty="0">
                <a:solidFill>
                  <a:srgbClr val="2576B7"/>
                </a:solidFill>
                <a:latin typeface="Montserrat" pitchFamily="2" charset="77"/>
                <a:cs typeface="Arial Narrow"/>
              </a:rPr>
              <a:t>COST SAVINGS</a:t>
            </a:r>
          </a:p>
        </p:txBody>
      </p:sp>
      <p:sp>
        <p:nvSpPr>
          <p:cNvPr id="18" name="Text Placeholder 7">
            <a:extLst>
              <a:ext uri="{FF2B5EF4-FFF2-40B4-BE49-F238E27FC236}">
                <a16:creationId xmlns:a16="http://schemas.microsoft.com/office/drawing/2014/main" id="{6AA867C5-EFF8-6D47-A450-0A2EEDAF523F}"/>
              </a:ext>
            </a:extLst>
          </p:cNvPr>
          <p:cNvSpPr txBox="1">
            <a:spLocks/>
          </p:cNvSpPr>
          <p:nvPr/>
        </p:nvSpPr>
        <p:spPr>
          <a:xfrm>
            <a:off x="3565712" y="3027657"/>
            <a:ext cx="2250701" cy="2214132"/>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600"/>
              </a:spcBef>
            </a:pPr>
            <a:r>
              <a:rPr lang="en-US" dirty="0">
                <a:latin typeface="+mn-lt"/>
              </a:rPr>
              <a:t>Gen AI can lead to cost savings by automating repetitive and standard tasks and reducing the need for extensive iterations.</a:t>
            </a:r>
          </a:p>
          <a:p>
            <a:pPr algn="ctr">
              <a:lnSpc>
                <a:spcPct val="100000"/>
              </a:lnSpc>
              <a:spcBef>
                <a:spcPts val="600"/>
              </a:spcBef>
            </a:pPr>
            <a:endParaRPr lang="en-US" dirty="0">
              <a:latin typeface="+mn-lt"/>
            </a:endParaRPr>
          </a:p>
          <a:p>
            <a:pPr algn="ctr">
              <a:lnSpc>
                <a:spcPct val="100000"/>
              </a:lnSpc>
              <a:spcBef>
                <a:spcPts val="600"/>
              </a:spcBef>
            </a:pPr>
            <a:r>
              <a:rPr lang="en-US" sz="1400" dirty="0">
                <a:latin typeface="Roboto Condensed Light" panose="02000000000000000000" pitchFamily="2" charset="0"/>
                <a:ea typeface="Roboto Condensed Light" panose="02000000000000000000" pitchFamily="2" charset="0"/>
              </a:rPr>
              <a:t>Gen AI platforms could </a:t>
            </a:r>
            <a:r>
              <a:rPr lang="en-US" sz="1400" b="1" dirty="0">
                <a:latin typeface="Roboto Condensed Light" panose="02000000000000000000" pitchFamily="2" charset="0"/>
                <a:ea typeface="Roboto Condensed Light" panose="02000000000000000000" pitchFamily="2" charset="0"/>
              </a:rPr>
              <a:t>reduce design timelines </a:t>
            </a:r>
            <a:r>
              <a:rPr lang="en-US" sz="1400" dirty="0">
                <a:latin typeface="Roboto Condensed Light" panose="02000000000000000000" pitchFamily="2" charset="0"/>
                <a:ea typeface="Roboto Condensed Light" panose="02000000000000000000" pitchFamily="2" charset="0"/>
              </a:rPr>
              <a:t>by up to </a:t>
            </a:r>
            <a:r>
              <a:rPr lang="en-US" sz="1400" b="1" dirty="0">
                <a:solidFill>
                  <a:schemeClr val="accent1"/>
                </a:solidFill>
                <a:latin typeface="Roboto Condensed Light" panose="02000000000000000000" pitchFamily="2" charset="0"/>
                <a:ea typeface="Roboto Condensed Light" panose="02000000000000000000" pitchFamily="2" charset="0"/>
              </a:rPr>
              <a:t>90%</a:t>
            </a:r>
            <a:r>
              <a:rPr lang="en-US" sz="1400" dirty="0">
                <a:latin typeface="Roboto Condensed Light" panose="02000000000000000000" pitchFamily="2" charset="0"/>
                <a:ea typeface="Roboto Condensed Light" panose="02000000000000000000" pitchFamily="2" charset="0"/>
              </a:rPr>
              <a:t> for infrastructure projects, </a:t>
            </a:r>
            <a:r>
              <a:rPr lang="en-US" sz="1400" b="1" dirty="0">
                <a:latin typeface="Roboto Condensed Light" panose="02000000000000000000" pitchFamily="2" charset="0"/>
                <a:ea typeface="Roboto Condensed Light" panose="02000000000000000000" pitchFamily="2" charset="0"/>
              </a:rPr>
              <a:t>cutting raw material use </a:t>
            </a:r>
            <a:r>
              <a:rPr lang="en-US" sz="1400" dirty="0">
                <a:latin typeface="Roboto Condensed Light" panose="02000000000000000000" pitchFamily="2" charset="0"/>
                <a:ea typeface="Roboto Condensed Light" panose="02000000000000000000" pitchFamily="2" charset="0"/>
              </a:rPr>
              <a:t>by up to </a:t>
            </a:r>
            <a:r>
              <a:rPr lang="en-US" sz="1400" b="1" dirty="0">
                <a:solidFill>
                  <a:schemeClr val="accent1"/>
                </a:solidFill>
                <a:latin typeface="Roboto Condensed Light" panose="02000000000000000000" pitchFamily="2" charset="0"/>
                <a:ea typeface="Roboto Condensed Light" panose="02000000000000000000" pitchFamily="2" charset="0"/>
              </a:rPr>
              <a:t>95%</a:t>
            </a:r>
            <a:r>
              <a:rPr lang="en-US" sz="1400" dirty="0">
                <a:latin typeface="Roboto Condensed Light" panose="02000000000000000000" pitchFamily="2" charset="0"/>
                <a:ea typeface="Roboto Condensed Light" panose="02000000000000000000" pitchFamily="2" charset="0"/>
              </a:rPr>
              <a:t>.</a:t>
            </a:r>
            <a:endParaRPr lang="en-CA" sz="1400" dirty="0">
              <a:latin typeface="Roboto Condensed Light" panose="02000000000000000000" pitchFamily="2" charset="0"/>
              <a:ea typeface="Roboto Condensed Light" panose="02000000000000000000" pitchFamily="2" charset="0"/>
            </a:endParaRPr>
          </a:p>
          <a:p>
            <a:pPr algn="ctr">
              <a:lnSpc>
                <a:spcPct val="100000"/>
              </a:lnSpc>
              <a:spcBef>
                <a:spcPts val="600"/>
              </a:spcBef>
            </a:pPr>
            <a:r>
              <a:rPr lang="en-US" sz="1100" dirty="0">
                <a:solidFill>
                  <a:schemeClr val="tx1">
                    <a:lumMod val="50000"/>
                  </a:schemeClr>
                </a:solidFill>
                <a:latin typeface="Roboto Condensed Light" panose="02000000000000000000" pitchFamily="2" charset="0"/>
                <a:ea typeface="Roboto Condensed Light" panose="02000000000000000000" pitchFamily="2" charset="0"/>
              </a:rPr>
              <a:t>Source: </a:t>
            </a:r>
            <a:r>
              <a:rPr lang="en-US" sz="1100" dirty="0">
                <a:latin typeface="Roboto Condensed Light" panose="02000000000000000000" pitchFamily="2" charset="0"/>
                <a:ea typeface="Roboto Condensed Light" panose="02000000000000000000" pitchFamily="2" charset="0"/>
              </a:rPr>
              <a:t>CB Insights, March 2023</a:t>
            </a:r>
            <a:endParaRPr lang="en-US" dirty="0">
              <a:latin typeface="+mn-lt"/>
            </a:endParaRPr>
          </a:p>
        </p:txBody>
      </p:sp>
      <p:sp>
        <p:nvSpPr>
          <p:cNvPr id="23" name="TextBox 22">
            <a:extLst>
              <a:ext uri="{FF2B5EF4-FFF2-40B4-BE49-F238E27FC236}">
                <a16:creationId xmlns:a16="http://schemas.microsoft.com/office/drawing/2014/main" id="{0825A164-8775-1C43-AC78-4A51B448D921}"/>
              </a:ext>
            </a:extLst>
          </p:cNvPr>
          <p:cNvSpPr txBox="1"/>
          <p:nvPr/>
        </p:nvSpPr>
        <p:spPr>
          <a:xfrm>
            <a:off x="931783" y="2629165"/>
            <a:ext cx="2343150" cy="307777"/>
          </a:xfrm>
          <a:prstGeom prst="rect">
            <a:avLst/>
          </a:prstGeom>
        </p:spPr>
        <p:txBody>
          <a:bodyPr vert="horz" wrap="square" lIns="0" tIns="0" rIns="0" bIns="0" rtlCol="0">
            <a:spAutoFit/>
          </a:bodyPr>
          <a:lstStyle/>
          <a:p>
            <a:pPr marL="289946" marR="242975" lvl="1" algn="ctr">
              <a:spcBef>
                <a:spcPts val="55"/>
              </a:spcBef>
            </a:pPr>
            <a:r>
              <a:rPr lang="en-US" sz="2000" spc="-30" dirty="0">
                <a:solidFill>
                  <a:srgbClr val="2576B7"/>
                </a:solidFill>
                <a:latin typeface="Montserrat" pitchFamily="2" charset="77"/>
                <a:cs typeface="Arial Narrow"/>
              </a:rPr>
              <a:t>VALUE</a:t>
            </a:r>
          </a:p>
        </p:txBody>
      </p:sp>
      <p:sp>
        <p:nvSpPr>
          <p:cNvPr id="24" name="Text Placeholder 7">
            <a:extLst>
              <a:ext uri="{FF2B5EF4-FFF2-40B4-BE49-F238E27FC236}">
                <a16:creationId xmlns:a16="http://schemas.microsoft.com/office/drawing/2014/main" id="{5FACE429-3F2B-4649-B584-F0EBDF0140CD}"/>
              </a:ext>
            </a:extLst>
          </p:cNvPr>
          <p:cNvSpPr txBox="1">
            <a:spLocks/>
          </p:cNvSpPr>
          <p:nvPr/>
        </p:nvSpPr>
        <p:spPr>
          <a:xfrm>
            <a:off x="978008" y="3027657"/>
            <a:ext cx="2250701" cy="2621412"/>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600"/>
              </a:spcBef>
            </a:pPr>
            <a:r>
              <a:rPr lang="en-US" dirty="0">
                <a:latin typeface="+mn-lt"/>
              </a:rPr>
              <a:t>Gen AI increases the reach of organizations into existing and new markets, generates new value generation opportunities, and improves reception of current products.</a:t>
            </a:r>
          </a:p>
          <a:p>
            <a:pPr algn="ctr">
              <a:lnSpc>
                <a:spcPct val="100000"/>
              </a:lnSpc>
              <a:spcBef>
                <a:spcPts val="600"/>
              </a:spcBef>
            </a:pPr>
            <a:endParaRPr lang="en-US" dirty="0">
              <a:latin typeface="+mn-lt"/>
            </a:endParaRPr>
          </a:p>
          <a:p>
            <a:pPr algn="ctr">
              <a:lnSpc>
                <a:spcPct val="100000"/>
              </a:lnSpc>
              <a:spcBef>
                <a:spcPts val="600"/>
              </a:spcBef>
            </a:pPr>
            <a:r>
              <a:rPr lang="en-US" dirty="0">
                <a:latin typeface="+mn-lt"/>
              </a:rPr>
              <a:t>“The </a:t>
            </a:r>
            <a:r>
              <a:rPr lang="en-US" b="1" dirty="0">
                <a:solidFill>
                  <a:schemeClr val="accent1"/>
                </a:solidFill>
                <a:latin typeface="+mn-lt"/>
              </a:rPr>
              <a:t>biggest reported revenue effects [with AI]</a:t>
            </a:r>
            <a:r>
              <a:rPr lang="en-US" dirty="0">
                <a:latin typeface="+mn-lt"/>
              </a:rPr>
              <a:t> are found in </a:t>
            </a:r>
            <a:r>
              <a:rPr lang="en-US" b="1" dirty="0">
                <a:latin typeface="+mn-lt"/>
              </a:rPr>
              <a:t>marketing and sales, product and service development</a:t>
            </a:r>
            <a:r>
              <a:rPr lang="en-US" dirty="0">
                <a:latin typeface="+mn-lt"/>
              </a:rPr>
              <a:t>, and </a:t>
            </a:r>
            <a:r>
              <a:rPr lang="en-US" b="1" dirty="0">
                <a:latin typeface="+mn-lt"/>
              </a:rPr>
              <a:t>strategy and corporate finance.</a:t>
            </a:r>
            <a:r>
              <a:rPr lang="en-US" dirty="0">
                <a:latin typeface="+mn-lt"/>
              </a:rPr>
              <a:t>”</a:t>
            </a:r>
          </a:p>
          <a:p>
            <a:pPr algn="ctr">
              <a:lnSpc>
                <a:spcPct val="100000"/>
              </a:lnSpc>
              <a:spcBef>
                <a:spcPts val="600"/>
              </a:spcBef>
            </a:pPr>
            <a:r>
              <a:rPr lang="en-US" sz="1100" dirty="0">
                <a:solidFill>
                  <a:schemeClr val="tx1">
                    <a:lumMod val="50000"/>
                  </a:schemeClr>
                </a:solidFill>
                <a:latin typeface="Roboto Condensed Light" panose="02000000000000000000" pitchFamily="2" charset="0"/>
                <a:ea typeface="Roboto Condensed Light" panose="02000000000000000000" pitchFamily="2" charset="0"/>
              </a:rPr>
              <a:t>Source: </a:t>
            </a:r>
            <a:r>
              <a:rPr lang="en-US" sz="1100" dirty="0">
                <a:latin typeface="Roboto Condensed Light" panose="02000000000000000000" pitchFamily="2" charset="0"/>
                <a:ea typeface="Roboto Condensed Light" panose="02000000000000000000" pitchFamily="2" charset="0"/>
              </a:rPr>
              <a:t>McKinsey, 2022</a:t>
            </a:r>
            <a:endParaRPr lang="en-US" dirty="0">
              <a:latin typeface="+mn-lt"/>
            </a:endParaRPr>
          </a:p>
        </p:txBody>
      </p:sp>
      <p:sp>
        <p:nvSpPr>
          <p:cNvPr id="28" name="TextBox 27">
            <a:extLst>
              <a:ext uri="{FF2B5EF4-FFF2-40B4-BE49-F238E27FC236}">
                <a16:creationId xmlns:a16="http://schemas.microsoft.com/office/drawing/2014/main" id="{4C9E228B-B30F-394E-A599-344FD077C107}"/>
              </a:ext>
            </a:extLst>
          </p:cNvPr>
          <p:cNvSpPr txBox="1"/>
          <p:nvPr/>
        </p:nvSpPr>
        <p:spPr>
          <a:xfrm>
            <a:off x="6022497" y="2629165"/>
            <a:ext cx="2561379" cy="307777"/>
          </a:xfrm>
          <a:prstGeom prst="rect">
            <a:avLst/>
          </a:prstGeom>
        </p:spPr>
        <p:txBody>
          <a:bodyPr vert="horz" wrap="square" lIns="0" tIns="0" rIns="0" bIns="0" rtlCol="0">
            <a:spAutoFit/>
          </a:bodyPr>
          <a:lstStyle/>
          <a:p>
            <a:pPr marL="289946" marR="242975" lvl="1" algn="ctr">
              <a:spcBef>
                <a:spcPts val="55"/>
              </a:spcBef>
            </a:pPr>
            <a:r>
              <a:rPr lang="en-US" sz="2000" spc="-30" dirty="0">
                <a:solidFill>
                  <a:srgbClr val="2576B7"/>
                </a:solidFill>
                <a:latin typeface="Montserrat" pitchFamily="2" charset="77"/>
                <a:cs typeface="Arial Narrow"/>
              </a:rPr>
              <a:t>PRODUCTIVITY</a:t>
            </a:r>
          </a:p>
        </p:txBody>
      </p:sp>
      <p:sp>
        <p:nvSpPr>
          <p:cNvPr id="29" name="Text Placeholder 7">
            <a:extLst>
              <a:ext uri="{FF2B5EF4-FFF2-40B4-BE49-F238E27FC236}">
                <a16:creationId xmlns:a16="http://schemas.microsoft.com/office/drawing/2014/main" id="{3E33ED69-74AC-9D42-BB28-5EF7327539DB}"/>
              </a:ext>
            </a:extLst>
          </p:cNvPr>
          <p:cNvSpPr txBox="1">
            <a:spLocks/>
          </p:cNvSpPr>
          <p:nvPr/>
        </p:nvSpPr>
        <p:spPr>
          <a:xfrm>
            <a:off x="6206711" y="3027657"/>
            <a:ext cx="2330897" cy="3276845"/>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600"/>
              </a:spcBef>
            </a:pPr>
            <a:r>
              <a:rPr lang="en-US" dirty="0">
                <a:latin typeface="+mn-lt"/>
              </a:rPr>
              <a:t>Gen AI can improve a worker’s effectiveness by automating manual, error-prone tasks and creating new ways to innovate.</a:t>
            </a:r>
          </a:p>
          <a:p>
            <a:pPr algn="ctr">
              <a:lnSpc>
                <a:spcPct val="100000"/>
              </a:lnSpc>
              <a:spcBef>
                <a:spcPts val="600"/>
              </a:spcBef>
            </a:pPr>
            <a:endParaRPr lang="en-US" dirty="0">
              <a:latin typeface="+mn-lt"/>
            </a:endParaRPr>
          </a:p>
          <a:p>
            <a:pPr algn="ctr">
              <a:lnSpc>
                <a:spcPct val="100000"/>
              </a:lnSpc>
              <a:spcBef>
                <a:spcPts val="600"/>
              </a:spcBef>
            </a:pPr>
            <a:r>
              <a:rPr lang="en-US" dirty="0">
                <a:solidFill>
                  <a:schemeClr val="tx1">
                    <a:lumMod val="50000"/>
                  </a:schemeClr>
                </a:solidFill>
                <a:ea typeface="Roboto Condensed Light" panose="02000000000000000000" pitchFamily="2" charset="0"/>
              </a:rPr>
              <a:t>D</a:t>
            </a:r>
            <a:r>
              <a:rPr lang="en-US" dirty="0">
                <a:solidFill>
                  <a:schemeClr val="tx1">
                    <a:lumMod val="50000"/>
                  </a:schemeClr>
                </a:solidFill>
                <a:latin typeface="Roboto Condensed Light" panose="02000000000000000000" pitchFamily="2" charset="0"/>
                <a:ea typeface="Roboto Condensed Light" panose="02000000000000000000" pitchFamily="2" charset="0"/>
              </a:rPr>
              <a:t>evelopers using </a:t>
            </a:r>
            <a:r>
              <a:rPr lang="en-US" dirty="0">
                <a:solidFill>
                  <a:schemeClr val="tx1">
                    <a:lumMod val="50000"/>
                  </a:schemeClr>
                </a:solidFill>
                <a:ea typeface="Roboto Condensed Light" panose="02000000000000000000" pitchFamily="2" charset="0"/>
              </a:rPr>
              <a:t>Microsoft’s Copilot </a:t>
            </a:r>
            <a:r>
              <a:rPr lang="en-US" dirty="0">
                <a:solidFill>
                  <a:schemeClr val="tx1">
                    <a:lumMod val="50000"/>
                  </a:schemeClr>
                </a:solidFill>
                <a:latin typeface="Roboto Condensed Light" panose="02000000000000000000" pitchFamily="2" charset="0"/>
                <a:ea typeface="Roboto Condensed Light" panose="02000000000000000000" pitchFamily="2" charset="0"/>
              </a:rPr>
              <a:t>say they were </a:t>
            </a:r>
            <a:r>
              <a:rPr lang="en-US" b="1" dirty="0">
                <a:solidFill>
                  <a:schemeClr val="tx1">
                    <a:lumMod val="50000"/>
                  </a:schemeClr>
                </a:solidFill>
                <a:latin typeface="Roboto Condensed Light" panose="02000000000000000000" pitchFamily="2" charset="0"/>
                <a:ea typeface="Roboto Condensed Light" panose="02000000000000000000" pitchFamily="2" charset="0"/>
              </a:rPr>
              <a:t>more productive </a:t>
            </a:r>
            <a:r>
              <a:rPr lang="en-US" b="1" dirty="0">
                <a:solidFill>
                  <a:schemeClr val="accent1"/>
                </a:solidFill>
                <a:latin typeface="Roboto Condensed Light" panose="02000000000000000000" pitchFamily="2" charset="0"/>
                <a:ea typeface="Roboto Condensed Light" panose="02000000000000000000" pitchFamily="2" charset="0"/>
              </a:rPr>
              <a:t>(</a:t>
            </a:r>
            <a:r>
              <a:rPr lang="en-US" b="1" dirty="0">
                <a:solidFill>
                  <a:schemeClr val="accent1"/>
                </a:solidFill>
                <a:ea typeface="Roboto Condensed Light" panose="02000000000000000000" pitchFamily="2" charset="0"/>
              </a:rPr>
              <a:t>88%)</a:t>
            </a:r>
            <a:r>
              <a:rPr lang="en-US" dirty="0">
                <a:solidFill>
                  <a:schemeClr val="accent1"/>
                </a:solidFill>
                <a:ea typeface="Roboto Condensed Light" panose="02000000000000000000" pitchFamily="2" charset="0"/>
              </a:rPr>
              <a:t>;</a:t>
            </a:r>
            <a:r>
              <a:rPr lang="en-US" dirty="0">
                <a:solidFill>
                  <a:schemeClr val="tx1">
                    <a:lumMod val="50000"/>
                  </a:schemeClr>
                </a:solidFill>
                <a:ea typeface="Roboto Condensed Light" panose="02000000000000000000" pitchFamily="2" charset="0"/>
              </a:rPr>
              <a:t> they </a:t>
            </a:r>
            <a:r>
              <a:rPr lang="en-US" dirty="0">
                <a:solidFill>
                  <a:schemeClr val="tx1">
                    <a:lumMod val="50000"/>
                  </a:schemeClr>
                </a:solidFill>
                <a:latin typeface="Roboto Condensed Light" panose="02000000000000000000" pitchFamily="2" charset="0"/>
                <a:ea typeface="Roboto Condensed Light" panose="02000000000000000000" pitchFamily="2" charset="0"/>
              </a:rPr>
              <a:t>can focus on higher-value, </a:t>
            </a:r>
            <a:r>
              <a:rPr lang="en-US" b="1" dirty="0">
                <a:solidFill>
                  <a:schemeClr val="tx1">
                    <a:lumMod val="50000"/>
                  </a:schemeClr>
                </a:solidFill>
                <a:latin typeface="Roboto Condensed Light" panose="02000000000000000000" pitchFamily="2" charset="0"/>
                <a:ea typeface="Roboto Condensed Light" panose="02000000000000000000" pitchFamily="2" charset="0"/>
              </a:rPr>
              <a:t>more satisfying work</a:t>
            </a:r>
            <a:r>
              <a:rPr lang="en-US" dirty="0">
                <a:solidFill>
                  <a:schemeClr val="tx1">
                    <a:lumMod val="50000"/>
                  </a:schemeClr>
                </a:solidFill>
                <a:latin typeface="Roboto Condensed Light" panose="02000000000000000000" pitchFamily="2" charset="0"/>
                <a:ea typeface="Roboto Condensed Light" panose="02000000000000000000" pitchFamily="2" charset="0"/>
              </a:rPr>
              <a:t> </a:t>
            </a:r>
            <a:r>
              <a:rPr lang="en-US" b="1" dirty="0">
                <a:solidFill>
                  <a:schemeClr val="accent1"/>
                </a:solidFill>
                <a:latin typeface="Roboto Condensed Light" panose="02000000000000000000" pitchFamily="2" charset="0"/>
                <a:ea typeface="Roboto Condensed Light" panose="02000000000000000000" pitchFamily="2" charset="0"/>
              </a:rPr>
              <a:t>(74%)</a:t>
            </a:r>
            <a:r>
              <a:rPr lang="en-US" dirty="0">
                <a:solidFill>
                  <a:schemeClr val="tx1"/>
                </a:solidFill>
                <a:latin typeface="Roboto Condensed Light" panose="02000000000000000000" pitchFamily="2" charset="0"/>
                <a:ea typeface="Roboto Condensed Light" panose="02000000000000000000" pitchFamily="2" charset="0"/>
              </a:rPr>
              <a:t>;</a:t>
            </a:r>
            <a:r>
              <a:rPr lang="en-US" dirty="0">
                <a:solidFill>
                  <a:schemeClr val="tx1">
                    <a:lumMod val="50000"/>
                  </a:schemeClr>
                </a:solidFill>
                <a:latin typeface="Roboto Condensed Light" panose="02000000000000000000" pitchFamily="2" charset="0"/>
                <a:ea typeface="Roboto Condensed Light" panose="02000000000000000000" pitchFamily="2" charset="0"/>
              </a:rPr>
              <a:t> and they spend </a:t>
            </a:r>
            <a:r>
              <a:rPr lang="en-US" b="1" dirty="0">
                <a:solidFill>
                  <a:schemeClr val="tx1">
                    <a:lumMod val="50000"/>
                  </a:schemeClr>
                </a:solidFill>
                <a:latin typeface="Roboto Condensed Light" panose="02000000000000000000" pitchFamily="2" charset="0"/>
                <a:ea typeface="Roboto Condensed Light" panose="02000000000000000000" pitchFamily="2" charset="0"/>
              </a:rPr>
              <a:t>less time looking</a:t>
            </a:r>
            <a:r>
              <a:rPr lang="en-US" dirty="0">
                <a:solidFill>
                  <a:schemeClr val="tx1">
                    <a:lumMod val="50000"/>
                  </a:schemeClr>
                </a:solidFill>
                <a:latin typeface="Roboto Condensed Light" panose="02000000000000000000" pitchFamily="2" charset="0"/>
                <a:ea typeface="Roboto Condensed Light" panose="02000000000000000000" pitchFamily="2" charset="0"/>
              </a:rPr>
              <a:t> for information </a:t>
            </a:r>
            <a:r>
              <a:rPr lang="en-US" b="1" dirty="0">
                <a:solidFill>
                  <a:schemeClr val="accent1"/>
                </a:solidFill>
                <a:latin typeface="Roboto Condensed Light" panose="02000000000000000000" pitchFamily="2" charset="0"/>
                <a:ea typeface="Roboto Condensed Light" panose="02000000000000000000" pitchFamily="2" charset="0"/>
              </a:rPr>
              <a:t>(77%)</a:t>
            </a:r>
            <a:r>
              <a:rPr lang="en-US" dirty="0">
                <a:solidFill>
                  <a:schemeClr val="tx1">
                    <a:lumMod val="50000"/>
                  </a:schemeClr>
                </a:solidFill>
                <a:latin typeface="Roboto Condensed Light" panose="02000000000000000000" pitchFamily="2" charset="0"/>
                <a:ea typeface="Roboto Condensed Light" panose="02000000000000000000" pitchFamily="2" charset="0"/>
              </a:rPr>
              <a:t>. </a:t>
            </a:r>
          </a:p>
          <a:p>
            <a:pPr algn="ctr">
              <a:lnSpc>
                <a:spcPct val="100000"/>
              </a:lnSpc>
              <a:spcBef>
                <a:spcPts val="600"/>
              </a:spcBef>
            </a:pPr>
            <a:r>
              <a:rPr lang="en-US" sz="1100" dirty="0">
                <a:solidFill>
                  <a:schemeClr val="tx1">
                    <a:lumMod val="50000"/>
                  </a:schemeClr>
                </a:solidFill>
                <a:latin typeface="Roboto Condensed Light" panose="02000000000000000000" pitchFamily="2" charset="0"/>
                <a:ea typeface="Roboto Condensed Light" panose="02000000000000000000" pitchFamily="2" charset="0"/>
              </a:rPr>
              <a:t>Source: Microsoft Blog, 2023</a:t>
            </a:r>
            <a:endParaRPr lang="en-CA" sz="1000" dirty="0">
              <a:solidFill>
                <a:schemeClr val="tx1">
                  <a:lumMod val="50000"/>
                </a:schemeClr>
              </a:solidFill>
              <a:latin typeface="Roboto Condensed Light" panose="02000000000000000000" pitchFamily="2" charset="0"/>
              <a:ea typeface="Roboto Condensed Light" panose="02000000000000000000" pitchFamily="2" charset="0"/>
            </a:endParaRPr>
          </a:p>
        </p:txBody>
      </p:sp>
      <p:sp>
        <p:nvSpPr>
          <p:cNvPr id="31" name="TextBox 30">
            <a:extLst>
              <a:ext uri="{FF2B5EF4-FFF2-40B4-BE49-F238E27FC236}">
                <a16:creationId xmlns:a16="http://schemas.microsoft.com/office/drawing/2014/main" id="{BB5BD109-0B09-1D4A-B636-C8EDB7A33DA8}"/>
              </a:ext>
            </a:extLst>
          </p:cNvPr>
          <p:cNvSpPr txBox="1"/>
          <p:nvPr/>
        </p:nvSpPr>
        <p:spPr>
          <a:xfrm>
            <a:off x="8694033" y="2629165"/>
            <a:ext cx="2343150" cy="307777"/>
          </a:xfrm>
          <a:prstGeom prst="rect">
            <a:avLst/>
          </a:prstGeom>
        </p:spPr>
        <p:txBody>
          <a:bodyPr vert="horz" wrap="square" lIns="0" tIns="0" rIns="0" bIns="0" rtlCol="0">
            <a:spAutoFit/>
          </a:bodyPr>
          <a:lstStyle/>
          <a:p>
            <a:pPr marL="289946" marR="242975" lvl="1" algn="ctr">
              <a:spcBef>
                <a:spcPts val="55"/>
              </a:spcBef>
            </a:pPr>
            <a:r>
              <a:rPr lang="en-US" sz="2000" spc="-30" dirty="0">
                <a:solidFill>
                  <a:srgbClr val="2576B7"/>
                </a:solidFill>
                <a:latin typeface="Montserrat" pitchFamily="2" charset="77"/>
                <a:cs typeface="Arial Narrow"/>
              </a:rPr>
              <a:t>QUALITY</a:t>
            </a:r>
          </a:p>
        </p:txBody>
      </p:sp>
      <p:sp>
        <p:nvSpPr>
          <p:cNvPr id="32" name="Text Placeholder 7">
            <a:extLst>
              <a:ext uri="{FF2B5EF4-FFF2-40B4-BE49-F238E27FC236}">
                <a16:creationId xmlns:a16="http://schemas.microsoft.com/office/drawing/2014/main" id="{78FE4641-CF67-E74A-8893-5C7CCA20166C}"/>
              </a:ext>
            </a:extLst>
          </p:cNvPr>
          <p:cNvSpPr txBox="1">
            <a:spLocks/>
          </p:cNvSpPr>
          <p:nvPr/>
        </p:nvSpPr>
        <p:spPr>
          <a:xfrm>
            <a:off x="8740258" y="3027657"/>
            <a:ext cx="2250701" cy="1984019"/>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600"/>
              </a:spcBef>
            </a:pPr>
            <a:r>
              <a:rPr lang="en-CA" dirty="0">
                <a:latin typeface="+mn-lt"/>
              </a:rPr>
              <a:t>These projects will improve future innovation capabilities and decrease risk by improving technology maturity.</a:t>
            </a:r>
          </a:p>
          <a:p>
            <a:pPr algn="ctr">
              <a:lnSpc>
                <a:spcPct val="100000"/>
              </a:lnSpc>
              <a:spcBef>
                <a:spcPts val="600"/>
              </a:spcBef>
            </a:pPr>
            <a:endParaRPr lang="en-CA" dirty="0">
              <a:latin typeface="+mn-lt"/>
            </a:endParaRPr>
          </a:p>
          <a:p>
            <a:pPr algn="ctr">
              <a:lnSpc>
                <a:spcPct val="100000"/>
              </a:lnSpc>
              <a:spcBef>
                <a:spcPts val="600"/>
              </a:spcBef>
            </a:pPr>
            <a:r>
              <a:rPr lang="en-US" sz="1400" dirty="0">
                <a:latin typeface="Roboto Condensed Light" panose="02000000000000000000" pitchFamily="2" charset="0"/>
                <a:ea typeface="Roboto Condensed Light" panose="02000000000000000000" pitchFamily="2" charset="0"/>
              </a:rPr>
              <a:t>Capital One used Gen AI functionality to </a:t>
            </a:r>
            <a:r>
              <a:rPr lang="en-US" sz="1400" b="1" dirty="0">
                <a:latin typeface="Roboto Condensed Light" panose="02000000000000000000" pitchFamily="2" charset="0"/>
                <a:ea typeface="Roboto Condensed Light" panose="02000000000000000000" pitchFamily="2" charset="0"/>
              </a:rPr>
              <a:t>reduce false positives</a:t>
            </a:r>
            <a:r>
              <a:rPr lang="en-US" sz="1400" dirty="0">
                <a:latin typeface="Roboto Condensed Light" panose="02000000000000000000" pitchFamily="2" charset="0"/>
                <a:ea typeface="Roboto Condensed Light" panose="02000000000000000000" pitchFamily="2" charset="0"/>
              </a:rPr>
              <a:t> by </a:t>
            </a:r>
            <a:r>
              <a:rPr lang="en-US" sz="1400" b="1" dirty="0">
                <a:solidFill>
                  <a:schemeClr val="accent1"/>
                </a:solidFill>
                <a:latin typeface="Roboto Condensed Light" panose="02000000000000000000" pitchFamily="2" charset="0"/>
                <a:ea typeface="Roboto Condensed Light" panose="02000000000000000000" pitchFamily="2" charset="0"/>
              </a:rPr>
              <a:t>75%</a:t>
            </a:r>
            <a:r>
              <a:rPr lang="en-US" sz="1400" dirty="0">
                <a:latin typeface="Roboto Condensed Light" panose="02000000000000000000" pitchFamily="2" charset="0"/>
                <a:ea typeface="Roboto Condensed Light" panose="02000000000000000000" pitchFamily="2" charset="0"/>
              </a:rPr>
              <a:t> and </a:t>
            </a:r>
            <a:r>
              <a:rPr lang="en-US" sz="1400" b="1" dirty="0">
                <a:latin typeface="Roboto Condensed Light" panose="02000000000000000000" pitchFamily="2" charset="0"/>
                <a:ea typeface="Roboto Condensed Light" panose="02000000000000000000" pitchFamily="2" charset="0"/>
              </a:rPr>
              <a:t>improve fraud detection rates </a:t>
            </a:r>
            <a:r>
              <a:rPr lang="en-US" sz="1400" dirty="0">
                <a:latin typeface="Roboto Condensed Light" panose="02000000000000000000" pitchFamily="2" charset="0"/>
                <a:ea typeface="Roboto Condensed Light" panose="02000000000000000000" pitchFamily="2" charset="0"/>
              </a:rPr>
              <a:t>by </a:t>
            </a:r>
            <a:r>
              <a:rPr lang="en-US" sz="1400" b="1" dirty="0">
                <a:solidFill>
                  <a:schemeClr val="accent1"/>
                </a:solidFill>
                <a:latin typeface="Roboto Condensed Light" panose="02000000000000000000" pitchFamily="2" charset="0"/>
                <a:ea typeface="Roboto Condensed Light" panose="02000000000000000000" pitchFamily="2" charset="0"/>
              </a:rPr>
              <a:t>8%</a:t>
            </a:r>
            <a:r>
              <a:rPr lang="en-US" sz="1400" dirty="0">
                <a:latin typeface="Roboto Condensed Light" panose="02000000000000000000" pitchFamily="2" charset="0"/>
                <a:ea typeface="Roboto Condensed Light" panose="02000000000000000000" pitchFamily="2" charset="0"/>
              </a:rPr>
              <a:t>.</a:t>
            </a:r>
            <a:endParaRPr lang="en-CA" sz="1400" dirty="0">
              <a:latin typeface="Roboto Condensed Light" panose="02000000000000000000" pitchFamily="2" charset="0"/>
              <a:ea typeface="Roboto Condensed Light" panose="02000000000000000000" pitchFamily="2" charset="0"/>
            </a:endParaRPr>
          </a:p>
          <a:p>
            <a:pPr algn="ctr">
              <a:lnSpc>
                <a:spcPct val="100000"/>
              </a:lnSpc>
              <a:spcBef>
                <a:spcPts val="600"/>
              </a:spcBef>
            </a:pPr>
            <a:r>
              <a:rPr lang="en-US" sz="1100" dirty="0">
                <a:solidFill>
                  <a:schemeClr val="tx1">
                    <a:lumMod val="50000"/>
                  </a:schemeClr>
                </a:solidFill>
                <a:latin typeface="Roboto Condensed Light" panose="02000000000000000000" pitchFamily="2" charset="0"/>
                <a:ea typeface="Roboto Condensed Light" panose="02000000000000000000" pitchFamily="2" charset="0"/>
              </a:rPr>
              <a:t>Source: </a:t>
            </a:r>
            <a:r>
              <a:rPr lang="en-US" sz="1100" dirty="0">
                <a:latin typeface="Roboto Condensed Light" panose="02000000000000000000" pitchFamily="2" charset="0"/>
                <a:ea typeface="Roboto Condensed Light" panose="02000000000000000000" pitchFamily="2" charset="0"/>
              </a:rPr>
              <a:t>Finextra, 2023</a:t>
            </a:r>
            <a:endParaRPr lang="en-CA" sz="1100" dirty="0">
              <a:solidFill>
                <a:schemeClr val="tx1">
                  <a:lumMod val="50000"/>
                </a:schemeClr>
              </a:solidFill>
              <a:latin typeface="Roboto Condensed Light" panose="02000000000000000000" pitchFamily="2" charset="0"/>
              <a:ea typeface="Roboto Condensed Light" panose="02000000000000000000" pitchFamily="2" charset="0"/>
            </a:endParaRPr>
          </a:p>
        </p:txBody>
      </p:sp>
      <p:pic>
        <p:nvPicPr>
          <p:cNvPr id="3" name="Graphic 2" descr="Stopwatch 66% with solid fill">
            <a:extLst>
              <a:ext uri="{FF2B5EF4-FFF2-40B4-BE49-F238E27FC236}">
                <a16:creationId xmlns:a16="http://schemas.microsoft.com/office/drawing/2014/main" id="{46EDDCC9-797B-BB6E-69A9-252D8D2A73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646158" y="1651412"/>
            <a:ext cx="914400" cy="914400"/>
          </a:xfrm>
          <a:prstGeom prst="rect">
            <a:avLst/>
          </a:prstGeom>
        </p:spPr>
      </p:pic>
      <p:pic>
        <p:nvPicPr>
          <p:cNvPr id="4" name="Graphic 3" descr="Clipboard Checked with solid fill">
            <a:extLst>
              <a:ext uri="{FF2B5EF4-FFF2-40B4-BE49-F238E27FC236}">
                <a16:creationId xmlns:a16="http://schemas.microsoft.com/office/drawing/2014/main" id="{8EE08455-4B60-1E6F-FC4E-3AEA23998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5986" y="1651412"/>
            <a:ext cx="914400" cy="914400"/>
          </a:xfrm>
          <a:prstGeom prst="rect">
            <a:avLst/>
          </a:prstGeom>
        </p:spPr>
      </p:pic>
      <p:pic>
        <p:nvPicPr>
          <p:cNvPr id="5" name="Graphic 4" descr="Bank with solid fill">
            <a:extLst>
              <a:ext uri="{FF2B5EF4-FFF2-40B4-BE49-F238E27FC236}">
                <a16:creationId xmlns:a16="http://schemas.microsoft.com/office/drawing/2014/main" id="{28E64BE2-8E88-9906-9BFE-9750E778F9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33862" y="1651412"/>
            <a:ext cx="914400" cy="914400"/>
          </a:xfrm>
          <a:prstGeom prst="rect">
            <a:avLst/>
          </a:prstGeom>
        </p:spPr>
      </p:pic>
      <p:pic>
        <p:nvPicPr>
          <p:cNvPr id="8" name="Graphic 7" descr="Shield Tick with solid fill">
            <a:extLst>
              <a:ext uri="{FF2B5EF4-FFF2-40B4-BE49-F238E27FC236}">
                <a16:creationId xmlns:a16="http://schemas.microsoft.com/office/drawing/2014/main" id="{F73AD74B-FBA7-C223-3E99-74FB53E1B3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08408" y="1651412"/>
            <a:ext cx="914400" cy="914400"/>
          </a:xfrm>
          <a:prstGeom prst="rect">
            <a:avLst/>
          </a:prstGeom>
        </p:spPr>
      </p:pic>
    </p:spTree>
    <p:extLst>
      <p:ext uri="{BB962C8B-B14F-4D97-AF65-F5344CB8AC3E}">
        <p14:creationId xmlns:p14="http://schemas.microsoft.com/office/powerpoint/2010/main" val="1221785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B6A4A6D5-2676-CB4A-739F-30B85FEDEB8A}"/>
              </a:ext>
            </a:extLst>
          </p:cNvPr>
          <p:cNvGraphicFramePr>
            <a:graphicFrameLocks noGrp="1"/>
          </p:cNvGraphicFramePr>
          <p:nvPr>
            <p:extLst>
              <p:ext uri="{D42A27DB-BD31-4B8C-83A1-F6EECF244321}">
                <p14:modId xmlns:p14="http://schemas.microsoft.com/office/powerpoint/2010/main" val="2638352330"/>
              </p:ext>
            </p:extLst>
          </p:nvPr>
        </p:nvGraphicFramePr>
        <p:xfrm>
          <a:off x="267580" y="2009460"/>
          <a:ext cx="6387720" cy="4206240"/>
        </p:xfrm>
        <a:graphic>
          <a:graphicData uri="http://schemas.openxmlformats.org/drawingml/2006/table">
            <a:tbl>
              <a:tblPr firstRow="1" bandRow="1">
                <a:tableStyleId>{5C22544A-7EE6-4342-B048-85BDC9FD1C3A}</a:tableStyleId>
              </a:tblPr>
              <a:tblGrid>
                <a:gridCol w="6387720">
                  <a:extLst>
                    <a:ext uri="{9D8B030D-6E8A-4147-A177-3AD203B41FA5}">
                      <a16:colId xmlns:a16="http://schemas.microsoft.com/office/drawing/2014/main" val="319046751"/>
                    </a:ext>
                  </a:extLst>
                </a:gridCol>
              </a:tblGrid>
              <a:tr h="682916">
                <a:tc>
                  <a:txBody>
                    <a:bodyPr/>
                    <a:lstStyle/>
                    <a:p>
                      <a:r>
                        <a:rPr lang="en-US" sz="1400" b="1" i="0" dirty="0">
                          <a:solidFill>
                            <a:schemeClr val="tx1"/>
                          </a:solidFill>
                          <a:latin typeface="Roboto Light" panose="02000000000000000000" pitchFamily="2" charset="0"/>
                          <a:ea typeface="Roboto Light" panose="02000000000000000000" pitchFamily="2" charset="0"/>
                        </a:rPr>
                        <a:t>Improvement in user satisfaction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The satisfaction of user requirements, resolves a user’s queries effectively, and provides a positive user experience.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Examples: </a:t>
                      </a:r>
                      <a:r>
                        <a:rPr kumimoji="0" lang="en-US" sz="1400" b="0" i="0" u="none" strike="noStrike" kern="1200" cap="none" spc="0" normalizeH="0" baseline="0" noProof="0" dirty="0">
                          <a:ln>
                            <a:noFill/>
                          </a:ln>
                          <a:solidFill>
                            <a:schemeClr val="tx1"/>
                          </a:solidFill>
                          <a:effectLst/>
                          <a:uLnTx/>
                          <a:uFillTx/>
                          <a:latin typeface="+mn-lt"/>
                          <a:ea typeface="+mn-ea"/>
                          <a:cs typeface="+mn-cs"/>
                        </a:rPr>
                        <a:t>End user satisfaction, application traffic and functional use, net promoter score</a:t>
                      </a:r>
                    </a:p>
                  </a:txBody>
                  <a:tcPr anchor="ctr">
                    <a:lnL w="12700" cmpd="sng">
                      <a:noFill/>
                    </a:lnL>
                    <a:lnR w="12700" cmpd="sng">
                      <a:noFill/>
                    </a:lnR>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02905411"/>
                  </a:ext>
                </a:extLst>
              </a:tr>
              <a:tr h="873814">
                <a:tc>
                  <a:txBody>
                    <a:bodyPr/>
                    <a:lstStyle/>
                    <a:p>
                      <a:r>
                        <a:rPr lang="en-US" sz="1400" b="1" i="0" dirty="0">
                          <a:solidFill>
                            <a:schemeClr val="tx1"/>
                          </a:solidFill>
                          <a:latin typeface="Roboto Light" panose="02000000000000000000" pitchFamily="2" charset="0"/>
                          <a:ea typeface="Roboto Light" panose="02000000000000000000" pitchFamily="2" charset="0"/>
                        </a:rPr>
                        <a:t>Increased worker productivity and performance</a:t>
                      </a:r>
                    </a:p>
                    <a:p>
                      <a:r>
                        <a:rPr lang="en-US" sz="1400" dirty="0">
                          <a:solidFill>
                            <a:schemeClr val="tx1"/>
                          </a:solidFill>
                        </a:rPr>
                        <a:t>Demonstratable and measurable quality and throughput enhancements due to the use of Gen AI in the completion of business processes.</a:t>
                      </a:r>
                    </a:p>
                    <a:p>
                      <a:r>
                        <a:rPr lang="en-US" sz="1400" b="1" dirty="0">
                          <a:solidFill>
                            <a:schemeClr val="tx1"/>
                          </a:solidFill>
                        </a:rPr>
                        <a:t>Examples: </a:t>
                      </a:r>
                      <a:r>
                        <a:rPr lang="en-US" sz="1400" b="0" dirty="0">
                          <a:solidFill>
                            <a:schemeClr val="tx1"/>
                          </a:solidFill>
                        </a:rPr>
                        <a:t>time spent completing a process, number of defects and errors, scope of output</a:t>
                      </a:r>
                      <a:endParaRPr lang="en-US" sz="1400" b="1" i="0" dirty="0">
                        <a:solidFill>
                          <a:schemeClr val="tx1"/>
                        </a:solidFill>
                        <a:latin typeface="Roboto Light" panose="02000000000000000000" pitchFamily="2" charset="0"/>
                        <a:ea typeface="Roboto Light" panose="02000000000000000000" pitchFamily="2" charset="0"/>
                      </a:endParaRPr>
                    </a:p>
                  </a:txBody>
                  <a:tcPr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133729328"/>
                  </a:ext>
                </a:extLst>
              </a:tr>
              <a:tr h="682916">
                <a:tc>
                  <a:txBody>
                    <a:bodyPr/>
                    <a:lstStyle/>
                    <a:p>
                      <a:r>
                        <a:rPr lang="en-US" sz="1400" b="1" i="0" dirty="0">
                          <a:solidFill>
                            <a:schemeClr val="tx1"/>
                          </a:solidFill>
                          <a:latin typeface="Roboto Light" panose="02000000000000000000" pitchFamily="2" charset="0"/>
                          <a:ea typeface="Roboto Light" panose="02000000000000000000" pitchFamily="2" charset="0"/>
                        </a:rPr>
                        <a:t>Increased return on investment (ROI)</a:t>
                      </a:r>
                    </a:p>
                    <a:p>
                      <a:r>
                        <a:rPr lang="en-US" sz="1400" kern="1200" dirty="0">
                          <a:solidFill>
                            <a:schemeClr val="tx1"/>
                          </a:solidFill>
                          <a:latin typeface="+mn-lt"/>
                          <a:ea typeface="+mn-ea"/>
                          <a:cs typeface="+mn-cs"/>
                        </a:rPr>
                        <a:t>The monetary value received compared to its implementation and operational costs.</a:t>
                      </a:r>
                    </a:p>
                    <a:p>
                      <a:r>
                        <a:rPr kumimoji="0" lang="en-US" sz="1400" b="1" i="0" u="none" strike="noStrike" kern="1200" cap="none" spc="0" normalizeH="0" baseline="0" noProof="0" dirty="0">
                          <a:ln>
                            <a:noFill/>
                          </a:ln>
                          <a:solidFill>
                            <a:schemeClr val="tx1"/>
                          </a:solidFill>
                          <a:effectLst/>
                          <a:uLnTx/>
                          <a:uFillTx/>
                          <a:latin typeface="+mn-lt"/>
                          <a:ea typeface="+mn-ea"/>
                          <a:cs typeface="+mn-cs"/>
                        </a:rPr>
                        <a:t>Examples: </a:t>
                      </a:r>
                      <a:r>
                        <a:rPr kumimoji="0" lang="en-US" sz="1400" b="0" i="0" u="none" strike="noStrike" kern="1200" cap="none" spc="0" normalizeH="0" baseline="0" noProof="0" dirty="0">
                          <a:ln>
                            <a:noFill/>
                          </a:ln>
                          <a:solidFill>
                            <a:schemeClr val="tx1"/>
                          </a:solidFill>
                          <a:effectLst/>
                          <a:uLnTx/>
                          <a:uFillTx/>
                          <a:latin typeface="+mn-lt"/>
                          <a:ea typeface="+mn-ea"/>
                          <a:cs typeface="+mn-cs"/>
                        </a:rPr>
                        <a:t>average revenue per user, profit margins, market reach, scope of Gen AI adoption, customer acquisition costs, product and service utilization, licensing costs, vendor and operational costs</a:t>
                      </a:r>
                    </a:p>
                  </a:txBody>
                  <a:tcPr anchor="ctr">
                    <a:lnL w="12700" cmpd="sng">
                      <a:noFill/>
                    </a:lnL>
                    <a:lnR w="12700" cmpd="sng">
                      <a:noFill/>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28151919"/>
                  </a:ext>
                </a:extLst>
              </a:tr>
              <a:tr h="837728">
                <a:tc>
                  <a:txBody>
                    <a:bodyPr/>
                    <a:lstStyle/>
                    <a:p>
                      <a:r>
                        <a:rPr lang="en-US" sz="1400" b="1" i="0" dirty="0">
                          <a:solidFill>
                            <a:schemeClr val="tx1"/>
                          </a:solidFill>
                          <a:latin typeface="Roboto Light" panose="02000000000000000000" pitchFamily="2" charset="0"/>
                          <a:ea typeface="Roboto Light" panose="02000000000000000000" pitchFamily="2" charset="0"/>
                        </a:rPr>
                        <a:t>Improved IT effectiveness</a:t>
                      </a:r>
                    </a:p>
                    <a:p>
                      <a:r>
                        <a:rPr lang="en-US" sz="1400" kern="1200" dirty="0">
                          <a:solidFill>
                            <a:schemeClr val="tx1"/>
                          </a:solidFill>
                          <a:latin typeface="+mn-lt"/>
                          <a:ea typeface="+mn-ea"/>
                          <a:cs typeface="+mn-cs"/>
                        </a:rPr>
                        <a:t>The ability for IT to effectively support the Gen AI solution, manage and operate its infrastructure, and facilitate the onboarding and training of Gen AI users and stakeholders.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Examples: </a:t>
                      </a:r>
                      <a:r>
                        <a:rPr kumimoji="0" lang="en-US" sz="1400" b="0" i="0" u="none" strike="noStrike" kern="1200" cap="none" spc="0" normalizeH="0" baseline="0" noProof="0" dirty="0">
                          <a:ln>
                            <a:noFill/>
                          </a:ln>
                          <a:solidFill>
                            <a:schemeClr val="tx1"/>
                          </a:solidFill>
                          <a:effectLst/>
                          <a:uLnTx/>
                          <a:uFillTx/>
                          <a:latin typeface="+mn-lt"/>
                          <a:ea typeface="+mn-ea"/>
                          <a:cs typeface="+mn-cs"/>
                        </a:rPr>
                        <a:t>IT satisfaction, turnaround of help desk tickets, system performance, service disruptions, system recovery time</a:t>
                      </a:r>
                    </a:p>
                  </a:txBody>
                  <a:tcPr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0892230"/>
                  </a:ext>
                </a:extLst>
              </a:tr>
            </a:tbl>
          </a:graphicData>
        </a:graphic>
      </p:graphicFrame>
      <p:sp>
        <p:nvSpPr>
          <p:cNvPr id="3" name="Title 2">
            <a:extLst>
              <a:ext uri="{FF2B5EF4-FFF2-40B4-BE49-F238E27FC236}">
                <a16:creationId xmlns:a16="http://schemas.microsoft.com/office/drawing/2014/main" id="{47F1027D-6334-FF9C-E51C-84A14ECAB6DE}"/>
              </a:ext>
            </a:extLst>
          </p:cNvPr>
          <p:cNvSpPr>
            <a:spLocks noGrp="1"/>
          </p:cNvSpPr>
          <p:nvPr>
            <p:ph type="title"/>
          </p:nvPr>
        </p:nvSpPr>
        <p:spPr>
          <a:xfrm>
            <a:off x="354106" y="544769"/>
            <a:ext cx="9544806" cy="1130188"/>
          </a:xfrm>
        </p:spPr>
        <p:txBody>
          <a:bodyPr/>
          <a:lstStyle/>
          <a:p>
            <a:r>
              <a:rPr lang="en-CA" dirty="0"/>
              <a:t>Measure your Gen AI success</a:t>
            </a:r>
            <a:br>
              <a:rPr lang="en-CA" dirty="0"/>
            </a:br>
            <a:endParaRPr lang="en-CA" dirty="0"/>
          </a:p>
        </p:txBody>
      </p:sp>
      <p:sp>
        <p:nvSpPr>
          <p:cNvPr id="6" name="Text Placeholder 6">
            <a:extLst>
              <a:ext uri="{FF2B5EF4-FFF2-40B4-BE49-F238E27FC236}">
                <a16:creationId xmlns:a16="http://schemas.microsoft.com/office/drawing/2014/main" id="{C367465F-0E73-669D-7C85-125EAC76B03D}"/>
              </a:ext>
            </a:extLst>
          </p:cNvPr>
          <p:cNvSpPr txBox="1">
            <a:spLocks/>
          </p:cNvSpPr>
          <p:nvPr/>
        </p:nvSpPr>
        <p:spPr>
          <a:xfrm>
            <a:off x="354106" y="1292185"/>
            <a:ext cx="6331560" cy="717274"/>
          </a:xfrm>
          <a:prstGeom prst="rect">
            <a:avLst/>
          </a:prstGeom>
        </p:spPr>
        <p:txBody>
          <a:bodyPr lIns="0" rIns="0"/>
          <a:lst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dirty="0">
                <a:latin typeface="Montserrat SemiBold" panose="00000700000000000000" pitchFamily="2" charset="0"/>
                <a:ea typeface="Roboto" panose="02000000000000000000" pitchFamily="2" charset="0"/>
                <a:cs typeface="Arial" panose="020B0604020202020204" pitchFamily="34" charset="0"/>
              </a:rPr>
              <a:t>Your metrics and KPIs depend on your Gen AI business and technical goals and objectives.</a:t>
            </a:r>
          </a:p>
        </p:txBody>
      </p:sp>
      <p:sp>
        <p:nvSpPr>
          <p:cNvPr id="7" name="Rectangle 6">
            <a:extLst>
              <a:ext uri="{FF2B5EF4-FFF2-40B4-BE49-F238E27FC236}">
                <a16:creationId xmlns:a16="http://schemas.microsoft.com/office/drawing/2014/main" id="{77ED0D54-B015-E8E4-2EC5-11A60F6A1A80}"/>
              </a:ext>
              <a:ext uri="{C183D7F6-B498-43B3-948B-1728B52AA6E4}">
                <adec:decorative xmlns:adec="http://schemas.microsoft.com/office/drawing/2017/decorative" val="1"/>
              </a:ext>
            </a:extLst>
          </p:cNvPr>
          <p:cNvSpPr/>
          <p:nvPr/>
        </p:nvSpPr>
        <p:spPr>
          <a:xfrm>
            <a:off x="6655300" y="1532395"/>
            <a:ext cx="5385904" cy="4970005"/>
          </a:xfrm>
          <a:prstGeom prst="rect">
            <a:avLst/>
          </a:prstGeom>
          <a:gradFill>
            <a:gsLst>
              <a:gs pos="100000">
                <a:schemeClr val="accent6">
                  <a:alpha val="0"/>
                </a:schemeClr>
              </a:gs>
              <a:gs pos="0">
                <a:schemeClr val="accent6">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554437" rtl="0" eaLnBrk="1" fontAlgn="ctr" latinLnBrk="0" hangingPunct="1">
              <a:lnSpc>
                <a:spcPct val="100000"/>
              </a:lnSpc>
              <a:spcBef>
                <a:spcPts val="600"/>
              </a:spcBef>
              <a:spcAft>
                <a:spcPts val="0"/>
              </a:spcAft>
              <a:buClrTx/>
              <a:buSzTx/>
              <a:tabLst>
                <a:tab pos="179982" algn="l"/>
              </a:tabLst>
              <a:defRPr/>
            </a:pPr>
            <a:endParaRPr lang="en-US" sz="1200" dirty="0">
              <a:solidFill>
                <a:srgbClr val="494949">
                  <a:lumMod val="50000"/>
                </a:srgbClr>
              </a:solidFill>
              <a:latin typeface="Roboto Condensed Light" panose="02000000000000000000" pitchFamily="2" charset="0"/>
            </a:endParaRPr>
          </a:p>
        </p:txBody>
      </p:sp>
      <p:sp>
        <p:nvSpPr>
          <p:cNvPr id="8" name="TextBox 7">
            <a:extLst>
              <a:ext uri="{FF2B5EF4-FFF2-40B4-BE49-F238E27FC236}">
                <a16:creationId xmlns:a16="http://schemas.microsoft.com/office/drawing/2014/main" id="{F32A4C23-8565-3E98-70FE-740D680512DC}"/>
              </a:ext>
            </a:extLst>
          </p:cNvPr>
          <p:cNvSpPr txBox="1"/>
          <p:nvPr/>
        </p:nvSpPr>
        <p:spPr>
          <a:xfrm>
            <a:off x="6655300" y="1215080"/>
            <a:ext cx="5256000" cy="246189"/>
          </a:xfrm>
          <a:prstGeom prst="rect">
            <a:avLst/>
          </a:prstGeom>
          <a:noFill/>
        </p:spPr>
        <p:txBody>
          <a:bodyPr wrap="square" lIns="0" tIns="0" rIns="0" bIns="0" rtlCol="0" anchor="b" anchorCtr="0">
            <a:spAutoFit/>
          </a:bodyPr>
          <a:lstStyle/>
          <a:p>
            <a:pPr marL="0" marR="0" lvl="0" indent="0" algn="ctr" defTabSz="554437" rtl="0" eaLnBrk="1" fontAlgn="auto" latinLnBrk="0" hangingPunct="1">
              <a:lnSpc>
                <a:spcPct val="100000"/>
              </a:lnSpc>
              <a:spcBef>
                <a:spcPts val="0"/>
              </a:spcBef>
              <a:spcAft>
                <a:spcPts val="0"/>
              </a:spcAft>
              <a:buClrTx/>
              <a:buSzTx/>
              <a:buFontTx/>
              <a:buNone/>
              <a:tabLst/>
              <a:defRPr/>
            </a:pPr>
            <a:r>
              <a:rPr lang="en-US" sz="1600" b="1" dirty="0">
                <a:solidFill>
                  <a:schemeClr val="accent6">
                    <a:lumMod val="75000"/>
                  </a:schemeClr>
                </a:solidFill>
                <a:latin typeface="Montserrat" pitchFamily="2" charset="77"/>
                <a:ea typeface="League Spartan" charset="0"/>
                <a:cs typeface="Poppins" pitchFamily="2" charset="77"/>
              </a:rPr>
              <a:t>Leverage Info-Tech’s Diagnostics</a:t>
            </a:r>
            <a:endParaRPr kumimoji="0" lang="en-US" sz="1600" b="1" i="0" u="none" strike="noStrike" kern="1200" cap="none" spc="0" normalizeH="0" baseline="0" noProof="0" dirty="0">
              <a:ln>
                <a:noFill/>
              </a:ln>
              <a:solidFill>
                <a:schemeClr val="accent6">
                  <a:lumMod val="75000"/>
                </a:schemeClr>
              </a:solidFill>
              <a:effectLst/>
              <a:uLnTx/>
              <a:uFillTx/>
              <a:latin typeface="Montserrat" pitchFamily="2" charset="77"/>
              <a:ea typeface="League Spartan" charset="0"/>
              <a:cs typeface="Poppins" pitchFamily="2" charset="77"/>
            </a:endParaRPr>
          </a:p>
        </p:txBody>
      </p:sp>
      <p:cxnSp>
        <p:nvCxnSpPr>
          <p:cNvPr id="9" name="Straight Connector 8">
            <a:extLst>
              <a:ext uri="{FF2B5EF4-FFF2-40B4-BE49-F238E27FC236}">
                <a16:creationId xmlns:a16="http://schemas.microsoft.com/office/drawing/2014/main" id="{E4A776FC-00C7-7EF7-7D3A-9BB40DCAB48F}"/>
              </a:ext>
              <a:ext uri="{C183D7F6-B498-43B3-948B-1728B52AA6E4}">
                <adec:decorative xmlns:adec="http://schemas.microsoft.com/office/drawing/2017/decorative" val="1"/>
              </a:ext>
            </a:extLst>
          </p:cNvPr>
          <p:cNvCxnSpPr>
            <a:cxnSpLocks/>
          </p:cNvCxnSpPr>
          <p:nvPr/>
        </p:nvCxnSpPr>
        <p:spPr>
          <a:xfrm flipV="1">
            <a:off x="6655300" y="1532395"/>
            <a:ext cx="5385904" cy="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039A720-2D28-DB23-4BB5-41A9F3AB75E6}"/>
              </a:ext>
            </a:extLst>
          </p:cNvPr>
          <p:cNvSpPr txBox="1"/>
          <p:nvPr/>
        </p:nvSpPr>
        <p:spPr>
          <a:xfrm>
            <a:off x="8604333" y="2090577"/>
            <a:ext cx="3376782" cy="1600438"/>
          </a:xfrm>
          <a:prstGeom prst="rect">
            <a:avLst/>
          </a:prstGeom>
          <a:noFill/>
        </p:spPr>
        <p:txBody>
          <a:bodyPr wrap="square">
            <a:spAutoFit/>
          </a:bodyPr>
          <a:lstStyle/>
          <a:p>
            <a:pPr marR="0" lvl="0" defTabSz="554437" rtl="0" eaLnBrk="1" fontAlgn="ctr" latinLnBrk="0" hangingPunct="1">
              <a:lnSpc>
                <a:spcPct val="100000"/>
              </a:lnSpc>
              <a:spcBef>
                <a:spcPts val="600"/>
              </a:spcBef>
              <a:spcAft>
                <a:spcPts val="0"/>
              </a:spcAft>
              <a:buClrTx/>
              <a:buSzTx/>
              <a:tabLst>
                <a:tab pos="179982" algn="l"/>
              </a:tabLst>
              <a:defRPr/>
            </a:pPr>
            <a:r>
              <a:rPr kumimoji="0" lang="en-US" sz="1800" b="0" i="0" u="none" strike="noStrike" kern="1200" cap="none" spc="0" normalizeH="0" baseline="0" noProof="0" dirty="0">
                <a:ln>
                  <a:noFill/>
                </a:ln>
                <a:solidFill>
                  <a:srgbClr val="494949">
                    <a:lumMod val="50000"/>
                  </a:srgbClr>
                </a:solidFill>
                <a:effectLst/>
                <a:uLnTx/>
                <a:uFillTx/>
                <a:latin typeface="+mj-lt"/>
                <a:ea typeface="+mn-ea"/>
                <a:cs typeface="+mn-cs"/>
              </a:rPr>
              <a:t>End User Feedback</a:t>
            </a:r>
          </a:p>
          <a:p>
            <a:pPr marL="171450" indent="-171450" defTabSz="554437" fontAlgn="ctr">
              <a:spcBef>
                <a:spcPts val="600"/>
              </a:spcBef>
              <a:buFont typeface="Arial" panose="020B0604020202020204" pitchFamily="34" charset="0"/>
              <a:buChar char="•"/>
              <a:tabLst>
                <a:tab pos="179982" algn="l"/>
              </a:tabLst>
              <a:defRPr/>
            </a:pPr>
            <a:r>
              <a:rPr lang="en-US" sz="1200" dirty="0">
                <a:solidFill>
                  <a:srgbClr val="494949">
                    <a:lumMod val="50000"/>
                  </a:srgbClr>
                </a:solidFill>
                <a:latin typeface="Roboto Condensed Light" panose="02000000000000000000" pitchFamily="2" charset="0"/>
              </a:rPr>
              <a:t>Value of Gen AI platform and the satisfaction of the users creating and managing Gen AI bots </a:t>
            </a:r>
          </a:p>
          <a:p>
            <a:pPr marL="171450" indent="-171450" defTabSz="554437" fontAlgn="ctr">
              <a:spcBef>
                <a:spcPts val="600"/>
              </a:spcBef>
              <a:buFont typeface="Arial" panose="020B0604020202020204" pitchFamily="34" charset="0"/>
              <a:buChar char="•"/>
              <a:tabLst>
                <a:tab pos="179982" algn="l"/>
              </a:tabLst>
              <a:defRPr/>
            </a:pPr>
            <a:r>
              <a:rPr lang="en-US" sz="1200" dirty="0">
                <a:solidFill>
                  <a:srgbClr val="494949">
                    <a:lumMod val="50000"/>
                  </a:srgbClr>
                </a:solidFill>
                <a:latin typeface="Roboto Condensed Light" panose="02000000000000000000" pitchFamily="2" charset="0"/>
              </a:rPr>
              <a:t>Scope of Gen AI adoption</a:t>
            </a:r>
          </a:p>
          <a:p>
            <a:pPr marL="171450" indent="-171450" defTabSz="554437" fontAlgn="ctr">
              <a:spcBef>
                <a:spcPts val="600"/>
              </a:spcBef>
              <a:buFont typeface="Arial" panose="020B0604020202020204" pitchFamily="34" charset="0"/>
              <a:buChar char="•"/>
              <a:tabLst>
                <a:tab pos="179982" algn="l"/>
              </a:tabLst>
              <a:defRPr/>
            </a:pPr>
            <a:r>
              <a:rPr kumimoji="0" lang="en-US" sz="1200" b="0" i="0" u="none" strike="noStrike" kern="1200" cap="none" spc="0" normalizeH="0" baseline="0" noProof="0" dirty="0">
                <a:ln>
                  <a:noFill/>
                </a:ln>
                <a:solidFill>
                  <a:srgbClr val="494949">
                    <a:lumMod val="50000"/>
                  </a:srgbClr>
                </a:solidFill>
                <a:effectLst/>
                <a:uLnTx/>
                <a:uFillTx/>
                <a:latin typeface="Roboto Condensed Light" panose="02000000000000000000" pitchFamily="2" charset="0"/>
                <a:ea typeface="+mn-ea"/>
                <a:cs typeface="+mn-cs"/>
              </a:rPr>
              <a:t>Value of the apps enabled or modernized with Gen AI</a:t>
            </a:r>
          </a:p>
          <a:p>
            <a:pPr marL="171450" indent="-171450" defTabSz="554437" fontAlgn="ctr">
              <a:spcBef>
                <a:spcPts val="600"/>
              </a:spcBef>
              <a:buFont typeface="Arial" panose="020B0604020202020204" pitchFamily="34" charset="0"/>
              <a:buChar char="•"/>
              <a:tabLst>
                <a:tab pos="179982" algn="l"/>
              </a:tabLst>
              <a:defRPr/>
            </a:pPr>
            <a:r>
              <a:rPr lang="en-US" sz="1200" dirty="0">
                <a:solidFill>
                  <a:srgbClr val="494949">
                    <a:lumMod val="50000"/>
                  </a:srgbClr>
                </a:solidFill>
                <a:latin typeface="Roboto Condensed Light" panose="02000000000000000000" pitchFamily="2" charset="0"/>
              </a:rPr>
              <a:t>Improvements in end user support</a:t>
            </a:r>
          </a:p>
        </p:txBody>
      </p:sp>
      <p:sp>
        <p:nvSpPr>
          <p:cNvPr id="12" name="TextBox 11">
            <a:extLst>
              <a:ext uri="{FF2B5EF4-FFF2-40B4-BE49-F238E27FC236}">
                <a16:creationId xmlns:a16="http://schemas.microsoft.com/office/drawing/2014/main" id="{24AD0DB9-BD21-3BC2-A040-BBFE94E2A9D9}"/>
              </a:ext>
            </a:extLst>
          </p:cNvPr>
          <p:cNvSpPr txBox="1"/>
          <p:nvPr/>
        </p:nvSpPr>
        <p:spPr>
          <a:xfrm>
            <a:off x="6693398" y="4119426"/>
            <a:ext cx="3284982" cy="1785104"/>
          </a:xfrm>
          <a:prstGeom prst="rect">
            <a:avLst/>
          </a:prstGeom>
          <a:noFill/>
        </p:spPr>
        <p:txBody>
          <a:bodyPr wrap="square">
            <a:spAutoFit/>
          </a:bodyPr>
          <a:lstStyle/>
          <a:p>
            <a:pPr marR="0" lvl="0" defTabSz="554437" rtl="0" eaLnBrk="1" fontAlgn="ctr" latinLnBrk="0" hangingPunct="1">
              <a:lnSpc>
                <a:spcPct val="100000"/>
              </a:lnSpc>
              <a:spcBef>
                <a:spcPts val="600"/>
              </a:spcBef>
              <a:spcAft>
                <a:spcPts val="0"/>
              </a:spcAft>
              <a:buClrTx/>
              <a:buSzTx/>
              <a:tabLst>
                <a:tab pos="179982" algn="l"/>
              </a:tabLst>
              <a:defRPr/>
            </a:pPr>
            <a:r>
              <a:rPr kumimoji="0" lang="en-US" sz="1800" b="0" i="0" u="none" strike="noStrike" kern="1200" cap="none" spc="0" normalizeH="0" baseline="0" noProof="0" dirty="0">
                <a:ln>
                  <a:noFill/>
                </a:ln>
                <a:solidFill>
                  <a:srgbClr val="494949">
                    <a:lumMod val="50000"/>
                  </a:srgbClr>
                </a:solidFill>
                <a:effectLst/>
                <a:uLnTx/>
                <a:uFillTx/>
                <a:latin typeface="+mj-lt"/>
                <a:ea typeface="+mn-ea"/>
                <a:cs typeface="+mn-cs"/>
              </a:rPr>
              <a:t>CIO Business Vision</a:t>
            </a:r>
          </a:p>
          <a:p>
            <a:pPr marL="171450" indent="-171450" defTabSz="554437" fontAlgn="ctr">
              <a:spcBef>
                <a:spcPts val="600"/>
              </a:spcBef>
              <a:buFont typeface="Arial" panose="020B0604020202020204" pitchFamily="34" charset="0"/>
              <a:buChar char="•"/>
              <a:tabLst>
                <a:tab pos="179982" algn="l"/>
              </a:tabLst>
              <a:defRPr/>
            </a:pPr>
            <a:r>
              <a:rPr lang="en-US" sz="1200" dirty="0">
                <a:solidFill>
                  <a:srgbClr val="494949">
                    <a:lumMod val="50000"/>
                  </a:srgbClr>
                </a:solidFill>
                <a:latin typeface="Roboto Condensed Light" panose="02000000000000000000" pitchFamily="2" charset="0"/>
              </a:rPr>
              <a:t>Improvements to IT satisfaction and value due to the use of Gen AI</a:t>
            </a:r>
          </a:p>
          <a:p>
            <a:pPr marL="171450" indent="-171450" defTabSz="554437" fontAlgn="ctr">
              <a:spcBef>
                <a:spcPts val="600"/>
              </a:spcBef>
              <a:buFont typeface="Arial" panose="020B0604020202020204" pitchFamily="34" charset="0"/>
              <a:buChar char="•"/>
              <a:tabLst>
                <a:tab pos="179982" algn="l"/>
              </a:tabLst>
              <a:defRPr/>
            </a:pPr>
            <a:r>
              <a:rPr kumimoji="0" lang="en-US" sz="1200" b="0" i="0" u="none" strike="noStrike" kern="1200" cap="none" spc="0" normalizeH="0" baseline="0" noProof="0" dirty="0">
                <a:ln>
                  <a:noFill/>
                </a:ln>
                <a:solidFill>
                  <a:srgbClr val="494949">
                    <a:lumMod val="50000"/>
                  </a:srgbClr>
                </a:solidFill>
                <a:effectLst/>
                <a:uLnTx/>
                <a:uFillTx/>
                <a:latin typeface="Roboto Condensed Light" panose="02000000000000000000" pitchFamily="2" charset="0"/>
                <a:ea typeface="+mn-ea"/>
                <a:cs typeface="+mn-cs"/>
              </a:rPr>
              <a:t>Changes to the value and importance of IT core services </a:t>
            </a:r>
            <a:r>
              <a:rPr lang="en-US" sz="1200" dirty="0">
                <a:solidFill>
                  <a:srgbClr val="494949">
                    <a:lumMod val="50000"/>
                  </a:srgbClr>
                </a:solidFill>
                <a:latin typeface="Roboto Condensed Light" panose="02000000000000000000" pitchFamily="2" charset="0"/>
              </a:rPr>
              <a:t>to support Gen AI</a:t>
            </a:r>
            <a:endParaRPr kumimoji="0" lang="en-US" sz="1200" b="0" i="0" u="none" strike="noStrike" kern="1200" cap="none" spc="0" normalizeH="0" baseline="0" noProof="0" dirty="0">
              <a:ln>
                <a:noFill/>
              </a:ln>
              <a:solidFill>
                <a:srgbClr val="494949">
                  <a:lumMod val="50000"/>
                </a:srgbClr>
              </a:solidFill>
              <a:effectLst/>
              <a:uLnTx/>
              <a:uFillTx/>
              <a:latin typeface="Roboto Condensed Light" panose="02000000000000000000" pitchFamily="2" charset="0"/>
              <a:ea typeface="+mn-ea"/>
              <a:cs typeface="+mn-cs"/>
            </a:endParaRPr>
          </a:p>
          <a:p>
            <a:pPr marL="171450" indent="-171450" defTabSz="554437" fontAlgn="ctr">
              <a:spcBef>
                <a:spcPts val="600"/>
              </a:spcBef>
              <a:buFont typeface="Arial" panose="020B0604020202020204" pitchFamily="34" charset="0"/>
              <a:buChar char="•"/>
              <a:tabLst>
                <a:tab pos="179982" algn="l"/>
              </a:tabLst>
              <a:defRPr/>
            </a:pPr>
            <a:r>
              <a:rPr lang="en-US" sz="1200" dirty="0">
                <a:solidFill>
                  <a:srgbClr val="494949">
                    <a:lumMod val="50000"/>
                  </a:srgbClr>
                </a:solidFill>
                <a:latin typeface="Roboto Condensed Light" panose="02000000000000000000" pitchFamily="2" charset="0"/>
              </a:rPr>
              <a:t>The state of business and IT relationships</a:t>
            </a:r>
          </a:p>
          <a:p>
            <a:pPr marL="171450" indent="-171450" defTabSz="554437" fontAlgn="ctr">
              <a:spcBef>
                <a:spcPts val="600"/>
              </a:spcBef>
              <a:buFont typeface="Arial" panose="020B0604020202020204" pitchFamily="34" charset="0"/>
              <a:buChar char="•"/>
              <a:tabLst>
                <a:tab pos="179982" algn="l"/>
              </a:tabLst>
              <a:defRPr/>
            </a:pPr>
            <a:r>
              <a:rPr lang="en-US" sz="1200" dirty="0">
                <a:solidFill>
                  <a:srgbClr val="494949">
                    <a:lumMod val="50000"/>
                  </a:srgbClr>
                </a:solidFill>
                <a:latin typeface="Roboto Condensed Light" panose="02000000000000000000" pitchFamily="2" charset="0"/>
              </a:rPr>
              <a:t>Capability to deliver and support Gen AI effectively</a:t>
            </a:r>
          </a:p>
        </p:txBody>
      </p:sp>
      <p:pic>
        <p:nvPicPr>
          <p:cNvPr id="14" name="Picture 2">
            <a:hlinkClick r:id="rId3"/>
            <a:extLst>
              <a:ext uri="{FF2B5EF4-FFF2-40B4-BE49-F238E27FC236}">
                <a16:creationId xmlns:a16="http://schemas.microsoft.com/office/drawing/2014/main" id="{9A4DD454-EF66-D70A-EBA0-6D2E74D528D3}"/>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9695" y="2254603"/>
            <a:ext cx="1556758" cy="10080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4">
            <a:hlinkClick r:id="rId3"/>
            <a:extLst>
              <a:ext uri="{FF2B5EF4-FFF2-40B4-BE49-F238E27FC236}">
                <a16:creationId xmlns:a16="http://schemas.microsoft.com/office/drawing/2014/main" id="{0D9E8513-6E0A-A120-86D8-F9F02890ADBF}"/>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7487" y="2441438"/>
            <a:ext cx="1556758" cy="10080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6">
            <a:hlinkClick r:id="rId6"/>
            <a:extLst>
              <a:ext uri="{FF2B5EF4-FFF2-40B4-BE49-F238E27FC236}">
                <a16:creationId xmlns:a16="http://schemas.microsoft.com/office/drawing/2014/main" id="{1EF5B236-CC6B-0C15-FE1B-322D958E6DB5}"/>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78380" y="4412130"/>
            <a:ext cx="1557073" cy="10080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8">
            <a:hlinkClick r:id="rId6"/>
            <a:extLst>
              <a:ext uri="{FF2B5EF4-FFF2-40B4-BE49-F238E27FC236}">
                <a16:creationId xmlns:a16="http://schemas.microsoft.com/office/drawing/2014/main" id="{E6E397A2-DA20-D3B3-E44C-02C8283BBDDF}"/>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96647" y="4640119"/>
            <a:ext cx="1557073" cy="10080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38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918DA-B6C2-12AC-5044-4065F3BD78A1}"/>
              </a:ext>
            </a:extLst>
          </p:cNvPr>
          <p:cNvSpPr>
            <a:spLocks noGrp="1"/>
          </p:cNvSpPr>
          <p:nvPr>
            <p:ph type="title"/>
          </p:nvPr>
        </p:nvSpPr>
        <p:spPr>
          <a:xfrm>
            <a:off x="354106" y="544769"/>
            <a:ext cx="11139689" cy="1130188"/>
          </a:xfrm>
        </p:spPr>
        <p:txBody>
          <a:bodyPr/>
          <a:lstStyle/>
          <a:p>
            <a:r>
              <a:rPr lang="en-US" dirty="0"/>
              <a:t>Overcome your challenges and satisfy your objectives with the right use case</a:t>
            </a:r>
            <a:endParaRPr lang="en-CA" dirty="0"/>
          </a:p>
        </p:txBody>
      </p:sp>
      <p:sp>
        <p:nvSpPr>
          <p:cNvPr id="5" name="Striped Right Arrow 3">
            <a:extLst>
              <a:ext uri="{FF2B5EF4-FFF2-40B4-BE49-F238E27FC236}">
                <a16:creationId xmlns:a16="http://schemas.microsoft.com/office/drawing/2014/main" id="{1486AA93-39B9-012D-8E9C-FD41EE8C225E}"/>
              </a:ext>
            </a:extLst>
          </p:cNvPr>
          <p:cNvSpPr/>
          <p:nvPr/>
        </p:nvSpPr>
        <p:spPr>
          <a:xfrm>
            <a:off x="762794" y="2050646"/>
            <a:ext cx="1426734" cy="1112013"/>
          </a:xfrm>
          <a:prstGeom prst="stripedRightArrow">
            <a:avLst>
              <a:gd name="adj1" fmla="val 68868"/>
              <a:gd name="adj2" fmla="val 4056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6" name="TextBox 5">
            <a:extLst>
              <a:ext uri="{FF2B5EF4-FFF2-40B4-BE49-F238E27FC236}">
                <a16:creationId xmlns:a16="http://schemas.microsoft.com/office/drawing/2014/main" id="{E5C57905-3557-86CB-D783-4181AF2B0CC3}"/>
              </a:ext>
            </a:extLst>
          </p:cNvPr>
          <p:cNvSpPr txBox="1"/>
          <p:nvPr/>
        </p:nvSpPr>
        <p:spPr>
          <a:xfrm>
            <a:off x="1052272" y="2221932"/>
            <a:ext cx="748923" cy="769441"/>
          </a:xfrm>
          <a:prstGeom prst="rect">
            <a:avLst/>
          </a:prstGeom>
          <a:solidFill>
            <a:schemeClr val="accent1">
              <a:lumMod val="50000"/>
            </a:schemeClr>
          </a:solidFill>
        </p:spPr>
        <p:txBody>
          <a:bodyPr wrap="none" rtlCol="0" anchor="ctr" anchorCtr="0">
            <a:spAutoFit/>
          </a:bodyPr>
          <a:lstStyle/>
          <a:p>
            <a:pPr algn="ctr"/>
            <a:r>
              <a:rPr lang="en-US" sz="4400" b="1" dirty="0">
                <a:solidFill>
                  <a:schemeClr val="bg1"/>
                </a:solidFill>
                <a:latin typeface="Montserrat SemiBold" pitchFamily="2" charset="77"/>
                <a:ea typeface="League Spartan" charset="0"/>
                <a:cs typeface="Poppins" pitchFamily="2" charset="77"/>
                <a:sym typeface="Webdings" panose="05030102010509060703" pitchFamily="18" charset="2"/>
              </a:rPr>
              <a:t></a:t>
            </a:r>
            <a:endParaRPr lang="en-US" sz="4400" b="1" dirty="0">
              <a:solidFill>
                <a:schemeClr val="bg1"/>
              </a:solidFill>
              <a:latin typeface="Montserrat SemiBold" pitchFamily="2" charset="77"/>
              <a:ea typeface="League Spartan" charset="0"/>
              <a:cs typeface="Poppins" pitchFamily="2" charset="77"/>
            </a:endParaRPr>
          </a:p>
        </p:txBody>
      </p:sp>
      <p:sp>
        <p:nvSpPr>
          <p:cNvPr id="7" name="TextBox 6">
            <a:extLst>
              <a:ext uri="{FF2B5EF4-FFF2-40B4-BE49-F238E27FC236}">
                <a16:creationId xmlns:a16="http://schemas.microsoft.com/office/drawing/2014/main" id="{2C6F2D6E-C793-1958-D1AB-71469BC72E85}"/>
              </a:ext>
            </a:extLst>
          </p:cNvPr>
          <p:cNvSpPr txBox="1"/>
          <p:nvPr/>
        </p:nvSpPr>
        <p:spPr>
          <a:xfrm>
            <a:off x="2351511" y="2133818"/>
            <a:ext cx="1723229"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Interview Scribe</a:t>
            </a:r>
          </a:p>
        </p:txBody>
      </p:sp>
      <p:sp>
        <p:nvSpPr>
          <p:cNvPr id="8" name="Subtitle 2">
            <a:extLst>
              <a:ext uri="{FF2B5EF4-FFF2-40B4-BE49-F238E27FC236}">
                <a16:creationId xmlns:a16="http://schemas.microsoft.com/office/drawing/2014/main" id="{072ADB52-A8BA-5550-62DA-26DE89B134C4}"/>
              </a:ext>
            </a:extLst>
          </p:cNvPr>
          <p:cNvSpPr txBox="1">
            <a:spLocks/>
          </p:cNvSpPr>
          <p:nvPr/>
        </p:nvSpPr>
        <p:spPr>
          <a:xfrm>
            <a:off x="2351509" y="2429563"/>
            <a:ext cx="2068623" cy="738664"/>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rgbClr val="000000"/>
                </a:solidFill>
                <a:latin typeface="+mn-lt"/>
                <a:ea typeface="Roboto Condensed Light" panose="02000000000000000000" pitchFamily="2" charset="0"/>
                <a:cs typeface="Mukta ExtraLight" panose="020B0000000000000000" pitchFamily="34" charset="77"/>
              </a:rPr>
              <a:t>Record all stakeholder interviews, provide a transcript of the discussion, and assess and prepare the content for future use.</a:t>
            </a:r>
          </a:p>
        </p:txBody>
      </p:sp>
      <p:sp>
        <p:nvSpPr>
          <p:cNvPr id="17" name="Striped Right Arrow 28">
            <a:extLst>
              <a:ext uri="{FF2B5EF4-FFF2-40B4-BE49-F238E27FC236}">
                <a16:creationId xmlns:a16="http://schemas.microsoft.com/office/drawing/2014/main" id="{CAC5A358-FCBA-3478-FE41-64B74DE360FC}"/>
              </a:ext>
            </a:extLst>
          </p:cNvPr>
          <p:cNvSpPr/>
          <p:nvPr/>
        </p:nvSpPr>
        <p:spPr>
          <a:xfrm>
            <a:off x="4512276" y="2050646"/>
            <a:ext cx="1426734" cy="1112013"/>
          </a:xfrm>
          <a:prstGeom prst="stripedRightArrow">
            <a:avLst>
              <a:gd name="adj1" fmla="val 68868"/>
              <a:gd name="adj2" fmla="val 4056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18" name="TextBox 17">
            <a:extLst>
              <a:ext uri="{FF2B5EF4-FFF2-40B4-BE49-F238E27FC236}">
                <a16:creationId xmlns:a16="http://schemas.microsoft.com/office/drawing/2014/main" id="{5F84CEB7-CFD1-63ED-58D3-52FD8FB15868}"/>
              </a:ext>
            </a:extLst>
          </p:cNvPr>
          <p:cNvSpPr txBox="1"/>
          <p:nvPr/>
        </p:nvSpPr>
        <p:spPr>
          <a:xfrm>
            <a:off x="4878697" y="2314264"/>
            <a:ext cx="595035" cy="584775"/>
          </a:xfrm>
          <a:prstGeom prst="rect">
            <a:avLst/>
          </a:prstGeom>
          <a:solidFill>
            <a:schemeClr val="accent1">
              <a:lumMod val="50000"/>
            </a:schemeClr>
          </a:solidFill>
        </p:spPr>
        <p:txBody>
          <a:bodyPr wrap="none" rtlCol="0" anchor="ctr" anchorCtr="0">
            <a:spAutoFit/>
          </a:bodyPr>
          <a:lstStyle/>
          <a:p>
            <a:pPr algn="ctr"/>
            <a:r>
              <a:rPr lang="en-US" sz="3200" b="1" dirty="0">
                <a:solidFill>
                  <a:schemeClr val="bg1"/>
                </a:solidFill>
                <a:latin typeface="Montserrat SemiBold" pitchFamily="2" charset="77"/>
                <a:ea typeface="League Spartan" charset="0"/>
                <a:cs typeface="Poppins" pitchFamily="2" charset="77"/>
                <a:sym typeface="Webdings" panose="05030102010509060703" pitchFamily="18" charset="2"/>
              </a:rPr>
              <a:t></a:t>
            </a:r>
            <a:endParaRPr lang="en-US" sz="3200" b="1" dirty="0">
              <a:solidFill>
                <a:schemeClr val="bg1"/>
              </a:solidFill>
              <a:latin typeface="Montserrat SemiBold" pitchFamily="2" charset="77"/>
              <a:ea typeface="League Spartan" charset="0"/>
              <a:cs typeface="Poppins" pitchFamily="2" charset="77"/>
            </a:endParaRPr>
          </a:p>
        </p:txBody>
      </p:sp>
      <p:sp>
        <p:nvSpPr>
          <p:cNvPr id="19" name="TextBox 18">
            <a:extLst>
              <a:ext uri="{FF2B5EF4-FFF2-40B4-BE49-F238E27FC236}">
                <a16:creationId xmlns:a16="http://schemas.microsoft.com/office/drawing/2014/main" id="{B99317A8-914A-D0F1-2669-D67E652CDA04}"/>
              </a:ext>
            </a:extLst>
          </p:cNvPr>
          <p:cNvSpPr txBox="1"/>
          <p:nvPr/>
        </p:nvSpPr>
        <p:spPr>
          <a:xfrm>
            <a:off x="6100993" y="2133818"/>
            <a:ext cx="1885131"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Domain Research</a:t>
            </a:r>
          </a:p>
        </p:txBody>
      </p:sp>
      <p:sp>
        <p:nvSpPr>
          <p:cNvPr id="20" name="Subtitle 2">
            <a:extLst>
              <a:ext uri="{FF2B5EF4-FFF2-40B4-BE49-F238E27FC236}">
                <a16:creationId xmlns:a16="http://schemas.microsoft.com/office/drawing/2014/main" id="{5CDADFD5-F237-405C-374D-8CA26C260DC6}"/>
              </a:ext>
            </a:extLst>
          </p:cNvPr>
          <p:cNvSpPr txBox="1">
            <a:spLocks/>
          </p:cNvSpPr>
          <p:nvPr/>
        </p:nvSpPr>
        <p:spPr>
          <a:xfrm>
            <a:off x="6100991" y="2429563"/>
            <a:ext cx="2068623" cy="738664"/>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rgbClr val="000000"/>
                </a:solidFill>
                <a:latin typeface="+mn-lt"/>
                <a:ea typeface="Roboto Condensed Light" panose="02000000000000000000" pitchFamily="2" charset="0"/>
                <a:cs typeface="Mukta ExtraLight" panose="020B0000000000000000" pitchFamily="34" charset="77"/>
              </a:rPr>
              <a:t>Generate foundational and introductory content at the start of a project to jump start research and analysis.</a:t>
            </a:r>
          </a:p>
        </p:txBody>
      </p:sp>
      <p:sp>
        <p:nvSpPr>
          <p:cNvPr id="29" name="Striped Right Arrow 46">
            <a:extLst>
              <a:ext uri="{FF2B5EF4-FFF2-40B4-BE49-F238E27FC236}">
                <a16:creationId xmlns:a16="http://schemas.microsoft.com/office/drawing/2014/main" id="{CD79CB85-6AED-10B7-5434-A7893445563A}"/>
              </a:ext>
            </a:extLst>
          </p:cNvPr>
          <p:cNvSpPr/>
          <p:nvPr/>
        </p:nvSpPr>
        <p:spPr>
          <a:xfrm>
            <a:off x="8261759" y="2050646"/>
            <a:ext cx="1426734" cy="1112013"/>
          </a:xfrm>
          <a:prstGeom prst="stripedRightArrow">
            <a:avLst>
              <a:gd name="adj1" fmla="val 68868"/>
              <a:gd name="adj2" fmla="val 4056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30" name="TextBox 29">
            <a:extLst>
              <a:ext uri="{FF2B5EF4-FFF2-40B4-BE49-F238E27FC236}">
                <a16:creationId xmlns:a16="http://schemas.microsoft.com/office/drawing/2014/main" id="{2274DA9E-0654-6D88-5253-C773B7B6A232}"/>
              </a:ext>
            </a:extLst>
          </p:cNvPr>
          <p:cNvSpPr txBox="1"/>
          <p:nvPr/>
        </p:nvSpPr>
        <p:spPr>
          <a:xfrm>
            <a:off x="8628180" y="2314264"/>
            <a:ext cx="595035" cy="584775"/>
          </a:xfrm>
          <a:prstGeom prst="rect">
            <a:avLst/>
          </a:prstGeom>
          <a:solidFill>
            <a:schemeClr val="accent1">
              <a:lumMod val="50000"/>
            </a:schemeClr>
          </a:solidFill>
        </p:spPr>
        <p:txBody>
          <a:bodyPr wrap="none" rtlCol="0" anchor="ctr" anchorCtr="0">
            <a:spAutoFit/>
          </a:bodyPr>
          <a:lstStyle/>
          <a:p>
            <a:pPr algn="ctr"/>
            <a:r>
              <a:rPr lang="en-US" sz="3200" b="1" dirty="0">
                <a:solidFill>
                  <a:schemeClr val="bg1"/>
                </a:solidFill>
                <a:latin typeface="Montserrat SemiBold" pitchFamily="2" charset="77"/>
                <a:ea typeface="League Spartan" charset="0"/>
                <a:cs typeface="Poppins" pitchFamily="2" charset="77"/>
                <a:sym typeface="Webdings" panose="05030102010509060703" pitchFamily="18" charset="2"/>
              </a:rPr>
              <a:t></a:t>
            </a:r>
            <a:endParaRPr lang="en-US" sz="3200" b="1" dirty="0">
              <a:solidFill>
                <a:schemeClr val="bg1"/>
              </a:solidFill>
              <a:latin typeface="Montserrat SemiBold" pitchFamily="2" charset="77"/>
              <a:ea typeface="League Spartan" charset="0"/>
              <a:cs typeface="Poppins" pitchFamily="2" charset="77"/>
            </a:endParaRPr>
          </a:p>
        </p:txBody>
      </p:sp>
      <p:sp>
        <p:nvSpPr>
          <p:cNvPr id="31" name="TextBox 30">
            <a:extLst>
              <a:ext uri="{FF2B5EF4-FFF2-40B4-BE49-F238E27FC236}">
                <a16:creationId xmlns:a16="http://schemas.microsoft.com/office/drawing/2014/main" id="{64F04511-889D-AB43-E42D-01BA1AAD770F}"/>
              </a:ext>
            </a:extLst>
          </p:cNvPr>
          <p:cNvSpPr txBox="1"/>
          <p:nvPr/>
        </p:nvSpPr>
        <p:spPr>
          <a:xfrm>
            <a:off x="9850476" y="2133818"/>
            <a:ext cx="1186222"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Translation</a:t>
            </a:r>
          </a:p>
        </p:txBody>
      </p:sp>
      <p:sp>
        <p:nvSpPr>
          <p:cNvPr id="32" name="Subtitle 2">
            <a:extLst>
              <a:ext uri="{FF2B5EF4-FFF2-40B4-BE49-F238E27FC236}">
                <a16:creationId xmlns:a16="http://schemas.microsoft.com/office/drawing/2014/main" id="{C934B561-DE55-DA1A-17F1-AA15A4E32D5F}"/>
              </a:ext>
            </a:extLst>
          </p:cNvPr>
          <p:cNvSpPr txBox="1">
            <a:spLocks/>
          </p:cNvSpPr>
          <p:nvPr/>
        </p:nvSpPr>
        <p:spPr>
          <a:xfrm>
            <a:off x="9850474" y="2429563"/>
            <a:ext cx="2068623" cy="553998"/>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rgbClr val="000000"/>
                </a:solidFill>
                <a:latin typeface="+mn-lt"/>
                <a:ea typeface="Roboto Condensed Light" panose="02000000000000000000" pitchFamily="2" charset="0"/>
                <a:cs typeface="Mukta ExtraLight" panose="020B0000000000000000" pitchFamily="34" charset="77"/>
              </a:rPr>
              <a:t>Translate content into the preferred language of stakeholders and teams.</a:t>
            </a:r>
          </a:p>
        </p:txBody>
      </p:sp>
      <p:sp>
        <p:nvSpPr>
          <p:cNvPr id="9" name="Striped Right Arrow 4">
            <a:extLst>
              <a:ext uri="{FF2B5EF4-FFF2-40B4-BE49-F238E27FC236}">
                <a16:creationId xmlns:a16="http://schemas.microsoft.com/office/drawing/2014/main" id="{D09E0F04-CD48-9BCA-7BF1-C80F5C973E59}"/>
              </a:ext>
            </a:extLst>
          </p:cNvPr>
          <p:cNvSpPr/>
          <p:nvPr/>
        </p:nvSpPr>
        <p:spPr>
          <a:xfrm>
            <a:off x="762794" y="3475821"/>
            <a:ext cx="1426734" cy="1112013"/>
          </a:xfrm>
          <a:prstGeom prst="stripedRightArrow">
            <a:avLst>
              <a:gd name="adj1" fmla="val 68868"/>
              <a:gd name="adj2" fmla="val 4056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10" name="TextBox 9">
            <a:extLst>
              <a:ext uri="{FF2B5EF4-FFF2-40B4-BE49-F238E27FC236}">
                <a16:creationId xmlns:a16="http://schemas.microsoft.com/office/drawing/2014/main" id="{814930B0-D791-07DE-2A94-1911C0116AB3}"/>
              </a:ext>
            </a:extLst>
          </p:cNvPr>
          <p:cNvSpPr txBox="1"/>
          <p:nvPr/>
        </p:nvSpPr>
        <p:spPr>
          <a:xfrm>
            <a:off x="1129214" y="3739439"/>
            <a:ext cx="595035" cy="584775"/>
          </a:xfrm>
          <a:prstGeom prst="rect">
            <a:avLst/>
          </a:prstGeom>
          <a:noFill/>
        </p:spPr>
        <p:txBody>
          <a:bodyPr wrap="none" rtlCol="0" anchor="ctr" anchorCtr="0">
            <a:spAutoFit/>
          </a:bodyPr>
          <a:lstStyle/>
          <a:p>
            <a:pPr algn="ctr"/>
            <a:r>
              <a:rPr lang="en-US" sz="3200" b="1" dirty="0">
                <a:solidFill>
                  <a:schemeClr val="bg1"/>
                </a:solidFill>
                <a:latin typeface="Montserrat SemiBold" pitchFamily="2" charset="77"/>
                <a:ea typeface="League Spartan" charset="0"/>
                <a:cs typeface="Poppins" pitchFamily="2" charset="77"/>
                <a:sym typeface="Webdings" panose="05030102010509060703" pitchFamily="18" charset="2"/>
              </a:rPr>
              <a:t></a:t>
            </a:r>
            <a:endParaRPr lang="en-US" sz="3200" b="1" dirty="0">
              <a:solidFill>
                <a:schemeClr val="bg1"/>
              </a:solidFill>
              <a:latin typeface="Montserrat SemiBold" pitchFamily="2" charset="77"/>
              <a:ea typeface="League Spartan" charset="0"/>
              <a:cs typeface="Poppins" pitchFamily="2" charset="77"/>
            </a:endParaRPr>
          </a:p>
        </p:txBody>
      </p:sp>
      <p:sp>
        <p:nvSpPr>
          <p:cNvPr id="11" name="TextBox 10">
            <a:extLst>
              <a:ext uri="{FF2B5EF4-FFF2-40B4-BE49-F238E27FC236}">
                <a16:creationId xmlns:a16="http://schemas.microsoft.com/office/drawing/2014/main" id="{373C4022-2FEF-B2AB-C762-08E3EA7D93B2}"/>
              </a:ext>
            </a:extLst>
          </p:cNvPr>
          <p:cNvSpPr txBox="1"/>
          <p:nvPr/>
        </p:nvSpPr>
        <p:spPr>
          <a:xfrm>
            <a:off x="2351510" y="3558992"/>
            <a:ext cx="2061909" cy="246221"/>
          </a:xfrm>
          <a:prstGeom prst="rect">
            <a:avLst/>
          </a:prstGeom>
          <a:noFill/>
        </p:spPr>
        <p:txBody>
          <a:bodyPr wrap="square" lIns="0" tIns="0" rIns="0" bIns="0" rtlCol="0" anchor="t" anchorCtr="0">
            <a:noAutofit/>
          </a:bodyPr>
          <a:lstStyle/>
          <a:p>
            <a:r>
              <a:rPr lang="en-US" sz="1600" b="1" dirty="0">
                <a:solidFill>
                  <a:schemeClr val="tx2"/>
                </a:solidFill>
                <a:latin typeface="Montserrat SemiBold" pitchFamily="2" charset="77"/>
                <a:ea typeface="League Spartan" charset="0"/>
                <a:cs typeface="Poppins" pitchFamily="2" charset="77"/>
              </a:rPr>
              <a:t>Requirements Creation</a:t>
            </a:r>
          </a:p>
        </p:txBody>
      </p:sp>
      <p:sp>
        <p:nvSpPr>
          <p:cNvPr id="12" name="Subtitle 2">
            <a:extLst>
              <a:ext uri="{FF2B5EF4-FFF2-40B4-BE49-F238E27FC236}">
                <a16:creationId xmlns:a16="http://schemas.microsoft.com/office/drawing/2014/main" id="{E1A89470-CC59-FE44-B4C1-D65DE0BAF514}"/>
              </a:ext>
            </a:extLst>
          </p:cNvPr>
          <p:cNvSpPr txBox="1">
            <a:spLocks/>
          </p:cNvSpPr>
          <p:nvPr/>
        </p:nvSpPr>
        <p:spPr>
          <a:xfrm>
            <a:off x="2351509" y="4062053"/>
            <a:ext cx="2068623" cy="553998"/>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rgbClr val="000000"/>
                </a:solidFill>
                <a:latin typeface="+mn-lt"/>
                <a:ea typeface="Roboto Condensed Light" panose="02000000000000000000" pitchFamily="2" charset="0"/>
                <a:cs typeface="Mukta ExtraLight" panose="020B0000000000000000" pitchFamily="34" charset="77"/>
              </a:rPr>
              <a:t>Generate a preliminary list of requirements for validation, reducing elicitation time and effort.</a:t>
            </a:r>
          </a:p>
        </p:txBody>
      </p:sp>
      <p:sp>
        <p:nvSpPr>
          <p:cNvPr id="21" name="Striped Right Arrow 34">
            <a:extLst>
              <a:ext uri="{FF2B5EF4-FFF2-40B4-BE49-F238E27FC236}">
                <a16:creationId xmlns:a16="http://schemas.microsoft.com/office/drawing/2014/main" id="{B96BCBEA-0BEE-FD5B-8C2A-4C87CA091BBE}"/>
              </a:ext>
            </a:extLst>
          </p:cNvPr>
          <p:cNvSpPr/>
          <p:nvPr/>
        </p:nvSpPr>
        <p:spPr>
          <a:xfrm>
            <a:off x="4512276" y="3475821"/>
            <a:ext cx="1426734" cy="1112013"/>
          </a:xfrm>
          <a:prstGeom prst="stripedRightArrow">
            <a:avLst>
              <a:gd name="adj1" fmla="val 68868"/>
              <a:gd name="adj2" fmla="val 4056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22" name="TextBox 21">
            <a:extLst>
              <a:ext uri="{FF2B5EF4-FFF2-40B4-BE49-F238E27FC236}">
                <a16:creationId xmlns:a16="http://schemas.microsoft.com/office/drawing/2014/main" id="{ACE36353-B388-4297-54C4-962E106CBA79}"/>
              </a:ext>
            </a:extLst>
          </p:cNvPr>
          <p:cNvSpPr txBox="1"/>
          <p:nvPr/>
        </p:nvSpPr>
        <p:spPr>
          <a:xfrm>
            <a:off x="4878697" y="3739439"/>
            <a:ext cx="595035" cy="584775"/>
          </a:xfrm>
          <a:prstGeom prst="rect">
            <a:avLst/>
          </a:prstGeom>
          <a:solidFill>
            <a:schemeClr val="accent1">
              <a:lumMod val="50000"/>
            </a:schemeClr>
          </a:solidFill>
        </p:spPr>
        <p:txBody>
          <a:bodyPr wrap="none" rtlCol="0" anchor="ctr" anchorCtr="0">
            <a:spAutoFit/>
          </a:bodyPr>
          <a:lstStyle/>
          <a:p>
            <a:pPr algn="ctr"/>
            <a:r>
              <a:rPr lang="en-US" sz="3200" b="1" dirty="0">
                <a:solidFill>
                  <a:schemeClr val="bg1"/>
                </a:solidFill>
                <a:latin typeface="Montserrat SemiBold" pitchFamily="2" charset="77"/>
                <a:ea typeface="League Spartan" charset="0"/>
                <a:cs typeface="Poppins" pitchFamily="2" charset="77"/>
                <a:sym typeface="Webdings" panose="05030102010509060703" pitchFamily="18" charset="2"/>
              </a:rPr>
              <a:t></a:t>
            </a:r>
            <a:endParaRPr lang="en-US" sz="3200" b="1" dirty="0">
              <a:solidFill>
                <a:schemeClr val="bg1"/>
              </a:solidFill>
              <a:latin typeface="Montserrat SemiBold" pitchFamily="2" charset="77"/>
              <a:ea typeface="League Spartan" charset="0"/>
              <a:cs typeface="Poppins" pitchFamily="2" charset="77"/>
            </a:endParaRPr>
          </a:p>
        </p:txBody>
      </p:sp>
      <p:sp>
        <p:nvSpPr>
          <p:cNvPr id="23" name="TextBox 22">
            <a:extLst>
              <a:ext uri="{FF2B5EF4-FFF2-40B4-BE49-F238E27FC236}">
                <a16:creationId xmlns:a16="http://schemas.microsoft.com/office/drawing/2014/main" id="{DAE10A56-A7DF-13EF-5B42-D9AAB8562336}"/>
              </a:ext>
            </a:extLst>
          </p:cNvPr>
          <p:cNvSpPr txBox="1"/>
          <p:nvPr/>
        </p:nvSpPr>
        <p:spPr>
          <a:xfrm>
            <a:off x="6100992" y="3558992"/>
            <a:ext cx="1795363"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Code Generation</a:t>
            </a:r>
          </a:p>
        </p:txBody>
      </p:sp>
      <p:sp>
        <p:nvSpPr>
          <p:cNvPr id="24" name="Subtitle 2">
            <a:extLst>
              <a:ext uri="{FF2B5EF4-FFF2-40B4-BE49-F238E27FC236}">
                <a16:creationId xmlns:a16="http://schemas.microsoft.com/office/drawing/2014/main" id="{5A720B74-7242-D404-1AAC-D0303036C436}"/>
              </a:ext>
            </a:extLst>
          </p:cNvPr>
          <p:cNvSpPr txBox="1">
            <a:spLocks/>
          </p:cNvSpPr>
          <p:nvPr/>
        </p:nvSpPr>
        <p:spPr>
          <a:xfrm>
            <a:off x="6100991" y="3854738"/>
            <a:ext cx="2068623" cy="369332"/>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rgbClr val="000000"/>
                </a:solidFill>
                <a:latin typeface="+mn-lt"/>
                <a:ea typeface="Roboto Condensed Light" panose="02000000000000000000" pitchFamily="2" charset="0"/>
                <a:cs typeface="Mukta ExtraLight" panose="020B0000000000000000" pitchFamily="34" charset="77"/>
              </a:rPr>
              <a:t>Learn patterns and automatically generate code.</a:t>
            </a:r>
          </a:p>
        </p:txBody>
      </p:sp>
      <p:sp>
        <p:nvSpPr>
          <p:cNvPr id="33" name="Striped Right Arrow 52">
            <a:extLst>
              <a:ext uri="{FF2B5EF4-FFF2-40B4-BE49-F238E27FC236}">
                <a16:creationId xmlns:a16="http://schemas.microsoft.com/office/drawing/2014/main" id="{3F4C6E21-B621-53FA-B9F7-CA146E7ADB1A}"/>
              </a:ext>
            </a:extLst>
          </p:cNvPr>
          <p:cNvSpPr/>
          <p:nvPr/>
        </p:nvSpPr>
        <p:spPr>
          <a:xfrm>
            <a:off x="8261759" y="3475821"/>
            <a:ext cx="1426734" cy="1112013"/>
          </a:xfrm>
          <a:prstGeom prst="stripedRightArrow">
            <a:avLst>
              <a:gd name="adj1" fmla="val 68868"/>
              <a:gd name="adj2" fmla="val 4056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34" name="TextBox 33">
            <a:extLst>
              <a:ext uri="{FF2B5EF4-FFF2-40B4-BE49-F238E27FC236}">
                <a16:creationId xmlns:a16="http://schemas.microsoft.com/office/drawing/2014/main" id="{ABAEF019-66D4-AF79-9200-3E3B57959289}"/>
              </a:ext>
            </a:extLst>
          </p:cNvPr>
          <p:cNvSpPr txBox="1"/>
          <p:nvPr/>
        </p:nvSpPr>
        <p:spPr>
          <a:xfrm>
            <a:off x="8628182" y="3739439"/>
            <a:ext cx="595035" cy="584775"/>
          </a:xfrm>
          <a:prstGeom prst="rect">
            <a:avLst/>
          </a:prstGeom>
          <a:solidFill>
            <a:schemeClr val="accent1">
              <a:lumMod val="50000"/>
            </a:schemeClr>
          </a:solidFill>
        </p:spPr>
        <p:txBody>
          <a:bodyPr wrap="none" rtlCol="0" anchor="ctr" anchorCtr="0">
            <a:spAutoFit/>
          </a:bodyPr>
          <a:lstStyle/>
          <a:p>
            <a:pPr algn="ctr"/>
            <a:r>
              <a:rPr lang="en-US" sz="3200" b="1" dirty="0">
                <a:solidFill>
                  <a:schemeClr val="bg1"/>
                </a:solidFill>
                <a:latin typeface="Montserrat SemiBold" pitchFamily="2" charset="77"/>
                <a:ea typeface="League Spartan" charset="0"/>
                <a:cs typeface="Poppins" pitchFamily="2" charset="77"/>
                <a:sym typeface="Webdings" panose="05030102010509060703" pitchFamily="18" charset="2"/>
              </a:rPr>
              <a:t></a:t>
            </a:r>
            <a:endParaRPr lang="en-US" sz="3200" b="1" dirty="0">
              <a:solidFill>
                <a:schemeClr val="bg1"/>
              </a:solidFill>
              <a:latin typeface="Montserrat SemiBold" pitchFamily="2" charset="77"/>
              <a:ea typeface="League Spartan" charset="0"/>
              <a:cs typeface="Poppins" pitchFamily="2" charset="77"/>
            </a:endParaRPr>
          </a:p>
        </p:txBody>
      </p:sp>
      <p:sp>
        <p:nvSpPr>
          <p:cNvPr id="35" name="TextBox 34">
            <a:extLst>
              <a:ext uri="{FF2B5EF4-FFF2-40B4-BE49-F238E27FC236}">
                <a16:creationId xmlns:a16="http://schemas.microsoft.com/office/drawing/2014/main" id="{9046B206-76BE-256A-2660-C18853B80BE6}"/>
              </a:ext>
            </a:extLst>
          </p:cNvPr>
          <p:cNvSpPr txBox="1"/>
          <p:nvPr/>
        </p:nvSpPr>
        <p:spPr>
          <a:xfrm>
            <a:off x="9850476" y="3558992"/>
            <a:ext cx="1750479"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Data Generation</a:t>
            </a:r>
          </a:p>
        </p:txBody>
      </p:sp>
      <p:sp>
        <p:nvSpPr>
          <p:cNvPr id="36" name="Subtitle 2">
            <a:extLst>
              <a:ext uri="{FF2B5EF4-FFF2-40B4-BE49-F238E27FC236}">
                <a16:creationId xmlns:a16="http://schemas.microsoft.com/office/drawing/2014/main" id="{243A8197-B85F-3E18-B9B4-988647264E8D}"/>
              </a:ext>
            </a:extLst>
          </p:cNvPr>
          <p:cNvSpPr txBox="1">
            <a:spLocks/>
          </p:cNvSpPr>
          <p:nvPr/>
        </p:nvSpPr>
        <p:spPr>
          <a:xfrm>
            <a:off x="9850475" y="3854738"/>
            <a:ext cx="1580320" cy="553998"/>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rgbClr val="000000"/>
                </a:solidFill>
                <a:latin typeface="+mn-lt"/>
                <a:ea typeface="Roboto Condensed Light" panose="02000000000000000000" pitchFamily="2" charset="0"/>
                <a:cs typeface="Mukta ExtraLight" panose="020B0000000000000000" pitchFamily="34" charset="77"/>
              </a:rPr>
              <a:t>Create artificial data that mimics the structure of real-life data.</a:t>
            </a:r>
          </a:p>
        </p:txBody>
      </p:sp>
      <p:sp>
        <p:nvSpPr>
          <p:cNvPr id="13" name="Striped Right Arrow 5">
            <a:extLst>
              <a:ext uri="{FF2B5EF4-FFF2-40B4-BE49-F238E27FC236}">
                <a16:creationId xmlns:a16="http://schemas.microsoft.com/office/drawing/2014/main" id="{948294D8-640F-78A7-279F-35F98BF0CCDF}"/>
              </a:ext>
            </a:extLst>
          </p:cNvPr>
          <p:cNvSpPr/>
          <p:nvPr/>
        </p:nvSpPr>
        <p:spPr>
          <a:xfrm>
            <a:off x="762794" y="4900997"/>
            <a:ext cx="1426734" cy="1112013"/>
          </a:xfrm>
          <a:prstGeom prst="stripedRightArrow">
            <a:avLst>
              <a:gd name="adj1" fmla="val 68868"/>
              <a:gd name="adj2" fmla="val 4056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14" name="TextBox 13">
            <a:extLst>
              <a:ext uri="{FF2B5EF4-FFF2-40B4-BE49-F238E27FC236}">
                <a16:creationId xmlns:a16="http://schemas.microsoft.com/office/drawing/2014/main" id="{BC5D0BD0-B558-FAD5-D9AC-78B57A9A9DA5}"/>
              </a:ext>
            </a:extLst>
          </p:cNvPr>
          <p:cNvSpPr txBox="1"/>
          <p:nvPr/>
        </p:nvSpPr>
        <p:spPr>
          <a:xfrm>
            <a:off x="1129216" y="5164615"/>
            <a:ext cx="595035" cy="584775"/>
          </a:xfrm>
          <a:prstGeom prst="rect">
            <a:avLst/>
          </a:prstGeom>
          <a:noFill/>
        </p:spPr>
        <p:txBody>
          <a:bodyPr wrap="none" rtlCol="0" anchor="ctr" anchorCtr="0">
            <a:spAutoFit/>
          </a:bodyPr>
          <a:lstStyle/>
          <a:p>
            <a:pPr algn="ctr"/>
            <a:r>
              <a:rPr lang="en-US" sz="3200" b="1" dirty="0">
                <a:solidFill>
                  <a:schemeClr val="bg1"/>
                </a:solidFill>
                <a:latin typeface="Montserrat SemiBold" pitchFamily="2" charset="77"/>
                <a:ea typeface="League Spartan" charset="0"/>
                <a:cs typeface="Poppins" pitchFamily="2" charset="77"/>
                <a:sym typeface="Webdings" panose="05030102010509060703" pitchFamily="18" charset="2"/>
              </a:rPr>
              <a:t></a:t>
            </a:r>
            <a:endParaRPr lang="en-US" sz="3200" b="1" dirty="0">
              <a:solidFill>
                <a:schemeClr val="bg1"/>
              </a:solidFill>
              <a:latin typeface="Montserrat SemiBold" pitchFamily="2" charset="77"/>
              <a:ea typeface="League Spartan" charset="0"/>
              <a:cs typeface="Poppins" pitchFamily="2" charset="77"/>
            </a:endParaRPr>
          </a:p>
        </p:txBody>
      </p:sp>
      <p:sp>
        <p:nvSpPr>
          <p:cNvPr id="15" name="TextBox 14">
            <a:extLst>
              <a:ext uri="{FF2B5EF4-FFF2-40B4-BE49-F238E27FC236}">
                <a16:creationId xmlns:a16="http://schemas.microsoft.com/office/drawing/2014/main" id="{5866A5A1-F6CC-6372-77C4-005EF7AC5B9B}"/>
              </a:ext>
            </a:extLst>
          </p:cNvPr>
          <p:cNvSpPr txBox="1"/>
          <p:nvPr/>
        </p:nvSpPr>
        <p:spPr>
          <a:xfrm>
            <a:off x="2351511" y="4984168"/>
            <a:ext cx="2021387"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Defect Forecasting</a:t>
            </a:r>
          </a:p>
        </p:txBody>
      </p:sp>
      <p:sp>
        <p:nvSpPr>
          <p:cNvPr id="16" name="Subtitle 2">
            <a:extLst>
              <a:ext uri="{FF2B5EF4-FFF2-40B4-BE49-F238E27FC236}">
                <a16:creationId xmlns:a16="http://schemas.microsoft.com/office/drawing/2014/main" id="{687FF074-6BC3-446C-2650-C6238DDC7411}"/>
              </a:ext>
            </a:extLst>
          </p:cNvPr>
          <p:cNvSpPr txBox="1">
            <a:spLocks/>
          </p:cNvSpPr>
          <p:nvPr/>
        </p:nvSpPr>
        <p:spPr>
          <a:xfrm>
            <a:off x="2351509" y="5279914"/>
            <a:ext cx="2068623" cy="369332"/>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rgbClr val="000000"/>
                </a:solidFill>
                <a:latin typeface="+mn-lt"/>
                <a:ea typeface="Roboto Condensed Light" panose="02000000000000000000" pitchFamily="2" charset="0"/>
                <a:cs typeface="Mukta ExtraLight" panose="020B0000000000000000" pitchFamily="34" charset="77"/>
              </a:rPr>
              <a:t>Predict and proactively address defects before they occur.</a:t>
            </a:r>
          </a:p>
        </p:txBody>
      </p:sp>
      <p:sp>
        <p:nvSpPr>
          <p:cNvPr id="25" name="Striped Right Arrow 40">
            <a:extLst>
              <a:ext uri="{FF2B5EF4-FFF2-40B4-BE49-F238E27FC236}">
                <a16:creationId xmlns:a16="http://schemas.microsoft.com/office/drawing/2014/main" id="{D9BB7F7C-DDB6-5022-819F-B782A7D4FE69}"/>
              </a:ext>
            </a:extLst>
          </p:cNvPr>
          <p:cNvSpPr/>
          <p:nvPr/>
        </p:nvSpPr>
        <p:spPr>
          <a:xfrm>
            <a:off x="4512276" y="4900997"/>
            <a:ext cx="1426734" cy="1112013"/>
          </a:xfrm>
          <a:prstGeom prst="stripedRightArrow">
            <a:avLst>
              <a:gd name="adj1" fmla="val 68868"/>
              <a:gd name="adj2" fmla="val 4056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26" name="TextBox 25">
            <a:extLst>
              <a:ext uri="{FF2B5EF4-FFF2-40B4-BE49-F238E27FC236}">
                <a16:creationId xmlns:a16="http://schemas.microsoft.com/office/drawing/2014/main" id="{01593F34-A871-F3D4-EFF3-E6863801CC11}"/>
              </a:ext>
            </a:extLst>
          </p:cNvPr>
          <p:cNvSpPr txBox="1"/>
          <p:nvPr/>
        </p:nvSpPr>
        <p:spPr>
          <a:xfrm>
            <a:off x="4878697" y="5164615"/>
            <a:ext cx="595035" cy="584775"/>
          </a:xfrm>
          <a:prstGeom prst="rect">
            <a:avLst/>
          </a:prstGeom>
          <a:solidFill>
            <a:schemeClr val="accent1">
              <a:lumMod val="50000"/>
            </a:schemeClr>
          </a:solidFill>
        </p:spPr>
        <p:txBody>
          <a:bodyPr wrap="none" rtlCol="0" anchor="ctr" anchorCtr="0">
            <a:spAutoFit/>
          </a:bodyPr>
          <a:lstStyle/>
          <a:p>
            <a:pPr algn="ctr"/>
            <a:r>
              <a:rPr lang="en-US" sz="3200" b="1" dirty="0">
                <a:solidFill>
                  <a:schemeClr val="bg1"/>
                </a:solidFill>
                <a:latin typeface="Montserrat SemiBold" pitchFamily="2" charset="77"/>
                <a:ea typeface="League Spartan" charset="0"/>
                <a:cs typeface="Poppins" pitchFamily="2" charset="77"/>
                <a:sym typeface="Webdings" panose="05030102010509060703" pitchFamily="18" charset="2"/>
              </a:rPr>
              <a:t></a:t>
            </a:r>
            <a:endParaRPr lang="en-US" sz="3200" b="1" dirty="0">
              <a:solidFill>
                <a:schemeClr val="bg1"/>
              </a:solidFill>
              <a:latin typeface="Montserrat SemiBold" pitchFamily="2" charset="77"/>
              <a:ea typeface="League Spartan" charset="0"/>
              <a:cs typeface="Poppins" pitchFamily="2" charset="77"/>
            </a:endParaRPr>
          </a:p>
        </p:txBody>
      </p:sp>
      <p:sp>
        <p:nvSpPr>
          <p:cNvPr id="27" name="TextBox 26">
            <a:extLst>
              <a:ext uri="{FF2B5EF4-FFF2-40B4-BE49-F238E27FC236}">
                <a16:creationId xmlns:a16="http://schemas.microsoft.com/office/drawing/2014/main" id="{E175848E-C9DA-C47D-DE1A-CF63DE09D2AD}"/>
              </a:ext>
            </a:extLst>
          </p:cNvPr>
          <p:cNvSpPr txBox="1"/>
          <p:nvPr/>
        </p:nvSpPr>
        <p:spPr>
          <a:xfrm>
            <a:off x="6100992" y="4984168"/>
            <a:ext cx="1774525"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Test Automation</a:t>
            </a:r>
          </a:p>
        </p:txBody>
      </p:sp>
      <p:sp>
        <p:nvSpPr>
          <p:cNvPr id="28" name="Subtitle 2">
            <a:extLst>
              <a:ext uri="{FF2B5EF4-FFF2-40B4-BE49-F238E27FC236}">
                <a16:creationId xmlns:a16="http://schemas.microsoft.com/office/drawing/2014/main" id="{78FE12B8-2C98-7242-E193-EEB8AC1641F4}"/>
              </a:ext>
            </a:extLst>
          </p:cNvPr>
          <p:cNvSpPr txBox="1">
            <a:spLocks/>
          </p:cNvSpPr>
          <p:nvPr/>
        </p:nvSpPr>
        <p:spPr>
          <a:xfrm>
            <a:off x="6100991" y="5279914"/>
            <a:ext cx="2068623" cy="923330"/>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rgbClr val="000000"/>
                </a:solidFill>
                <a:latin typeface="+mn-lt"/>
                <a:ea typeface="Roboto Condensed Light" panose="02000000000000000000" pitchFamily="2" charset="0"/>
                <a:cs typeface="Mukta ExtraLight" panose="020B0000000000000000" pitchFamily="34" charset="77"/>
              </a:rPr>
              <a:t>Create test cases, suites and scripts for a broad range of scenarios using prompts and functional and non-functional requirements.</a:t>
            </a:r>
          </a:p>
        </p:txBody>
      </p:sp>
      <p:sp>
        <p:nvSpPr>
          <p:cNvPr id="37" name="Striped Right Arrow 58">
            <a:extLst>
              <a:ext uri="{FF2B5EF4-FFF2-40B4-BE49-F238E27FC236}">
                <a16:creationId xmlns:a16="http://schemas.microsoft.com/office/drawing/2014/main" id="{E4345FB2-EFA3-D5CE-56F8-61F1A615D38A}"/>
              </a:ext>
            </a:extLst>
          </p:cNvPr>
          <p:cNvSpPr/>
          <p:nvPr/>
        </p:nvSpPr>
        <p:spPr>
          <a:xfrm>
            <a:off x="8261759" y="4900997"/>
            <a:ext cx="1426734" cy="1112013"/>
          </a:xfrm>
          <a:prstGeom prst="stripedRightArrow">
            <a:avLst>
              <a:gd name="adj1" fmla="val 68868"/>
              <a:gd name="adj2" fmla="val 4056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38" name="TextBox 37">
            <a:extLst>
              <a:ext uri="{FF2B5EF4-FFF2-40B4-BE49-F238E27FC236}">
                <a16:creationId xmlns:a16="http://schemas.microsoft.com/office/drawing/2014/main" id="{B34B851F-CEC2-FFBF-5476-DFDAFD067EEE}"/>
              </a:ext>
            </a:extLst>
          </p:cNvPr>
          <p:cNvSpPr txBox="1"/>
          <p:nvPr/>
        </p:nvSpPr>
        <p:spPr>
          <a:xfrm>
            <a:off x="8628182" y="5164615"/>
            <a:ext cx="595035" cy="584775"/>
          </a:xfrm>
          <a:prstGeom prst="rect">
            <a:avLst/>
          </a:prstGeom>
          <a:solidFill>
            <a:schemeClr val="accent1">
              <a:lumMod val="50000"/>
            </a:schemeClr>
          </a:solidFill>
        </p:spPr>
        <p:txBody>
          <a:bodyPr wrap="none" rtlCol="0" anchor="ctr" anchorCtr="0">
            <a:spAutoFit/>
          </a:bodyPr>
          <a:lstStyle/>
          <a:p>
            <a:pPr algn="ctr"/>
            <a:r>
              <a:rPr lang="en-US" sz="3200" b="1" dirty="0">
                <a:solidFill>
                  <a:schemeClr val="bg1"/>
                </a:solidFill>
                <a:latin typeface="Montserrat SemiBold" pitchFamily="2" charset="77"/>
                <a:ea typeface="League Spartan" charset="0"/>
                <a:cs typeface="Poppins" pitchFamily="2" charset="77"/>
                <a:sym typeface="Webdings" panose="05030102010509060703" pitchFamily="18" charset="2"/>
              </a:rPr>
              <a:t></a:t>
            </a:r>
            <a:endParaRPr lang="en-US" sz="3200" b="1" dirty="0">
              <a:solidFill>
                <a:schemeClr val="bg1"/>
              </a:solidFill>
              <a:latin typeface="Montserrat SemiBold" pitchFamily="2" charset="77"/>
              <a:ea typeface="League Spartan" charset="0"/>
              <a:cs typeface="Poppins" pitchFamily="2" charset="77"/>
            </a:endParaRPr>
          </a:p>
        </p:txBody>
      </p:sp>
      <p:sp>
        <p:nvSpPr>
          <p:cNvPr id="39" name="TextBox 38">
            <a:extLst>
              <a:ext uri="{FF2B5EF4-FFF2-40B4-BE49-F238E27FC236}">
                <a16:creationId xmlns:a16="http://schemas.microsoft.com/office/drawing/2014/main" id="{37E0C6B5-814A-A2BF-D260-76A87CA8D6BA}"/>
              </a:ext>
            </a:extLst>
          </p:cNvPr>
          <p:cNvSpPr txBox="1"/>
          <p:nvPr/>
        </p:nvSpPr>
        <p:spPr>
          <a:xfrm>
            <a:off x="9850476" y="5000592"/>
            <a:ext cx="2068621" cy="492443"/>
          </a:xfrm>
          <a:prstGeom prst="rect">
            <a:avLst/>
          </a:prstGeom>
          <a:noFill/>
        </p:spPr>
        <p:txBody>
          <a:bodyPr wrap="squar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Design &amp; Prototyping</a:t>
            </a:r>
          </a:p>
        </p:txBody>
      </p:sp>
      <p:sp>
        <p:nvSpPr>
          <p:cNvPr id="40" name="Subtitle 2">
            <a:extLst>
              <a:ext uri="{FF2B5EF4-FFF2-40B4-BE49-F238E27FC236}">
                <a16:creationId xmlns:a16="http://schemas.microsoft.com/office/drawing/2014/main" id="{03E9FA50-E7F6-7888-3B6B-37C615DD8AE4}"/>
              </a:ext>
            </a:extLst>
          </p:cNvPr>
          <p:cNvSpPr txBox="1">
            <a:spLocks/>
          </p:cNvSpPr>
          <p:nvPr/>
        </p:nvSpPr>
        <p:spPr>
          <a:xfrm>
            <a:off x="9850474" y="5493035"/>
            <a:ext cx="2068623" cy="553998"/>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rgbClr val="000000"/>
                </a:solidFill>
                <a:latin typeface="+mn-lt"/>
                <a:ea typeface="Roboto Condensed Light" panose="02000000000000000000" pitchFamily="2" charset="0"/>
                <a:cs typeface="Mukta ExtraLight" panose="020B0000000000000000" pitchFamily="34" charset="77"/>
              </a:rPr>
              <a:t>Analyze existing patterns and principles to generate design, layouts, and working solutions.</a:t>
            </a:r>
          </a:p>
        </p:txBody>
      </p:sp>
      <p:grpSp>
        <p:nvGrpSpPr>
          <p:cNvPr id="51" name="Group 50">
            <a:extLst>
              <a:ext uri="{FF2B5EF4-FFF2-40B4-BE49-F238E27FC236}">
                <a16:creationId xmlns:a16="http://schemas.microsoft.com/office/drawing/2014/main" id="{69881B5A-43FA-4CFE-8412-618FB9BCA3CB}"/>
              </a:ext>
            </a:extLst>
          </p:cNvPr>
          <p:cNvGrpSpPr/>
          <p:nvPr/>
        </p:nvGrpSpPr>
        <p:grpSpPr>
          <a:xfrm>
            <a:off x="391450" y="6283344"/>
            <a:ext cx="4553196" cy="468000"/>
            <a:chOff x="988015" y="6088035"/>
            <a:chExt cx="4553196" cy="468000"/>
          </a:xfrm>
        </p:grpSpPr>
        <p:sp>
          <p:nvSpPr>
            <p:cNvPr id="44" name="Rectangle 43">
              <a:hlinkClick r:id="rId3"/>
              <a:extLst>
                <a:ext uri="{FF2B5EF4-FFF2-40B4-BE49-F238E27FC236}">
                  <a16:creationId xmlns:a16="http://schemas.microsoft.com/office/drawing/2014/main" id="{24E6ADE2-A7CD-B139-9984-5970B0539F7D}"/>
                </a:ext>
              </a:extLst>
            </p:cNvPr>
            <p:cNvSpPr/>
            <p:nvPr/>
          </p:nvSpPr>
          <p:spPr>
            <a:xfrm>
              <a:off x="1456156" y="6088035"/>
              <a:ext cx="4085055" cy="468000"/>
            </a:xfrm>
            <a:prstGeom prst="rect">
              <a:avLst/>
            </a:prstGeom>
            <a:solidFill>
              <a:srgbClr val="F17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See our </a:t>
              </a:r>
              <a:r>
                <a:rPr lang="en-US" sz="1200" i="1" u="sng" dirty="0">
                  <a:solidFill>
                    <a:schemeClr val="bg1"/>
                  </a:solidFill>
                  <a:uFill>
                    <a:solidFill>
                      <a:srgbClr val="F17926"/>
                    </a:solidFill>
                  </a:uFill>
                  <a:latin typeface="Exo" panose="02000503000000000000" pitchFamily="2" charset="77"/>
                </a:rPr>
                <a:t>Identify and Select Pilot AI Use Cases </a:t>
              </a:r>
              <a:r>
                <a:rPr lang="en-US" sz="1200" dirty="0">
                  <a:solidFill>
                    <a:schemeClr val="bg1"/>
                  </a:solidFill>
                  <a:latin typeface="Exo" panose="02000503000000000000" pitchFamily="2" charset="77"/>
                </a:rPr>
                <a:t>for more information on pilot use case selection.</a:t>
              </a:r>
            </a:p>
          </p:txBody>
        </p:sp>
        <p:sp>
          <p:nvSpPr>
            <p:cNvPr id="45" name="Rectangle 44">
              <a:extLst>
                <a:ext uri="{FF2B5EF4-FFF2-40B4-BE49-F238E27FC236}">
                  <a16:creationId xmlns:a16="http://schemas.microsoft.com/office/drawing/2014/main" id="{5E44D0AB-8796-6996-3BEA-6A444D3A5EEB}"/>
                </a:ext>
              </a:extLst>
            </p:cNvPr>
            <p:cNvSpPr>
              <a:spLocks noChangeAspect="1"/>
            </p:cNvSpPr>
            <p:nvPr/>
          </p:nvSpPr>
          <p:spPr>
            <a:xfrm>
              <a:off x="988015" y="6088035"/>
              <a:ext cx="468000" cy="46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pic>
          <p:nvPicPr>
            <p:cNvPr id="46" name="Picture 45">
              <a:extLst>
                <a:ext uri="{FF2B5EF4-FFF2-40B4-BE49-F238E27FC236}">
                  <a16:creationId xmlns:a16="http://schemas.microsoft.com/office/drawing/2014/main" id="{314E743A-5A36-B410-B9E0-7728426E9E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1574" y="6192304"/>
              <a:ext cx="260883" cy="260884"/>
            </a:xfrm>
            <a:prstGeom prst="rect">
              <a:avLst/>
            </a:prstGeom>
          </p:spPr>
        </p:pic>
      </p:grpSp>
      <p:grpSp>
        <p:nvGrpSpPr>
          <p:cNvPr id="50" name="Group 49">
            <a:extLst>
              <a:ext uri="{FF2B5EF4-FFF2-40B4-BE49-F238E27FC236}">
                <a16:creationId xmlns:a16="http://schemas.microsoft.com/office/drawing/2014/main" id="{2085D780-1955-0DFE-F210-92B6D3FBBBCF}"/>
              </a:ext>
            </a:extLst>
          </p:cNvPr>
          <p:cNvGrpSpPr/>
          <p:nvPr/>
        </p:nvGrpSpPr>
        <p:grpSpPr>
          <a:xfrm>
            <a:off x="5473732" y="6249417"/>
            <a:ext cx="4553196" cy="468000"/>
            <a:chOff x="7248943" y="6119378"/>
            <a:chExt cx="4553196" cy="468000"/>
          </a:xfrm>
        </p:grpSpPr>
        <p:sp>
          <p:nvSpPr>
            <p:cNvPr id="47" name="Rectangle 46">
              <a:hlinkClick r:id="rId5"/>
              <a:extLst>
                <a:ext uri="{FF2B5EF4-FFF2-40B4-BE49-F238E27FC236}">
                  <a16:creationId xmlns:a16="http://schemas.microsoft.com/office/drawing/2014/main" id="{7D6093D0-5222-1A0D-C320-28571D41CC46}"/>
                </a:ext>
              </a:extLst>
            </p:cNvPr>
            <p:cNvSpPr/>
            <p:nvPr/>
          </p:nvSpPr>
          <p:spPr>
            <a:xfrm>
              <a:off x="7717084" y="6119378"/>
              <a:ext cx="4085055" cy="468000"/>
            </a:xfrm>
            <a:prstGeom prst="rect">
              <a:avLst/>
            </a:prstGeom>
            <a:solidFill>
              <a:srgbClr val="F17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See our </a:t>
              </a:r>
              <a:r>
                <a:rPr lang="en-US" sz="1200" i="1" u="sng" dirty="0">
                  <a:solidFill>
                    <a:schemeClr val="bg1"/>
                  </a:solidFill>
                  <a:uFill>
                    <a:solidFill>
                      <a:srgbClr val="F17926"/>
                    </a:solidFill>
                  </a:uFill>
                  <a:latin typeface="Exo" panose="02000503000000000000" pitchFamily="2" charset="77"/>
                </a:rPr>
                <a:t>Build Your Generative AI Roadmap </a:t>
              </a:r>
              <a:r>
                <a:rPr lang="en-US" sz="1200" dirty="0">
                  <a:solidFill>
                    <a:schemeClr val="bg1"/>
                  </a:solidFill>
                  <a:latin typeface="Exo" panose="02000503000000000000" pitchFamily="2" charset="77"/>
                </a:rPr>
                <a:t>for more information on Gen AI use cases.</a:t>
              </a:r>
            </a:p>
          </p:txBody>
        </p:sp>
        <p:sp>
          <p:nvSpPr>
            <p:cNvPr id="48" name="Rectangle 47">
              <a:extLst>
                <a:ext uri="{FF2B5EF4-FFF2-40B4-BE49-F238E27FC236}">
                  <a16:creationId xmlns:a16="http://schemas.microsoft.com/office/drawing/2014/main" id="{50C0C1BA-D15C-6232-3F0B-94D9C7290231}"/>
                </a:ext>
              </a:extLst>
            </p:cNvPr>
            <p:cNvSpPr>
              <a:spLocks noChangeAspect="1"/>
            </p:cNvSpPr>
            <p:nvPr/>
          </p:nvSpPr>
          <p:spPr>
            <a:xfrm>
              <a:off x="7248943" y="6119378"/>
              <a:ext cx="468000" cy="46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pic>
          <p:nvPicPr>
            <p:cNvPr id="49" name="Picture 48">
              <a:extLst>
                <a:ext uri="{FF2B5EF4-FFF2-40B4-BE49-F238E27FC236}">
                  <a16:creationId xmlns:a16="http://schemas.microsoft.com/office/drawing/2014/main" id="{2BCC890B-5846-68A8-5894-41A1090BE1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2502" y="6223647"/>
              <a:ext cx="260883" cy="260884"/>
            </a:xfrm>
            <a:prstGeom prst="rect">
              <a:avLst/>
            </a:prstGeom>
          </p:spPr>
        </p:pic>
      </p:grpSp>
      <p:sp>
        <p:nvSpPr>
          <p:cNvPr id="53" name="TextBox 52">
            <a:extLst>
              <a:ext uri="{FF2B5EF4-FFF2-40B4-BE49-F238E27FC236}">
                <a16:creationId xmlns:a16="http://schemas.microsoft.com/office/drawing/2014/main" id="{32AC1072-0265-DEBB-309B-A86D94D3D549}"/>
              </a:ext>
            </a:extLst>
          </p:cNvPr>
          <p:cNvSpPr txBox="1"/>
          <p:nvPr/>
        </p:nvSpPr>
        <p:spPr>
          <a:xfrm>
            <a:off x="354106" y="1678873"/>
            <a:ext cx="10023890" cy="338554"/>
          </a:xfrm>
          <a:prstGeom prst="rect">
            <a:avLst/>
          </a:prstGeom>
          <a:noFill/>
        </p:spPr>
        <p:txBody>
          <a:bodyPr wrap="square" lIns="0" rIns="0">
            <a:spAutoFit/>
          </a:bodyPr>
          <a:lstStyle/>
          <a:p>
            <a:pPr>
              <a:spcBef>
                <a:spcPts val="1200"/>
              </a:spcBef>
            </a:pPr>
            <a:r>
              <a:rPr lang="en-US" sz="1600" dirty="0">
                <a:solidFill>
                  <a:schemeClr val="accent1"/>
                </a:solidFill>
                <a:latin typeface="Montserrat SemiBold" panose="00000700000000000000" pitchFamily="2" charset="0"/>
                <a:ea typeface="Roboto" panose="02000000000000000000" pitchFamily="2" charset="0"/>
                <a:cs typeface="Arial" panose="020B0604020202020204" pitchFamily="34" charset="0"/>
              </a:rPr>
              <a:t>Examples of Gen AI use cases</a:t>
            </a:r>
            <a:endParaRPr lang="en-US" sz="1600" dirty="0">
              <a:solidFill>
                <a:schemeClr val="accent1"/>
              </a:solidFill>
              <a:latin typeface="Montserrat SemiBold" panose="00000700000000000000" pitchFamily="2" charset="0"/>
              <a:ea typeface="Roboto Light" panose="02000000000000000000" pitchFamily="2" charset="0"/>
              <a:cs typeface="Arial" panose="020B0604020202020204" pitchFamily="34" charset="0"/>
            </a:endParaRPr>
          </a:p>
        </p:txBody>
      </p:sp>
    </p:spTree>
    <p:extLst>
      <p:ext uri="{BB962C8B-B14F-4D97-AF65-F5344CB8AC3E}">
        <p14:creationId xmlns:p14="http://schemas.microsoft.com/office/powerpoint/2010/main" val="4086302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9681822" y="0"/>
            <a:ext cx="2511766"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895665461"/>
              </p:ext>
            </p:extLst>
          </p:nvPr>
        </p:nvGraphicFramePr>
        <p:xfrm>
          <a:off x="9681822" y="0"/>
          <a:ext cx="2508251" cy="6858001"/>
        </p:xfrm>
        <a:graphic>
          <a:graphicData uri="http://schemas.openxmlformats.org/drawingml/2006/table">
            <a:tbl>
              <a:tblPr firstRow="1" bandRow="1">
                <a:effectLst/>
                <a:tableStyleId>{5C22544A-7EE6-4342-B048-85BDC9FD1C3A}</a:tableStyleId>
              </a:tblPr>
              <a:tblGrid>
                <a:gridCol w="2508251">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Gen AI Use Case Canvas</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Procurement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Directors and VPs</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Enterprise Architects</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Business Department Lead</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Delivery and Support Team</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8852735" cy="770178"/>
          </a:xfrm>
        </p:spPr>
        <p:txBody>
          <a:bodyPr/>
          <a:lstStyle/>
          <a:p>
            <a:r>
              <a:rPr lang="en-US" sz="3600" dirty="0">
                <a:solidFill>
                  <a:srgbClr val="2576B7"/>
                </a:solidFill>
              </a:rPr>
              <a:t>1.1.1 </a:t>
            </a:r>
            <a:r>
              <a:rPr lang="en-US" sz="3600" dirty="0"/>
              <a:t>Build your Gen AI canvas</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a:xfrm>
            <a:off x="350591" y="1232138"/>
            <a:ext cx="4116208" cy="669978"/>
          </a:xfrm>
        </p:spPr>
        <p:txBody>
          <a:bodyPr/>
          <a:lstStyle/>
          <a:p>
            <a:r>
              <a:rPr lang="en-US" sz="1600" dirty="0">
                <a:latin typeface="Exo" panose="02000503000000000000" pitchFamily="2" charset="77"/>
              </a:rPr>
              <a:t>1-3 hours</a:t>
            </a:r>
          </a:p>
        </p:txBody>
      </p:sp>
      <p:sp>
        <p:nvSpPr>
          <p:cNvPr id="5" name="Text Placeholder 4">
            <a:extLst>
              <a:ext uri="{FF2B5EF4-FFF2-40B4-BE49-F238E27FC236}">
                <a16:creationId xmlns:a16="http://schemas.microsoft.com/office/drawing/2014/main" id="{EF339750-B68F-5E41-8400-5569775AF401}"/>
              </a:ext>
            </a:extLst>
          </p:cNvPr>
          <p:cNvSpPr>
            <a:spLocks noGrp="1"/>
          </p:cNvSpPr>
          <p:nvPr>
            <p:ph type="body" sz="quarter" idx="33"/>
          </p:nvPr>
        </p:nvSpPr>
        <p:spPr>
          <a:xfrm>
            <a:off x="371475" y="2054831"/>
            <a:ext cx="8852735" cy="3654853"/>
          </a:xfrm>
          <a:prstGeom prst="rect">
            <a:avLst/>
          </a:prstGeom>
        </p:spPr>
        <p:txBody>
          <a:bodyPr lIns="0" tIns="0" rIns="0" bIns="0" numCol="1" spcCol="292608" anchor="t"/>
          <a:lstStyle/>
          <a:p>
            <a:pPr marL="177800" indent="-177800">
              <a:buFont typeface="+mj-lt"/>
              <a:buAutoNum type="arabicPeriod"/>
            </a:pPr>
            <a:r>
              <a:rPr lang="en-US" dirty="0">
                <a:latin typeface="Roboto Condensed Light"/>
                <a:ea typeface="Roboto Condensed Light"/>
              </a:rPr>
              <a:t>Complete the following fields to build your Gen AI canvas in the </a:t>
            </a:r>
            <a:r>
              <a:rPr lang="en-US" i="1" u="sng" dirty="0">
                <a:solidFill>
                  <a:schemeClr val="accent5"/>
                </a:solidFill>
                <a:latin typeface="Roboto Condensed Light"/>
                <a:ea typeface="Roboto Condensed Light"/>
                <a:hlinkClick r:id="rId3"/>
              </a:rPr>
              <a:t>Generative AI Vendor Selection Criteria Workbook</a:t>
            </a:r>
            <a:r>
              <a:rPr lang="en-US" dirty="0">
                <a:latin typeface="Roboto Condensed Light"/>
                <a:ea typeface="Roboto Condensed Light"/>
              </a:rPr>
              <a:t>:</a:t>
            </a:r>
          </a:p>
          <a:p>
            <a:pPr marL="792162" lvl="1" indent="-342900">
              <a:buFont typeface="+mj-lt"/>
              <a:buAutoNum type="alphaLcParenR"/>
            </a:pPr>
            <a:r>
              <a:rPr lang="en-US" dirty="0">
                <a:latin typeface="Roboto Condensed Light"/>
                <a:ea typeface="Roboto Condensed Light"/>
              </a:rPr>
              <a:t>Problem Statements – The business and IT challenges and opportunities Gen AI is expected to address</a:t>
            </a:r>
          </a:p>
          <a:p>
            <a:pPr marL="792162" lvl="1" indent="-342900">
              <a:buFont typeface="+mj-lt"/>
              <a:buAutoNum type="alphaLcParenR"/>
            </a:pPr>
            <a:r>
              <a:rPr lang="en-US" dirty="0">
                <a:latin typeface="Roboto Condensed Light"/>
                <a:ea typeface="Roboto Condensed Light"/>
              </a:rPr>
              <a:t>List of Stakeholders – The roles who are impacted by Gen AI</a:t>
            </a:r>
          </a:p>
          <a:p>
            <a:pPr marL="792162" lvl="1" indent="-342900">
              <a:buFont typeface="+mj-lt"/>
              <a:buAutoNum type="alphaLcParenR"/>
            </a:pPr>
            <a:r>
              <a:rPr lang="en-US" dirty="0">
                <a:latin typeface="Roboto Condensed Light"/>
                <a:ea typeface="Roboto Condensed Light"/>
              </a:rPr>
              <a:t>Desired Business and IT Outcomes – Measurable results your stakeholders are looking to achieve with Gen AI</a:t>
            </a:r>
          </a:p>
          <a:p>
            <a:pPr marL="792162" lvl="1" indent="-342900">
              <a:buFont typeface="+mj-lt"/>
              <a:buAutoNum type="alphaLcParenR"/>
            </a:pPr>
            <a:r>
              <a:rPr lang="en-US" dirty="0">
                <a:latin typeface="Roboto Condensed Light"/>
                <a:ea typeface="Roboto Condensed Light"/>
              </a:rPr>
              <a:t>Scope of Gen AI</a:t>
            </a:r>
          </a:p>
          <a:p>
            <a:pPr marL="1309687" lvl="2" indent="-400050">
              <a:buFont typeface="+mj-lt"/>
              <a:buAutoNum type="romanLcPeriod"/>
            </a:pPr>
            <a:r>
              <a:rPr lang="en-US" dirty="0">
                <a:latin typeface="Roboto Condensed Light"/>
                <a:ea typeface="Roboto Condensed Light"/>
              </a:rPr>
              <a:t>Team, System, or Capability – Proposed areas that will leverage or be changed with Gen AI</a:t>
            </a:r>
          </a:p>
          <a:p>
            <a:pPr marL="1309687" lvl="2" indent="-400050">
              <a:buFont typeface="+mj-lt"/>
              <a:buAutoNum type="romanLcPeriod"/>
            </a:pPr>
            <a:r>
              <a:rPr lang="en-US" dirty="0">
                <a:latin typeface="Roboto Condensed Light"/>
                <a:ea typeface="Roboto Condensed Light"/>
              </a:rPr>
              <a:t>Use Cases – Description on how Gen AI will be used by the team, system, or capability.</a:t>
            </a:r>
          </a:p>
        </p:txBody>
      </p:sp>
      <p:grpSp>
        <p:nvGrpSpPr>
          <p:cNvPr id="41" name="Group 40">
            <a:extLst>
              <a:ext uri="{FF2B5EF4-FFF2-40B4-BE49-F238E27FC236}">
                <a16:creationId xmlns:a16="http://schemas.microsoft.com/office/drawing/2014/main" id="{DA0D6ED9-4036-C240-81AF-31DD45FA9BB7}"/>
              </a:ext>
            </a:extLst>
          </p:cNvPr>
          <p:cNvGrpSpPr/>
          <p:nvPr/>
        </p:nvGrpSpPr>
        <p:grpSpPr>
          <a:xfrm>
            <a:off x="373531" y="5500691"/>
            <a:ext cx="3741270" cy="468002"/>
            <a:chOff x="469425" y="5628818"/>
            <a:chExt cx="4620749" cy="554002"/>
          </a:xfrm>
        </p:grpSpPr>
        <p:sp>
          <p:nvSpPr>
            <p:cNvPr id="42" name="Rectangle 41">
              <a:hlinkClick r:id="rId3"/>
              <a:extLst>
                <a:ext uri="{FF2B5EF4-FFF2-40B4-BE49-F238E27FC236}">
                  <a16:creationId xmlns:a16="http://schemas.microsoft.com/office/drawing/2014/main" id="{A000B179-89C7-724D-8FA3-FA0977082975}"/>
                </a:ext>
              </a:extLst>
            </p:cNvPr>
            <p:cNvSpPr/>
            <p:nvPr/>
          </p:nvSpPr>
          <p:spPr>
            <a:xfrm>
              <a:off x="1022782" y="5628818"/>
              <a:ext cx="4067392" cy="554000"/>
            </a:xfrm>
            <a:prstGeom prst="rect">
              <a:avLst/>
            </a:prstGeom>
            <a:solidFill>
              <a:srgbClr val="257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Record the results in the </a:t>
              </a:r>
              <a:r>
                <a:rPr lang="en-US" sz="1200" i="1" dirty="0">
                  <a:solidFill>
                    <a:srgbClr val="FFFFFF"/>
                  </a:solidFill>
                  <a:latin typeface="Exo" panose="02000503000000000000" pitchFamily="2" charset="77"/>
                </a:rPr>
                <a:t>Generative AI Vendor Selection Criteria Workbook</a:t>
              </a:r>
            </a:p>
          </p:txBody>
        </p:sp>
        <p:sp>
          <p:nvSpPr>
            <p:cNvPr id="43" name="Rectangle 42">
              <a:extLst>
                <a:ext uri="{FF2B5EF4-FFF2-40B4-BE49-F238E27FC236}">
                  <a16:creationId xmlns:a16="http://schemas.microsoft.com/office/drawing/2014/main" id="{13D0E41C-A640-D04F-A9CB-65F81949503A}"/>
                </a:ext>
              </a:extLst>
            </p:cNvPr>
            <p:cNvSpPr>
              <a:spLocks noChangeAspect="1"/>
            </p:cNvSpPr>
            <p:nvPr/>
          </p:nvSpPr>
          <p:spPr>
            <a:xfrm>
              <a:off x="469425" y="5628820"/>
              <a:ext cx="554000" cy="554000"/>
            </a:xfrm>
            <a:prstGeom prst="rect">
              <a:avLst/>
            </a:prstGeom>
            <a:solidFill>
              <a:srgbClr val="1E5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pic>
          <p:nvPicPr>
            <p:cNvPr id="44" name="Picture 43">
              <a:extLst>
                <a:ext uri="{FF2B5EF4-FFF2-40B4-BE49-F238E27FC236}">
                  <a16:creationId xmlns:a16="http://schemas.microsoft.com/office/drawing/2014/main" id="{BAB8D2D5-A0FD-6249-92ED-396170EB90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598566" y="5748170"/>
              <a:ext cx="308823" cy="308824"/>
            </a:xfrm>
            <a:prstGeom prst="rect">
              <a:avLst/>
            </a:prstGeom>
          </p:spPr>
        </p:pic>
      </p:grpSp>
      <p:sp>
        <p:nvSpPr>
          <p:cNvPr id="11" name="TextBox 10">
            <a:extLst>
              <a:ext uri="{FF2B5EF4-FFF2-40B4-BE49-F238E27FC236}">
                <a16:creationId xmlns:a16="http://schemas.microsoft.com/office/drawing/2014/main" id="{022399C1-710B-4BE4-BB5F-E1D40237D850}"/>
              </a:ext>
            </a:extLst>
          </p:cNvPr>
          <p:cNvSpPr txBox="1"/>
          <p:nvPr/>
        </p:nvSpPr>
        <p:spPr>
          <a:xfrm>
            <a:off x="8804021" y="6449568"/>
            <a:ext cx="3438335" cy="12311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00000"/>
              </a:lnSpc>
              <a:spcBef>
                <a:spcPts val="55"/>
              </a:spcBef>
              <a:spcAft>
                <a:spcPts val="0"/>
              </a:spcAft>
              <a:buClrTx/>
              <a:buSzTx/>
              <a:buFontTx/>
              <a:buNone/>
              <a:tabLst/>
              <a:defRPr/>
            </a:pPr>
            <a:r>
              <a:rPr lang="en-CA" sz="800" spc="-18" dirty="0">
                <a:solidFill>
                  <a:schemeClr val="tx1">
                    <a:lumMod val="50000"/>
                  </a:schemeClr>
                </a:solidFill>
                <a:latin typeface="Exo" panose="02000503000000000000" pitchFamily="2" charset="77"/>
              </a:rPr>
              <a:t>Info-</a:t>
            </a:r>
            <a:r>
              <a:rPr lang="en-CA" sz="800" spc="-103" dirty="0">
                <a:solidFill>
                  <a:schemeClr val="tx1">
                    <a:lumMod val="50000"/>
                  </a:schemeClr>
                </a:solidFill>
                <a:latin typeface="Exo" panose="02000503000000000000" pitchFamily="2" charset="77"/>
              </a:rPr>
              <a:t>T</a:t>
            </a:r>
            <a:r>
              <a:rPr lang="en-CA" sz="800" spc="-15" dirty="0">
                <a:solidFill>
                  <a:schemeClr val="tx1">
                    <a:lumMod val="50000"/>
                  </a:schemeClr>
                </a:solidFill>
                <a:latin typeface="Exo" panose="02000503000000000000" pitchFamily="2" charset="77"/>
              </a:rPr>
              <a:t>ec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Researc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Grou</a:t>
            </a:r>
            <a:r>
              <a:rPr lang="en-CA" sz="800" spc="6" dirty="0">
                <a:solidFill>
                  <a:schemeClr val="tx1">
                    <a:lumMod val="50000"/>
                  </a:schemeClr>
                </a:solidFill>
                <a:latin typeface="Exo" panose="02000503000000000000" pitchFamily="2" charset="77"/>
              </a:rPr>
              <a:t>p   |   </a:t>
            </a:r>
            <a:fld id="{81D60167-4931-47E6-BA6A-407CBD079E47}" type="slidenum">
              <a:rPr lang="en-CA" sz="800" spc="6" smtClean="0">
                <a:solidFill>
                  <a:schemeClr val="tx1">
                    <a:lumMod val="50000"/>
                  </a:schemeClr>
                </a:solidFill>
                <a:latin typeface="Exo" panose="02000503000000000000" pitchFamily="2" charset="77"/>
                <a:cs typeface="Roboto Condensed Light" panose="02000000000000000000" pitchFamily="2" charset="0"/>
              </a:rPr>
              <a:pPr marL="7701" marR="242975" lvl="0" indent="0" algn="r" defTabSz="554492" rtl="0" eaLnBrk="1" fontAlgn="auto" latinLnBrk="0" hangingPunct="1">
                <a:lnSpc>
                  <a:spcPct val="100000"/>
                </a:lnSpc>
                <a:spcBef>
                  <a:spcPts val="55"/>
                </a:spcBef>
                <a:spcAft>
                  <a:spcPts val="0"/>
                </a:spcAft>
                <a:buClrTx/>
                <a:buSzTx/>
                <a:buFontTx/>
                <a:buNone/>
                <a:tabLst/>
                <a:defRPr/>
              </a:pPr>
              <a:t>18</a:t>
            </a:fld>
            <a:endParaRPr lang="en-CA" sz="800" spc="6" dirty="0">
              <a:solidFill>
                <a:schemeClr val="tx1">
                  <a:lumMod val="50000"/>
                </a:schemeClr>
              </a:solidFill>
              <a:latin typeface="Exo" panose="02000503000000000000" pitchFamily="2" charset="77"/>
              <a:cs typeface="Roboto Condensed Light" panose="02000000000000000000" pitchFamily="2" charset="0"/>
            </a:endParaRPr>
          </a:p>
        </p:txBody>
      </p:sp>
    </p:spTree>
    <p:extLst>
      <p:ext uri="{BB962C8B-B14F-4D97-AF65-F5344CB8AC3E}">
        <p14:creationId xmlns:p14="http://schemas.microsoft.com/office/powerpoint/2010/main" val="873021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70A81C-D51F-6894-CF55-C97A9D78E547}"/>
              </a:ext>
            </a:extLst>
          </p:cNvPr>
          <p:cNvSpPr/>
          <p:nvPr/>
        </p:nvSpPr>
        <p:spPr>
          <a:xfrm>
            <a:off x="8314374" y="1024658"/>
            <a:ext cx="3592424" cy="48456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p:txBody>
          <a:bodyPr/>
          <a:lstStyle/>
          <a:p>
            <a:r>
              <a:rPr lang="en-US" dirty="0">
                <a:solidFill>
                  <a:srgbClr val="2576B7"/>
                </a:solidFill>
              </a:rPr>
              <a:t>1.1.1 </a:t>
            </a:r>
            <a:r>
              <a:rPr lang="en-US" dirty="0"/>
              <a:t>Example</a:t>
            </a:r>
          </a:p>
        </p:txBody>
      </p:sp>
      <p:sp>
        <p:nvSpPr>
          <p:cNvPr id="2" name="TextBox 1">
            <a:extLst>
              <a:ext uri="{FF2B5EF4-FFF2-40B4-BE49-F238E27FC236}">
                <a16:creationId xmlns:a16="http://schemas.microsoft.com/office/drawing/2014/main" id="{3E5B7E6B-4E81-38AE-EA77-A6BB975B1CDB}"/>
              </a:ext>
            </a:extLst>
          </p:cNvPr>
          <p:cNvSpPr txBox="1"/>
          <p:nvPr/>
        </p:nvSpPr>
        <p:spPr>
          <a:xfrm>
            <a:off x="354106" y="1249682"/>
            <a:ext cx="3562808" cy="1810328"/>
          </a:xfrm>
          <a:prstGeom prst="rect">
            <a:avLst/>
          </a:prstGeom>
        </p:spPr>
        <p:txBody>
          <a:bodyPr wrap="square" lIns="0" tIns="0" rIns="0" bIns="0" numCol="1" spcCol="360000" rtlCol="0">
            <a:noAutofit/>
          </a:bodyPr>
          <a:lstStyle/>
          <a:p>
            <a:pPr algn="l">
              <a:lnSpc>
                <a:spcPct val="110000"/>
              </a:lnSpc>
              <a:spcAft>
                <a:spcPts val="600"/>
              </a:spcAft>
              <a:tabLst/>
            </a:pPr>
            <a:r>
              <a:rPr lang="en-US" sz="1600" dirty="0">
                <a:solidFill>
                  <a:schemeClr val="tx1">
                    <a:lumMod val="50000"/>
                  </a:schemeClr>
                </a:solidFill>
                <a:latin typeface="+mj-lt"/>
                <a:ea typeface="Roboto Condensed Light" panose="02000000000000000000" pitchFamily="2" charset="0"/>
              </a:rPr>
              <a:t>Problem Statements</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Limited availability of real-world data hinders the quality of solution.</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Manual testing procedures hinder pace and quality of delivery.</a:t>
            </a:r>
          </a:p>
        </p:txBody>
      </p:sp>
      <p:sp>
        <p:nvSpPr>
          <p:cNvPr id="4" name="TextBox 3">
            <a:extLst>
              <a:ext uri="{FF2B5EF4-FFF2-40B4-BE49-F238E27FC236}">
                <a16:creationId xmlns:a16="http://schemas.microsoft.com/office/drawing/2014/main" id="{34A1ABCE-B532-D1E4-A502-0EB831F77F9E}"/>
              </a:ext>
            </a:extLst>
          </p:cNvPr>
          <p:cNvSpPr txBox="1"/>
          <p:nvPr/>
        </p:nvSpPr>
        <p:spPr>
          <a:xfrm>
            <a:off x="354106" y="3012723"/>
            <a:ext cx="3562808" cy="1435565"/>
          </a:xfrm>
          <a:prstGeom prst="rect">
            <a:avLst/>
          </a:prstGeom>
        </p:spPr>
        <p:txBody>
          <a:bodyPr wrap="square" lIns="0" tIns="0" rIns="0" bIns="0" numCol="1" spcCol="360000" rtlCol="0">
            <a:noAutofit/>
          </a:bodyPr>
          <a:lstStyle/>
          <a:p>
            <a:pPr algn="l">
              <a:lnSpc>
                <a:spcPct val="110000"/>
              </a:lnSpc>
              <a:spcAft>
                <a:spcPts val="600"/>
              </a:spcAft>
              <a:tabLst/>
            </a:pPr>
            <a:r>
              <a:rPr lang="en-US" sz="1600" dirty="0">
                <a:solidFill>
                  <a:schemeClr val="tx1">
                    <a:lumMod val="50000"/>
                  </a:schemeClr>
                </a:solidFill>
                <a:latin typeface="+mj-lt"/>
                <a:ea typeface="Roboto Condensed Light" panose="02000000000000000000" pitchFamily="2" charset="0"/>
              </a:rPr>
              <a:t>Desired Business and IT Outcomes</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Improve code quality and performance.</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Expedite solution delivery cycle.</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Improve collaboration between teams and reduce friction.</a:t>
            </a:r>
          </a:p>
        </p:txBody>
      </p:sp>
      <p:sp>
        <p:nvSpPr>
          <p:cNvPr id="6" name="TextBox 5">
            <a:extLst>
              <a:ext uri="{FF2B5EF4-FFF2-40B4-BE49-F238E27FC236}">
                <a16:creationId xmlns:a16="http://schemas.microsoft.com/office/drawing/2014/main" id="{D0CEA26D-4EF0-935F-018E-C1B535686950}"/>
              </a:ext>
            </a:extLst>
          </p:cNvPr>
          <p:cNvSpPr txBox="1"/>
          <p:nvPr/>
        </p:nvSpPr>
        <p:spPr>
          <a:xfrm>
            <a:off x="4776026" y="1249682"/>
            <a:ext cx="3260437" cy="1810328"/>
          </a:xfrm>
          <a:prstGeom prst="rect">
            <a:avLst/>
          </a:prstGeom>
        </p:spPr>
        <p:txBody>
          <a:bodyPr wrap="square" lIns="0" tIns="0" rIns="0" bIns="0" numCol="1" spcCol="360000" rtlCol="0">
            <a:noAutofit/>
          </a:bodyPr>
          <a:lstStyle/>
          <a:p>
            <a:pPr algn="l">
              <a:lnSpc>
                <a:spcPct val="110000"/>
              </a:lnSpc>
              <a:spcAft>
                <a:spcPts val="600"/>
              </a:spcAft>
              <a:tabLst/>
            </a:pPr>
            <a:r>
              <a:rPr lang="en-US" sz="1600" dirty="0">
                <a:solidFill>
                  <a:schemeClr val="tx1">
                    <a:lumMod val="50000"/>
                  </a:schemeClr>
                </a:solidFill>
                <a:latin typeface="+mj-lt"/>
                <a:ea typeface="Roboto Condensed Light" panose="02000000000000000000" pitchFamily="2" charset="0"/>
              </a:rPr>
              <a:t>List of Stakeholders</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Testing team</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Data Analysts</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Privacy and Security Team</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Application director</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CIO</a:t>
            </a:r>
          </a:p>
          <a:p>
            <a:pPr algn="l">
              <a:lnSpc>
                <a:spcPct val="110000"/>
              </a:lnSpc>
              <a:tabLst/>
            </a:pPr>
            <a:endParaRPr lang="en-US" sz="1600" dirty="0">
              <a:solidFill>
                <a:schemeClr val="tx1">
                  <a:lumMod val="50000"/>
                </a:schemeClr>
              </a:solidFill>
              <a:latin typeface="Roboto Condensed Light" panose="02000000000000000000" pitchFamily="2" charset="0"/>
              <a:ea typeface="Roboto Condensed Light" panose="02000000000000000000" pitchFamily="2" charset="0"/>
            </a:endParaRPr>
          </a:p>
        </p:txBody>
      </p:sp>
      <p:sp>
        <p:nvSpPr>
          <p:cNvPr id="7" name="TextBox 6">
            <a:extLst>
              <a:ext uri="{FF2B5EF4-FFF2-40B4-BE49-F238E27FC236}">
                <a16:creationId xmlns:a16="http://schemas.microsoft.com/office/drawing/2014/main" id="{53EB07A5-13DD-D428-B516-28449DF42AEA}"/>
              </a:ext>
            </a:extLst>
          </p:cNvPr>
          <p:cNvSpPr txBox="1"/>
          <p:nvPr/>
        </p:nvSpPr>
        <p:spPr>
          <a:xfrm>
            <a:off x="4776026" y="3238763"/>
            <a:ext cx="2837557" cy="2169247"/>
          </a:xfrm>
          <a:prstGeom prst="rect">
            <a:avLst/>
          </a:prstGeom>
        </p:spPr>
        <p:txBody>
          <a:bodyPr wrap="square" lIns="0" tIns="0" rIns="0" bIns="0" numCol="1" spcCol="360000" rtlCol="0">
            <a:noAutofit/>
          </a:bodyPr>
          <a:lstStyle/>
          <a:p>
            <a:pPr algn="l">
              <a:lnSpc>
                <a:spcPct val="110000"/>
              </a:lnSpc>
              <a:spcAft>
                <a:spcPts val="600"/>
              </a:spcAft>
              <a:tabLst/>
            </a:pPr>
            <a:r>
              <a:rPr lang="en-US" sz="1600" dirty="0">
                <a:solidFill>
                  <a:schemeClr val="tx1">
                    <a:lumMod val="50000"/>
                  </a:schemeClr>
                </a:solidFill>
                <a:latin typeface="+mj-lt"/>
                <a:ea typeface="Roboto Condensed Light" panose="02000000000000000000" pitchFamily="2" charset="0"/>
              </a:rPr>
              <a:t>In-Scope Teams, Systems, or Capabilities</a:t>
            </a:r>
          </a:p>
          <a:p>
            <a:pPr marL="285750" indent="-285750"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Web Development</a:t>
            </a:r>
          </a:p>
          <a:p>
            <a:pPr marL="285750" indent="-285750"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App Development</a:t>
            </a:r>
          </a:p>
          <a:p>
            <a:pPr marL="285750" indent="-285750"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Testing</a:t>
            </a:r>
          </a:p>
          <a:p>
            <a:pPr marL="285750" indent="-285750"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Quality Assurance</a:t>
            </a:r>
          </a:p>
          <a:p>
            <a:pPr marL="285750" indent="-285750"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Business Analysts</a:t>
            </a:r>
          </a:p>
          <a:p>
            <a:pPr marL="285750" indent="-285750"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UI/UX design</a:t>
            </a:r>
          </a:p>
        </p:txBody>
      </p:sp>
      <p:pic>
        <p:nvPicPr>
          <p:cNvPr id="10" name="Picture 9" descr="A group of people standing around a graph&#10;&#10;Description automatically generated">
            <a:extLst>
              <a:ext uri="{FF2B5EF4-FFF2-40B4-BE49-F238E27FC236}">
                <a16:creationId xmlns:a16="http://schemas.microsoft.com/office/drawing/2014/main" id="{2B591F2F-0F13-EA89-B85F-5ED3307E8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1186" y="2154846"/>
            <a:ext cx="3098799" cy="2582333"/>
          </a:xfrm>
          <a:prstGeom prst="rect">
            <a:avLst/>
          </a:prstGeom>
        </p:spPr>
      </p:pic>
      <p:sp>
        <p:nvSpPr>
          <p:cNvPr id="5" name="TextBox 4">
            <a:extLst>
              <a:ext uri="{FF2B5EF4-FFF2-40B4-BE49-F238E27FC236}">
                <a16:creationId xmlns:a16="http://schemas.microsoft.com/office/drawing/2014/main" id="{DBBA0867-07DE-FAB4-9D03-0F7CE7596D99}"/>
              </a:ext>
            </a:extLst>
          </p:cNvPr>
          <p:cNvSpPr txBox="1"/>
          <p:nvPr/>
        </p:nvSpPr>
        <p:spPr>
          <a:xfrm>
            <a:off x="600364" y="1024658"/>
            <a:ext cx="1034472" cy="378692"/>
          </a:xfrm>
          <a:prstGeom prst="rect">
            <a:avLst/>
          </a:prstGeom>
        </p:spPr>
        <p:txBody>
          <a:bodyPr wrap="square" lIns="0" tIns="0" rIns="0" bIns="0" numCol="1" spcCol="360000" rtlCol="0">
            <a:noAutofit/>
          </a:bodyPr>
          <a:lstStyle/>
          <a:p>
            <a:pPr marL="179388" indent="-179388" algn="l">
              <a:lnSpc>
                <a:spcPct val="110000"/>
              </a:lnSpc>
              <a:buFont typeface="Arial" panose="020B0604020202020204" pitchFamily="34" charset="0"/>
              <a:buChar char="•"/>
              <a:tabLst/>
            </a:pPr>
            <a:endParaRPr lang="en-US" sz="1400" dirty="0">
              <a:solidFill>
                <a:schemeClr val="tx1">
                  <a:lumMod val="50000"/>
                </a:schemeClr>
              </a:solidFill>
              <a:latin typeface="Roboto Condensed Light" panose="02000000000000000000" pitchFamily="2" charset="0"/>
              <a:ea typeface="Roboto Condensed Light" panose="02000000000000000000" pitchFamily="2" charset="0"/>
            </a:endParaRPr>
          </a:p>
        </p:txBody>
      </p:sp>
      <p:sp>
        <p:nvSpPr>
          <p:cNvPr id="12" name="TextBox 11">
            <a:extLst>
              <a:ext uri="{FF2B5EF4-FFF2-40B4-BE49-F238E27FC236}">
                <a16:creationId xmlns:a16="http://schemas.microsoft.com/office/drawing/2014/main" id="{3413F7C7-934D-E6A1-5B2A-FF7E776C7279}"/>
              </a:ext>
            </a:extLst>
          </p:cNvPr>
          <p:cNvSpPr txBox="1"/>
          <p:nvPr/>
        </p:nvSpPr>
        <p:spPr>
          <a:xfrm>
            <a:off x="354106" y="4961555"/>
            <a:ext cx="3562808" cy="1435565"/>
          </a:xfrm>
          <a:prstGeom prst="rect">
            <a:avLst/>
          </a:prstGeom>
        </p:spPr>
        <p:txBody>
          <a:bodyPr wrap="square" lIns="0" tIns="0" rIns="0" bIns="0" numCol="1" spcCol="360000" rtlCol="0">
            <a:noAutofit/>
          </a:bodyPr>
          <a:lstStyle/>
          <a:p>
            <a:pPr algn="l">
              <a:lnSpc>
                <a:spcPct val="110000"/>
              </a:lnSpc>
              <a:spcAft>
                <a:spcPts val="600"/>
              </a:spcAft>
              <a:tabLst/>
            </a:pPr>
            <a:r>
              <a:rPr lang="en-US" sz="1600" dirty="0">
                <a:solidFill>
                  <a:schemeClr val="tx1">
                    <a:lumMod val="50000"/>
                  </a:schemeClr>
                </a:solidFill>
                <a:latin typeface="+mj-lt"/>
                <a:ea typeface="Roboto Condensed Light" panose="02000000000000000000" pitchFamily="2" charset="0"/>
              </a:rPr>
              <a:t>Use Cases</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Code Generation</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Code Translation, Code Analysis</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Defect Forecasting, Automated Testing</a:t>
            </a:r>
          </a:p>
          <a:p>
            <a:pPr marL="179388" indent="-179388" algn="l">
              <a:lnSpc>
                <a:spcPct val="110000"/>
              </a:lnSpc>
              <a:buFont typeface="Arial" panose="020B0604020202020204" pitchFamily="34" charset="0"/>
              <a:buChar char="•"/>
              <a:tabLst/>
            </a:pPr>
            <a:r>
              <a:rPr lang="en-US" sz="1600" dirty="0">
                <a:solidFill>
                  <a:schemeClr val="tx1">
                    <a:lumMod val="50000"/>
                  </a:schemeClr>
                </a:solidFill>
                <a:latin typeface="Roboto Condensed Light" panose="02000000000000000000" pitchFamily="2" charset="0"/>
                <a:ea typeface="Roboto Condensed Light" panose="02000000000000000000" pitchFamily="2" charset="0"/>
              </a:rPr>
              <a:t>Requirements Gathering, Test Automation</a:t>
            </a:r>
          </a:p>
        </p:txBody>
      </p:sp>
    </p:spTree>
    <p:extLst>
      <p:ext uri="{BB962C8B-B14F-4D97-AF65-F5344CB8AC3E}">
        <p14:creationId xmlns:p14="http://schemas.microsoft.com/office/powerpoint/2010/main" val="1491021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0E1619-3DFE-8F4D-B3F0-D432A9862129}"/>
              </a:ext>
            </a:extLst>
          </p:cNvPr>
          <p:cNvSpPr>
            <a:spLocks noGrp="1"/>
          </p:cNvSpPr>
          <p:nvPr>
            <p:ph type="title"/>
          </p:nvPr>
        </p:nvSpPr>
        <p:spPr/>
        <p:txBody>
          <a:bodyPr/>
          <a:lstStyle/>
          <a:p>
            <a:r>
              <a:rPr lang="en-US" dirty="0"/>
              <a:t>Table of Contents</a:t>
            </a:r>
          </a:p>
        </p:txBody>
      </p:sp>
      <p:sp>
        <p:nvSpPr>
          <p:cNvPr id="7" name="Text Placeholder 5">
            <a:extLst>
              <a:ext uri="{FF2B5EF4-FFF2-40B4-BE49-F238E27FC236}">
                <a16:creationId xmlns:a16="http://schemas.microsoft.com/office/drawing/2014/main" id="{B40654C7-DFB8-0B60-BD1A-C10B442FE590}"/>
              </a:ext>
            </a:extLst>
          </p:cNvPr>
          <p:cNvSpPr>
            <a:spLocks noGrp="1"/>
          </p:cNvSpPr>
          <p:nvPr>
            <p:ph type="body" sz="quarter" idx="12"/>
          </p:nvPr>
        </p:nvSpPr>
        <p:spPr>
          <a:xfrm>
            <a:off x="4143495" y="1581153"/>
            <a:ext cx="7424643" cy="4149448"/>
          </a:xfrm>
        </p:spPr>
        <p:txBody>
          <a:bodyPr lIns="0" tIns="0" rIns="0" bIns="0" numCol="1" spcCol="360000" anchor="t">
            <a:noAutofit/>
          </a:bodyPr>
          <a:lstStyle/>
          <a:p>
            <a:pPr marL="460375" indent="-450850">
              <a:spcAft>
                <a:spcPts val="800"/>
              </a:spcAft>
            </a:pPr>
            <a:r>
              <a:rPr lang="en-US" dirty="0">
                <a:solidFill>
                  <a:srgbClr val="2576B7"/>
                </a:solidFill>
              </a:rPr>
              <a:t>3</a:t>
            </a:r>
            <a:r>
              <a:rPr lang="en-US" sz="1600" dirty="0"/>
              <a:t>	</a:t>
            </a:r>
            <a:r>
              <a:rPr lang="en-US" dirty="0"/>
              <a:t>Analyst Perspective</a:t>
            </a:r>
          </a:p>
          <a:p>
            <a:pPr marL="460375" indent="-450850">
              <a:spcAft>
                <a:spcPts val="800"/>
              </a:spcAft>
            </a:pPr>
            <a:r>
              <a:rPr lang="en-CA" sz="1600" dirty="0">
                <a:solidFill>
                  <a:srgbClr val="2576B7"/>
                </a:solidFill>
              </a:rPr>
              <a:t>4</a:t>
            </a:r>
            <a:r>
              <a:rPr lang="en-CA" sz="1600" dirty="0"/>
              <a:t>	Executive Summary</a:t>
            </a:r>
            <a:endParaRPr lang="en-US" sz="1600" dirty="0"/>
          </a:p>
          <a:p>
            <a:pPr marL="460375" indent="-450850">
              <a:spcAft>
                <a:spcPts val="800"/>
              </a:spcAft>
            </a:pPr>
            <a:r>
              <a:rPr lang="en-CA" sz="1600" dirty="0">
                <a:solidFill>
                  <a:srgbClr val="2576B7"/>
                </a:solidFill>
              </a:rPr>
              <a:t>6</a:t>
            </a:r>
            <a:r>
              <a:rPr lang="en-CA" sz="1600" dirty="0"/>
              <a:t>	Executive Brief</a:t>
            </a:r>
            <a:endParaRPr lang="en-US" sz="1600" dirty="0"/>
          </a:p>
          <a:p>
            <a:pPr marL="460375" indent="-450850">
              <a:spcAft>
                <a:spcPts val="800"/>
              </a:spcAft>
            </a:pPr>
            <a:r>
              <a:rPr lang="en-CA" dirty="0">
                <a:solidFill>
                  <a:srgbClr val="2576B7"/>
                </a:solidFill>
              </a:rPr>
              <a:t>13</a:t>
            </a:r>
            <a:r>
              <a:rPr lang="en-CA" sz="1600" dirty="0"/>
              <a:t>	Step 1.1: </a:t>
            </a:r>
            <a:r>
              <a:rPr lang="en-CA" dirty="0"/>
              <a:t>Set the Context</a:t>
            </a:r>
            <a:endParaRPr lang="en-US" sz="1600" dirty="0"/>
          </a:p>
          <a:p>
            <a:pPr marL="460375" indent="-450850">
              <a:spcAft>
                <a:spcPts val="800"/>
              </a:spcAft>
            </a:pPr>
            <a:r>
              <a:rPr lang="en-CA" dirty="0">
                <a:solidFill>
                  <a:srgbClr val="2576B7"/>
                </a:solidFill>
              </a:rPr>
              <a:t>20</a:t>
            </a:r>
            <a:r>
              <a:rPr lang="en-CA" sz="1600" dirty="0"/>
              <a:t>	</a:t>
            </a:r>
            <a:r>
              <a:rPr lang="en-CA" dirty="0"/>
              <a:t>Step 1.2: Build Your Selection Criteria</a:t>
            </a:r>
          </a:p>
          <a:p>
            <a:pPr marL="460375" indent="-450850"/>
            <a:r>
              <a:rPr lang="en-CA" sz="1600" dirty="0">
                <a:solidFill>
                  <a:srgbClr val="2576B7"/>
                </a:solidFill>
              </a:rPr>
              <a:t>33</a:t>
            </a:r>
            <a:r>
              <a:rPr lang="en-CA" sz="1600" dirty="0"/>
              <a:t>	Next Steps</a:t>
            </a:r>
            <a:endParaRPr lang="en-CA" dirty="0"/>
          </a:p>
          <a:p>
            <a:pPr marL="460375" indent="-450850">
              <a:spcAft>
                <a:spcPts val="800"/>
              </a:spcAft>
            </a:pPr>
            <a:r>
              <a:rPr lang="en-CA" dirty="0">
                <a:solidFill>
                  <a:srgbClr val="2576B7"/>
                </a:solidFill>
                <a:latin typeface="Montserrat Medium"/>
              </a:rPr>
              <a:t>35</a:t>
            </a:r>
            <a:r>
              <a:rPr lang="en-CA" sz="1600" dirty="0">
                <a:latin typeface="Montserrat Medium"/>
              </a:rPr>
              <a:t>	</a:t>
            </a:r>
            <a:r>
              <a:rPr lang="en-US" sz="1600" dirty="0">
                <a:latin typeface="Montserrat Medium"/>
              </a:rPr>
              <a:t>Bibliography</a:t>
            </a:r>
          </a:p>
        </p:txBody>
      </p:sp>
    </p:spTree>
    <p:extLst>
      <p:ext uri="{BB962C8B-B14F-4D97-AF65-F5344CB8AC3E}">
        <p14:creationId xmlns:p14="http://schemas.microsoft.com/office/powerpoint/2010/main" val="1565877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21AA-099B-EA4C-9C7B-5DB83A3BBF50}"/>
              </a:ext>
            </a:extLst>
          </p:cNvPr>
          <p:cNvSpPr>
            <a:spLocks noGrp="1"/>
          </p:cNvSpPr>
          <p:nvPr>
            <p:ph type="title"/>
          </p:nvPr>
        </p:nvSpPr>
        <p:spPr/>
        <p:txBody>
          <a:bodyPr/>
          <a:lstStyle/>
          <a:p>
            <a:r>
              <a:rPr lang="en-US" dirty="0"/>
              <a:t>Step 1.2</a:t>
            </a:r>
          </a:p>
        </p:txBody>
      </p:sp>
      <p:sp>
        <p:nvSpPr>
          <p:cNvPr id="3" name="Text Placeholder 2">
            <a:extLst>
              <a:ext uri="{FF2B5EF4-FFF2-40B4-BE49-F238E27FC236}">
                <a16:creationId xmlns:a16="http://schemas.microsoft.com/office/drawing/2014/main" id="{8FB4D050-8C0D-7E4F-BCDE-6363EC598613}"/>
              </a:ext>
            </a:extLst>
          </p:cNvPr>
          <p:cNvSpPr>
            <a:spLocks noGrp="1"/>
          </p:cNvSpPr>
          <p:nvPr>
            <p:ph type="body" sz="quarter" idx="11"/>
          </p:nvPr>
        </p:nvSpPr>
        <p:spPr/>
        <p:txBody>
          <a:bodyPr/>
          <a:lstStyle/>
          <a:p>
            <a:r>
              <a:rPr lang="en-US" dirty="0"/>
              <a:t>Build Your Selection Criteria</a:t>
            </a:r>
          </a:p>
        </p:txBody>
      </p:sp>
      <p:sp>
        <p:nvSpPr>
          <p:cNvPr id="4" name="Text Placeholder 3">
            <a:extLst>
              <a:ext uri="{FF2B5EF4-FFF2-40B4-BE49-F238E27FC236}">
                <a16:creationId xmlns:a16="http://schemas.microsoft.com/office/drawing/2014/main" id="{72A72EBA-9302-EA43-9304-A4F1CF2DC8AE}"/>
              </a:ext>
            </a:extLst>
          </p:cNvPr>
          <p:cNvSpPr>
            <a:spLocks noGrp="1"/>
          </p:cNvSpPr>
          <p:nvPr>
            <p:ph type="body" sz="quarter" idx="12"/>
          </p:nvPr>
        </p:nvSpPr>
        <p:spPr/>
        <p:txBody>
          <a:bodyPr/>
          <a:lstStyle/>
          <a:p>
            <a:r>
              <a:rPr lang="en-CA" b="1" dirty="0">
                <a:cs typeface="Arial Narrow"/>
              </a:rPr>
              <a:t>This step involves the following participants:</a:t>
            </a:r>
          </a:p>
          <a:p>
            <a:pPr marL="171450" indent="-171450">
              <a:buFont typeface="Arial" panose="020B0604020202020204" pitchFamily="34" charset="0"/>
              <a:buChar char="•"/>
            </a:pPr>
            <a:r>
              <a:rPr lang="en-CA" dirty="0"/>
              <a:t>IT Procurement</a:t>
            </a:r>
          </a:p>
          <a:p>
            <a:pPr marL="171450" indent="-171450">
              <a:buFont typeface="Arial" panose="020B0604020202020204" pitchFamily="34" charset="0"/>
              <a:buChar char="•"/>
            </a:pPr>
            <a:r>
              <a:rPr lang="en-US" dirty="0"/>
              <a:t>IT Directors and VPs</a:t>
            </a:r>
          </a:p>
          <a:p>
            <a:pPr marL="171450" indent="-171450">
              <a:buFont typeface="Arial" panose="020B0604020202020204" pitchFamily="34" charset="0"/>
              <a:buChar char="•"/>
            </a:pPr>
            <a:r>
              <a:rPr lang="en-US" dirty="0"/>
              <a:t>Enterprise Architects</a:t>
            </a:r>
          </a:p>
          <a:p>
            <a:pPr marL="171450" indent="-171450">
              <a:buFont typeface="Arial" panose="020B0604020202020204" pitchFamily="34" charset="0"/>
              <a:buChar char="•"/>
            </a:pPr>
            <a:r>
              <a:rPr lang="en-US" dirty="0"/>
              <a:t>Business Department Lead</a:t>
            </a:r>
          </a:p>
          <a:p>
            <a:pPr marL="171450" indent="-171450">
              <a:buFont typeface="Arial" panose="020B0604020202020204" pitchFamily="34" charset="0"/>
              <a:buChar char="•"/>
            </a:pPr>
            <a:r>
              <a:rPr lang="en-US" dirty="0"/>
              <a:t>IT Delivery and Support Team</a:t>
            </a:r>
          </a:p>
          <a:p>
            <a:endParaRPr lang="en-US" dirty="0"/>
          </a:p>
          <a:p>
            <a:endParaRPr lang="en-US" dirty="0"/>
          </a:p>
        </p:txBody>
      </p:sp>
      <p:sp>
        <p:nvSpPr>
          <p:cNvPr id="6" name="Text Placeholder 5">
            <a:extLst>
              <a:ext uri="{FF2B5EF4-FFF2-40B4-BE49-F238E27FC236}">
                <a16:creationId xmlns:a16="http://schemas.microsoft.com/office/drawing/2014/main" id="{DD0A3A13-5D69-3F47-A035-C2F893B3F4C3}"/>
              </a:ext>
            </a:extLst>
          </p:cNvPr>
          <p:cNvSpPr>
            <a:spLocks noGrp="1"/>
          </p:cNvSpPr>
          <p:nvPr>
            <p:ph type="body" sz="quarter" idx="16"/>
          </p:nvPr>
        </p:nvSpPr>
        <p:spPr/>
        <p:txBody>
          <a:bodyPr/>
          <a:lstStyle/>
          <a:p>
            <a:r>
              <a:rPr lang="en-US" dirty="0"/>
              <a:t>Activities</a:t>
            </a:r>
          </a:p>
        </p:txBody>
      </p:sp>
      <p:sp>
        <p:nvSpPr>
          <p:cNvPr id="7" name="Text Placeholder 6">
            <a:extLst>
              <a:ext uri="{FF2B5EF4-FFF2-40B4-BE49-F238E27FC236}">
                <a16:creationId xmlns:a16="http://schemas.microsoft.com/office/drawing/2014/main" id="{90783905-E1DF-5046-B30B-7887F021D0C7}"/>
              </a:ext>
            </a:extLst>
          </p:cNvPr>
          <p:cNvSpPr>
            <a:spLocks noGrp="1"/>
          </p:cNvSpPr>
          <p:nvPr>
            <p:ph type="body" sz="quarter" idx="14"/>
          </p:nvPr>
        </p:nvSpPr>
        <p:spPr>
          <a:xfrm>
            <a:off x="9362364" y="4720830"/>
            <a:ext cx="2542732" cy="319385"/>
          </a:xfrm>
        </p:spPr>
        <p:txBody>
          <a:bodyPr/>
          <a:lstStyle/>
          <a:p>
            <a:r>
              <a:rPr lang="en-US" dirty="0"/>
              <a:t>Outcomes of this step</a:t>
            </a:r>
          </a:p>
        </p:txBody>
      </p:sp>
      <p:sp>
        <p:nvSpPr>
          <p:cNvPr id="8" name="Text Placeholder 7">
            <a:extLst>
              <a:ext uri="{FF2B5EF4-FFF2-40B4-BE49-F238E27FC236}">
                <a16:creationId xmlns:a16="http://schemas.microsoft.com/office/drawing/2014/main" id="{4E337AE8-BD90-6E46-8B7B-A5FE3F4A75D1}"/>
              </a:ext>
            </a:extLst>
          </p:cNvPr>
          <p:cNvSpPr>
            <a:spLocks noGrp="1"/>
          </p:cNvSpPr>
          <p:nvPr>
            <p:ph type="body" sz="quarter" idx="15"/>
          </p:nvPr>
        </p:nvSpPr>
        <p:spPr>
          <a:xfrm>
            <a:off x="9362364" y="5012691"/>
            <a:ext cx="2471731" cy="1324301"/>
          </a:xfrm>
        </p:spPr>
        <p:txBody>
          <a:bodyPr/>
          <a:lstStyle/>
          <a:p>
            <a:pPr marL="171450" indent="-171450">
              <a:buFont typeface="Arial" panose="020B0604020202020204" pitchFamily="34" charset="0"/>
              <a:buChar char="•"/>
            </a:pPr>
            <a:r>
              <a:rPr lang="en-US" dirty="0"/>
              <a:t>Proposed Gen AI vendor selection scoring criteria</a:t>
            </a:r>
          </a:p>
        </p:txBody>
      </p:sp>
      <p:sp>
        <p:nvSpPr>
          <p:cNvPr id="10" name="Text Placeholder 9">
            <a:extLst>
              <a:ext uri="{FF2B5EF4-FFF2-40B4-BE49-F238E27FC236}">
                <a16:creationId xmlns:a16="http://schemas.microsoft.com/office/drawing/2014/main" id="{602B8227-3810-F54D-9CEC-F51D4D7991BD}"/>
              </a:ext>
            </a:extLst>
          </p:cNvPr>
          <p:cNvSpPr>
            <a:spLocks noGrp="1"/>
          </p:cNvSpPr>
          <p:nvPr>
            <p:ph type="body" sz="quarter" idx="34"/>
          </p:nvPr>
        </p:nvSpPr>
        <p:spPr>
          <a:xfrm>
            <a:off x="333375" y="2597467"/>
            <a:ext cx="5882698" cy="1663065"/>
          </a:xfrm>
        </p:spPr>
        <p:txBody>
          <a:bodyPr/>
          <a:lstStyle/>
          <a:p>
            <a:r>
              <a:rPr lang="en-US" dirty="0"/>
              <a:t>1.2.1 Build your selection criteria</a:t>
            </a:r>
          </a:p>
        </p:txBody>
      </p:sp>
      <p:sp>
        <p:nvSpPr>
          <p:cNvPr id="12" name="object 19">
            <a:extLst>
              <a:ext uri="{FF2B5EF4-FFF2-40B4-BE49-F238E27FC236}">
                <a16:creationId xmlns:a16="http://schemas.microsoft.com/office/drawing/2014/main" id="{60177E6E-786C-6F43-A759-E2D29A17988B}"/>
              </a:ext>
            </a:extLst>
          </p:cNvPr>
          <p:cNvSpPr/>
          <p:nvPr/>
        </p:nvSpPr>
        <p:spPr>
          <a:xfrm rot="5400000" flipH="1">
            <a:off x="10528109" y="3240432"/>
            <a:ext cx="72994" cy="2392942"/>
          </a:xfrm>
          <a:custGeom>
            <a:avLst/>
            <a:gdLst/>
            <a:ahLst/>
            <a:cxnLst/>
            <a:rect l="l" t="t" r="r" b="b"/>
            <a:pathLst>
              <a:path h="7791450">
                <a:moveTo>
                  <a:pt x="0" y="0"/>
                </a:moveTo>
                <a:lnTo>
                  <a:pt x="0" y="7790956"/>
                </a:lnTo>
              </a:path>
            </a:pathLst>
          </a:custGeom>
          <a:ln w="3175">
            <a:solidFill>
              <a:schemeClr val="bg1">
                <a:alpha val="40000"/>
              </a:schemeClr>
            </a:solidFill>
          </a:ln>
        </p:spPr>
        <p:txBody>
          <a:bodyPr wrap="square" lIns="0" tIns="0" rIns="0" bIns="0" rtlCol="0">
            <a:noAutofit/>
          </a:bodyPr>
          <a:lstStyle/>
          <a:p>
            <a:endParaRPr sz="662" dirty="0">
              <a:latin typeface="Roboto Condensed Light" panose="02000000000000000000" pitchFamily="2" charset="0"/>
            </a:endParaRPr>
          </a:p>
        </p:txBody>
      </p:sp>
      <p:sp>
        <p:nvSpPr>
          <p:cNvPr id="11" name="Text Placeholder 10">
            <a:extLst>
              <a:ext uri="{FF2B5EF4-FFF2-40B4-BE49-F238E27FC236}">
                <a16:creationId xmlns:a16="http://schemas.microsoft.com/office/drawing/2014/main" id="{E6F1558B-5366-B481-31AE-978E5B773B62}"/>
              </a:ext>
            </a:extLst>
          </p:cNvPr>
          <p:cNvSpPr>
            <a:spLocks noGrp="1"/>
          </p:cNvSpPr>
          <p:nvPr>
            <p:ph type="body" sz="quarter" idx="35"/>
          </p:nvPr>
        </p:nvSpPr>
        <p:spPr/>
        <p:txBody>
          <a:bodyPr/>
          <a:lstStyle/>
          <a:p>
            <a:r>
              <a:rPr lang="en-US" dirty="0"/>
              <a:t>Select Your Generative AI Vendor</a:t>
            </a:r>
            <a:endParaRPr lang="en-CA" dirty="0"/>
          </a:p>
        </p:txBody>
      </p:sp>
      <p:grpSp>
        <p:nvGrpSpPr>
          <p:cNvPr id="14" name="Group 13">
            <a:extLst>
              <a:ext uri="{FF2B5EF4-FFF2-40B4-BE49-F238E27FC236}">
                <a16:creationId xmlns:a16="http://schemas.microsoft.com/office/drawing/2014/main" id="{700D12AD-BD8C-7E7C-0A41-215D307A7AAB}"/>
              </a:ext>
            </a:extLst>
          </p:cNvPr>
          <p:cNvGrpSpPr/>
          <p:nvPr/>
        </p:nvGrpSpPr>
        <p:grpSpPr>
          <a:xfrm>
            <a:off x="333375" y="5292372"/>
            <a:ext cx="7867350" cy="1038285"/>
            <a:chOff x="333375" y="5292372"/>
            <a:chExt cx="7867350" cy="1038285"/>
          </a:xfrm>
        </p:grpSpPr>
        <p:sp>
          <p:nvSpPr>
            <p:cNvPr id="15" name="Freeform: Shape 14">
              <a:extLst>
                <a:ext uri="{FF2B5EF4-FFF2-40B4-BE49-F238E27FC236}">
                  <a16:creationId xmlns:a16="http://schemas.microsoft.com/office/drawing/2014/main" id="{B93A343E-97F0-FD1D-512C-619B8A9416E7}"/>
                </a:ext>
              </a:extLst>
            </p:cNvPr>
            <p:cNvSpPr/>
            <p:nvPr/>
          </p:nvSpPr>
          <p:spPr>
            <a:xfrm>
              <a:off x="333375" y="5292372"/>
              <a:ext cx="4123122" cy="1038285"/>
            </a:xfrm>
            <a:custGeom>
              <a:avLst/>
              <a:gdLst>
                <a:gd name="connsiteX0" fmla="*/ 0 w 4547364"/>
                <a:gd name="connsiteY0" fmla="*/ 0 h 1038285"/>
                <a:gd name="connsiteX1" fmla="*/ 4028222 w 4547364"/>
                <a:gd name="connsiteY1" fmla="*/ 0 h 1038285"/>
                <a:gd name="connsiteX2" fmla="*/ 4547364 w 4547364"/>
                <a:gd name="connsiteY2" fmla="*/ 519143 h 1038285"/>
                <a:gd name="connsiteX3" fmla="*/ 4028222 w 4547364"/>
                <a:gd name="connsiteY3" fmla="*/ 1038285 h 1038285"/>
                <a:gd name="connsiteX4" fmla="*/ 0 w 4547364"/>
                <a:gd name="connsiteY4" fmla="*/ 1038285 h 1038285"/>
                <a:gd name="connsiteX5" fmla="*/ 0 w 4547364"/>
                <a:gd name="connsiteY5" fmla="*/ 0 h 103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64" h="1038285">
                  <a:moveTo>
                    <a:pt x="0" y="0"/>
                  </a:moveTo>
                  <a:lnTo>
                    <a:pt x="4028222" y="0"/>
                  </a:lnTo>
                  <a:lnTo>
                    <a:pt x="4547364" y="519143"/>
                  </a:lnTo>
                  <a:lnTo>
                    <a:pt x="4028222" y="1038285"/>
                  </a:lnTo>
                  <a:lnTo>
                    <a:pt x="0" y="1038285"/>
                  </a:lnTo>
                  <a:lnTo>
                    <a:pt x="0" y="0"/>
                  </a:lnTo>
                  <a:close/>
                </a:path>
              </a:pathLst>
            </a:custGeom>
            <a:solidFill>
              <a:srgbClr val="7F7F7F"/>
            </a:solidFill>
            <a:ln>
              <a:solidFill>
                <a:schemeClr val="lt1">
                  <a:hueOff val="0"/>
                  <a:satOff val="0"/>
                  <a:lumOff val="0"/>
                  <a:alpha val="20000"/>
                </a:schemeClr>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2672" rIns="280907" bIns="4267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pitchFamily="2" charset="77"/>
                </a:rPr>
                <a:t>Step 1.1</a:t>
              </a:r>
            </a:p>
          </p:txBody>
        </p:sp>
        <p:sp>
          <p:nvSpPr>
            <p:cNvPr id="16" name="Freeform: Shape 15">
              <a:extLst>
                <a:ext uri="{FF2B5EF4-FFF2-40B4-BE49-F238E27FC236}">
                  <a16:creationId xmlns:a16="http://schemas.microsoft.com/office/drawing/2014/main" id="{B13E3C03-B412-A8B9-C493-A1C0F4704469}"/>
                </a:ext>
              </a:extLst>
            </p:cNvPr>
            <p:cNvSpPr/>
            <p:nvPr/>
          </p:nvSpPr>
          <p:spPr>
            <a:xfrm>
              <a:off x="3991973" y="5292372"/>
              <a:ext cx="4208752" cy="1038285"/>
            </a:xfrm>
            <a:custGeom>
              <a:avLst/>
              <a:gdLst>
                <a:gd name="connsiteX0" fmla="*/ 0 w 4547364"/>
                <a:gd name="connsiteY0" fmla="*/ 0 h 1038285"/>
                <a:gd name="connsiteX1" fmla="*/ 4028222 w 4547364"/>
                <a:gd name="connsiteY1" fmla="*/ 0 h 1038285"/>
                <a:gd name="connsiteX2" fmla="*/ 4547364 w 4547364"/>
                <a:gd name="connsiteY2" fmla="*/ 519143 h 1038285"/>
                <a:gd name="connsiteX3" fmla="*/ 4028222 w 4547364"/>
                <a:gd name="connsiteY3" fmla="*/ 1038285 h 1038285"/>
                <a:gd name="connsiteX4" fmla="*/ 0 w 4547364"/>
                <a:gd name="connsiteY4" fmla="*/ 1038285 h 1038285"/>
                <a:gd name="connsiteX5" fmla="*/ 519143 w 4547364"/>
                <a:gd name="connsiteY5" fmla="*/ 519143 h 1038285"/>
                <a:gd name="connsiteX6" fmla="*/ 0 w 4547364"/>
                <a:gd name="connsiteY6" fmla="*/ 0 h 103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7364" h="1038285">
                  <a:moveTo>
                    <a:pt x="0" y="0"/>
                  </a:moveTo>
                  <a:lnTo>
                    <a:pt x="4028222" y="0"/>
                  </a:lnTo>
                  <a:lnTo>
                    <a:pt x="4547364" y="519143"/>
                  </a:lnTo>
                  <a:lnTo>
                    <a:pt x="4028222" y="1038285"/>
                  </a:lnTo>
                  <a:lnTo>
                    <a:pt x="0" y="1038285"/>
                  </a:lnTo>
                  <a:lnTo>
                    <a:pt x="519143" y="519143"/>
                  </a:lnTo>
                  <a:lnTo>
                    <a:pt x="0" y="0"/>
                  </a:lnTo>
                  <a:close/>
                </a:path>
              </a:pathLst>
            </a:custGeom>
            <a:solidFill>
              <a:schemeClr val="accent1">
                <a:alpha val="90000"/>
              </a:schemeClr>
            </a:solidFill>
            <a:ln>
              <a:solidFill>
                <a:schemeClr val="lt1">
                  <a:hueOff val="0"/>
                  <a:satOff val="0"/>
                  <a:lumOff val="0"/>
                  <a:alpha val="2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83151" tIns="42672" rIns="540478" bIns="4267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pitchFamily="2" charset="77"/>
                </a:rPr>
                <a:t>Step 1.2</a:t>
              </a:r>
            </a:p>
          </p:txBody>
        </p:sp>
      </p:grpSp>
    </p:spTree>
    <p:extLst>
      <p:ext uri="{BB962C8B-B14F-4D97-AF65-F5344CB8AC3E}">
        <p14:creationId xmlns:p14="http://schemas.microsoft.com/office/powerpoint/2010/main" val="2588711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C17BE8-22AC-BE5F-0420-AE5C1155A73F}"/>
              </a:ext>
            </a:extLst>
          </p:cNvPr>
          <p:cNvSpPr>
            <a:spLocks noGrp="1"/>
          </p:cNvSpPr>
          <p:nvPr>
            <p:ph type="title"/>
          </p:nvPr>
        </p:nvSpPr>
        <p:spPr>
          <a:xfrm>
            <a:off x="354106" y="544769"/>
            <a:ext cx="10673619" cy="1130188"/>
          </a:xfrm>
        </p:spPr>
        <p:txBody>
          <a:bodyPr/>
          <a:lstStyle/>
          <a:p>
            <a:r>
              <a:rPr lang="en-US" dirty="0"/>
              <a:t>Build your Gen AI vendor selection against eight key criteria</a:t>
            </a:r>
            <a:endParaRPr lang="en-CA" dirty="0"/>
          </a:p>
        </p:txBody>
      </p:sp>
      <p:grpSp>
        <p:nvGrpSpPr>
          <p:cNvPr id="51" name="Group 50">
            <a:extLst>
              <a:ext uri="{FF2B5EF4-FFF2-40B4-BE49-F238E27FC236}">
                <a16:creationId xmlns:a16="http://schemas.microsoft.com/office/drawing/2014/main" id="{989A8951-FB7A-2AD9-2D27-BA39A30347BD}"/>
              </a:ext>
            </a:extLst>
          </p:cNvPr>
          <p:cNvGrpSpPr/>
          <p:nvPr/>
        </p:nvGrpSpPr>
        <p:grpSpPr>
          <a:xfrm>
            <a:off x="864462" y="1807153"/>
            <a:ext cx="10464664" cy="3850989"/>
            <a:chOff x="1574936" y="1807153"/>
            <a:chExt cx="10464664" cy="3850989"/>
          </a:xfrm>
        </p:grpSpPr>
        <p:grpSp>
          <p:nvGrpSpPr>
            <p:cNvPr id="4" name="Group 3">
              <a:extLst>
                <a:ext uri="{FF2B5EF4-FFF2-40B4-BE49-F238E27FC236}">
                  <a16:creationId xmlns:a16="http://schemas.microsoft.com/office/drawing/2014/main" id="{A146A6EC-0AFA-B656-393C-2F39B145E400}"/>
                </a:ext>
              </a:extLst>
            </p:cNvPr>
            <p:cNvGrpSpPr/>
            <p:nvPr/>
          </p:nvGrpSpPr>
          <p:grpSpPr>
            <a:xfrm>
              <a:off x="1574936" y="1807153"/>
              <a:ext cx="10464664" cy="873644"/>
              <a:chOff x="1574936" y="1807153"/>
              <a:chExt cx="10464664" cy="873644"/>
            </a:xfrm>
          </p:grpSpPr>
          <p:sp>
            <p:nvSpPr>
              <p:cNvPr id="11" name="Rectangle 10">
                <a:extLst>
                  <a:ext uri="{FF2B5EF4-FFF2-40B4-BE49-F238E27FC236}">
                    <a16:creationId xmlns:a16="http://schemas.microsoft.com/office/drawing/2014/main" id="{62D3BB64-FBB0-EB04-CC21-093347E37440}"/>
                  </a:ext>
                </a:extLst>
              </p:cNvPr>
              <p:cNvSpPr/>
              <p:nvPr/>
            </p:nvSpPr>
            <p:spPr>
              <a:xfrm>
                <a:off x="1574937" y="1807153"/>
                <a:ext cx="5130663" cy="873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12" name="Rectangle 11">
                <a:extLst>
                  <a:ext uri="{FF2B5EF4-FFF2-40B4-BE49-F238E27FC236}">
                    <a16:creationId xmlns:a16="http://schemas.microsoft.com/office/drawing/2014/main" id="{3311ED6B-A116-D295-7782-AC5A6BE451B9}"/>
                  </a:ext>
                </a:extLst>
              </p:cNvPr>
              <p:cNvSpPr/>
              <p:nvPr/>
            </p:nvSpPr>
            <p:spPr>
              <a:xfrm>
                <a:off x="1574936" y="1807153"/>
                <a:ext cx="106680" cy="8736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19" name="Rectangle 18">
                <a:extLst>
                  <a:ext uri="{FF2B5EF4-FFF2-40B4-BE49-F238E27FC236}">
                    <a16:creationId xmlns:a16="http://schemas.microsoft.com/office/drawing/2014/main" id="{8ACA177F-C30C-5273-1DB9-7E8D5411A80C}"/>
                  </a:ext>
                </a:extLst>
              </p:cNvPr>
              <p:cNvSpPr/>
              <p:nvPr/>
            </p:nvSpPr>
            <p:spPr>
              <a:xfrm>
                <a:off x="6908937" y="1807153"/>
                <a:ext cx="5130663" cy="873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20" name="Rectangle 19">
                <a:extLst>
                  <a:ext uri="{FF2B5EF4-FFF2-40B4-BE49-F238E27FC236}">
                    <a16:creationId xmlns:a16="http://schemas.microsoft.com/office/drawing/2014/main" id="{03224DC9-7895-D9C2-A06D-AEE24D3D73CC}"/>
                  </a:ext>
                </a:extLst>
              </p:cNvPr>
              <p:cNvSpPr/>
              <p:nvPr/>
            </p:nvSpPr>
            <p:spPr>
              <a:xfrm>
                <a:off x="6908936" y="1807153"/>
                <a:ext cx="106680" cy="8736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27" name="TextBox 26">
                <a:extLst>
                  <a:ext uri="{FF2B5EF4-FFF2-40B4-BE49-F238E27FC236}">
                    <a16:creationId xmlns:a16="http://schemas.microsoft.com/office/drawing/2014/main" id="{09C49861-7698-D20C-EA35-EF641FF09425}"/>
                  </a:ext>
                </a:extLst>
              </p:cNvPr>
              <p:cNvSpPr txBox="1"/>
              <p:nvPr/>
            </p:nvSpPr>
            <p:spPr>
              <a:xfrm>
                <a:off x="2933580" y="1863556"/>
                <a:ext cx="2761975"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Features &amp; Functionalities</a:t>
                </a:r>
              </a:p>
            </p:txBody>
          </p:sp>
          <p:sp>
            <p:nvSpPr>
              <p:cNvPr id="28" name="Subtitle 2">
                <a:extLst>
                  <a:ext uri="{FF2B5EF4-FFF2-40B4-BE49-F238E27FC236}">
                    <a16:creationId xmlns:a16="http://schemas.microsoft.com/office/drawing/2014/main" id="{DC552621-5FD9-2765-09C2-DD49D519F0CF}"/>
                  </a:ext>
                </a:extLst>
              </p:cNvPr>
              <p:cNvSpPr txBox="1">
                <a:spLocks/>
              </p:cNvSpPr>
              <p:nvPr/>
            </p:nvSpPr>
            <p:spPr>
              <a:xfrm>
                <a:off x="2933580" y="2159302"/>
                <a:ext cx="3473433" cy="441852"/>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rgbClr val="000000"/>
                    </a:solidFill>
                    <a:latin typeface="+mn-lt"/>
                    <a:ea typeface="Roboto Condensed Light" panose="02000000000000000000" pitchFamily="2" charset="0"/>
                    <a:cs typeface="Mukta ExtraLight" panose="020B0000000000000000" pitchFamily="34" charset="77"/>
                  </a:rPr>
                  <a:t>The capabilities and services the Gen AI solution provides and enables.</a:t>
                </a:r>
              </a:p>
            </p:txBody>
          </p:sp>
          <p:sp>
            <p:nvSpPr>
              <p:cNvPr id="35" name="TextBox 34">
                <a:extLst>
                  <a:ext uri="{FF2B5EF4-FFF2-40B4-BE49-F238E27FC236}">
                    <a16:creationId xmlns:a16="http://schemas.microsoft.com/office/drawing/2014/main" id="{9BD8A740-94CA-5A2E-AEC5-9EBBC02CAA17}"/>
                  </a:ext>
                </a:extLst>
              </p:cNvPr>
              <p:cNvSpPr txBox="1"/>
              <p:nvPr/>
            </p:nvSpPr>
            <p:spPr>
              <a:xfrm>
                <a:off x="8246985" y="1863556"/>
                <a:ext cx="2819683"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Customization &amp; Flexibility</a:t>
                </a:r>
              </a:p>
            </p:txBody>
          </p:sp>
          <p:sp>
            <p:nvSpPr>
              <p:cNvPr id="36" name="Subtitle 2">
                <a:extLst>
                  <a:ext uri="{FF2B5EF4-FFF2-40B4-BE49-F238E27FC236}">
                    <a16:creationId xmlns:a16="http://schemas.microsoft.com/office/drawing/2014/main" id="{2C155291-3159-2D8D-138B-15917D7B505A}"/>
                  </a:ext>
                </a:extLst>
              </p:cNvPr>
              <p:cNvSpPr txBox="1">
                <a:spLocks/>
              </p:cNvSpPr>
              <p:nvPr/>
            </p:nvSpPr>
            <p:spPr>
              <a:xfrm>
                <a:off x="8246985" y="2159302"/>
                <a:ext cx="3473433" cy="441852"/>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rgbClr val="000000"/>
                    </a:solidFill>
                    <a:latin typeface="+mn-lt"/>
                    <a:ea typeface="Roboto Condensed Light" panose="02000000000000000000" pitchFamily="2" charset="0"/>
                    <a:cs typeface="Mukta ExtraLight" panose="020B0000000000000000" pitchFamily="34" charset="77"/>
                  </a:rPr>
                  <a:t>The ease to configure, modify, and alter the solution to meet unique needs of the user.</a:t>
                </a:r>
              </a:p>
            </p:txBody>
          </p:sp>
          <p:sp>
            <p:nvSpPr>
              <p:cNvPr id="43" name="TextBox 42">
                <a:extLst>
                  <a:ext uri="{FF2B5EF4-FFF2-40B4-BE49-F238E27FC236}">
                    <a16:creationId xmlns:a16="http://schemas.microsoft.com/office/drawing/2014/main" id="{5865A119-E3D9-7B3C-A5BC-E1A49346EF83}"/>
                  </a:ext>
                </a:extLst>
              </p:cNvPr>
              <p:cNvSpPr txBox="1"/>
              <p:nvPr/>
            </p:nvSpPr>
            <p:spPr>
              <a:xfrm>
                <a:off x="2050958" y="1834572"/>
                <a:ext cx="513282" cy="830997"/>
              </a:xfrm>
              <a:prstGeom prst="rect">
                <a:avLst/>
              </a:prstGeom>
              <a:noFill/>
            </p:spPr>
            <p:txBody>
              <a:bodyPr wrap="none" rtlCol="0" anchor="ctr" anchorCtr="0">
                <a:spAutoFit/>
              </a:bodyPr>
              <a:lstStyle/>
              <a:p>
                <a:pPr algn="ctr"/>
                <a:r>
                  <a:rPr lang="en-US" sz="4800" b="1" dirty="0">
                    <a:solidFill>
                      <a:schemeClr val="accent2">
                        <a:lumMod val="75000"/>
                      </a:schemeClr>
                    </a:solidFill>
                    <a:latin typeface="Montserrat SemiBold" pitchFamily="2" charset="77"/>
                    <a:ea typeface="League Spartan" charset="0"/>
                    <a:cs typeface="Poppins" pitchFamily="2" charset="77"/>
                  </a:rPr>
                  <a:t>»</a:t>
                </a:r>
              </a:p>
            </p:txBody>
          </p:sp>
          <p:sp>
            <p:nvSpPr>
              <p:cNvPr id="47" name="TextBox 46">
                <a:extLst>
                  <a:ext uri="{FF2B5EF4-FFF2-40B4-BE49-F238E27FC236}">
                    <a16:creationId xmlns:a16="http://schemas.microsoft.com/office/drawing/2014/main" id="{2251BCC4-AEBB-C5F5-CB3A-4EF1D304A502}"/>
                  </a:ext>
                </a:extLst>
              </p:cNvPr>
              <p:cNvSpPr txBox="1"/>
              <p:nvPr/>
            </p:nvSpPr>
            <p:spPr>
              <a:xfrm>
                <a:off x="7374662" y="1834572"/>
                <a:ext cx="513282" cy="830997"/>
              </a:xfrm>
              <a:prstGeom prst="rect">
                <a:avLst/>
              </a:prstGeom>
              <a:noFill/>
            </p:spPr>
            <p:txBody>
              <a:bodyPr wrap="none" rtlCol="0" anchor="ctr" anchorCtr="0">
                <a:spAutoFit/>
              </a:bodyPr>
              <a:lstStyle/>
              <a:p>
                <a:pPr algn="ctr"/>
                <a:r>
                  <a:rPr lang="en-US" sz="4800" b="1" dirty="0">
                    <a:solidFill>
                      <a:schemeClr val="accent2">
                        <a:lumMod val="75000"/>
                      </a:schemeClr>
                    </a:solidFill>
                    <a:latin typeface="Montserrat SemiBold" pitchFamily="2" charset="77"/>
                    <a:ea typeface="League Spartan" charset="0"/>
                    <a:cs typeface="Poppins" pitchFamily="2" charset="77"/>
                  </a:rPr>
                  <a:t>»</a:t>
                </a:r>
              </a:p>
            </p:txBody>
          </p:sp>
        </p:grpSp>
        <p:grpSp>
          <p:nvGrpSpPr>
            <p:cNvPr id="5" name="Group 4">
              <a:extLst>
                <a:ext uri="{FF2B5EF4-FFF2-40B4-BE49-F238E27FC236}">
                  <a16:creationId xmlns:a16="http://schemas.microsoft.com/office/drawing/2014/main" id="{FB628248-D397-DF5D-3246-8F23C31982BD}"/>
                </a:ext>
              </a:extLst>
            </p:cNvPr>
            <p:cNvGrpSpPr/>
            <p:nvPr/>
          </p:nvGrpSpPr>
          <p:grpSpPr>
            <a:xfrm>
              <a:off x="1574936" y="2799601"/>
              <a:ext cx="10464664" cy="873644"/>
              <a:chOff x="1574936" y="3127953"/>
              <a:chExt cx="10464664" cy="873644"/>
            </a:xfrm>
          </p:grpSpPr>
          <p:sp>
            <p:nvSpPr>
              <p:cNvPr id="13" name="Rectangle 12">
                <a:extLst>
                  <a:ext uri="{FF2B5EF4-FFF2-40B4-BE49-F238E27FC236}">
                    <a16:creationId xmlns:a16="http://schemas.microsoft.com/office/drawing/2014/main" id="{83E6AFF4-E679-FB5B-DABD-B18187CF0277}"/>
                  </a:ext>
                </a:extLst>
              </p:cNvPr>
              <p:cNvSpPr/>
              <p:nvPr/>
            </p:nvSpPr>
            <p:spPr>
              <a:xfrm>
                <a:off x="1574937" y="3127953"/>
                <a:ext cx="5130663" cy="873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14" name="Rectangle 13">
                <a:extLst>
                  <a:ext uri="{FF2B5EF4-FFF2-40B4-BE49-F238E27FC236}">
                    <a16:creationId xmlns:a16="http://schemas.microsoft.com/office/drawing/2014/main" id="{0475DEFC-7B4D-C567-10E2-1FAE88A5B7C7}"/>
                  </a:ext>
                </a:extLst>
              </p:cNvPr>
              <p:cNvSpPr/>
              <p:nvPr/>
            </p:nvSpPr>
            <p:spPr>
              <a:xfrm>
                <a:off x="1574936" y="3127953"/>
                <a:ext cx="106680" cy="8736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21" name="Rectangle 20">
                <a:extLst>
                  <a:ext uri="{FF2B5EF4-FFF2-40B4-BE49-F238E27FC236}">
                    <a16:creationId xmlns:a16="http://schemas.microsoft.com/office/drawing/2014/main" id="{5B57D5DC-5DB9-3D58-5471-9AED1C70046C}"/>
                  </a:ext>
                </a:extLst>
              </p:cNvPr>
              <p:cNvSpPr/>
              <p:nvPr/>
            </p:nvSpPr>
            <p:spPr>
              <a:xfrm>
                <a:off x="6908937" y="3127953"/>
                <a:ext cx="5130663" cy="873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22" name="Rectangle 21">
                <a:extLst>
                  <a:ext uri="{FF2B5EF4-FFF2-40B4-BE49-F238E27FC236}">
                    <a16:creationId xmlns:a16="http://schemas.microsoft.com/office/drawing/2014/main" id="{69E51FF3-4F51-7498-AAB4-3EA2661C1A6C}"/>
                  </a:ext>
                </a:extLst>
              </p:cNvPr>
              <p:cNvSpPr/>
              <p:nvPr/>
            </p:nvSpPr>
            <p:spPr>
              <a:xfrm>
                <a:off x="6908936" y="3127953"/>
                <a:ext cx="106680" cy="8736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29" name="TextBox 28">
                <a:extLst>
                  <a:ext uri="{FF2B5EF4-FFF2-40B4-BE49-F238E27FC236}">
                    <a16:creationId xmlns:a16="http://schemas.microsoft.com/office/drawing/2014/main" id="{82E79FC5-3708-6573-638D-574513C89926}"/>
                  </a:ext>
                </a:extLst>
              </p:cNvPr>
              <p:cNvSpPr txBox="1"/>
              <p:nvPr/>
            </p:nvSpPr>
            <p:spPr>
              <a:xfrm>
                <a:off x="2933580" y="3184356"/>
                <a:ext cx="2503891"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Support &amp; Maintenance</a:t>
                </a:r>
              </a:p>
            </p:txBody>
          </p:sp>
          <p:sp>
            <p:nvSpPr>
              <p:cNvPr id="30" name="Subtitle 2">
                <a:extLst>
                  <a:ext uri="{FF2B5EF4-FFF2-40B4-BE49-F238E27FC236}">
                    <a16:creationId xmlns:a16="http://schemas.microsoft.com/office/drawing/2014/main" id="{C57D477B-2455-E3B4-C70F-82ECA7F0EDBE}"/>
                  </a:ext>
                </a:extLst>
              </p:cNvPr>
              <p:cNvSpPr txBox="1">
                <a:spLocks/>
              </p:cNvSpPr>
              <p:nvPr/>
            </p:nvSpPr>
            <p:spPr>
              <a:xfrm>
                <a:off x="2933580" y="3480102"/>
                <a:ext cx="3473433" cy="441852"/>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rgbClr val="000000"/>
                    </a:solidFill>
                    <a:latin typeface="+mn-lt"/>
                    <a:ea typeface="Roboto Condensed Light" panose="02000000000000000000" pitchFamily="2" charset="0"/>
                    <a:cs typeface="Mukta ExtraLight" panose="020B0000000000000000" pitchFamily="34" charset="77"/>
                  </a:rPr>
                  <a:t>The guidance and assistance in the use of the solution and ensure the solution’s operations.</a:t>
                </a:r>
              </a:p>
            </p:txBody>
          </p:sp>
          <p:sp>
            <p:nvSpPr>
              <p:cNvPr id="37" name="TextBox 36">
                <a:extLst>
                  <a:ext uri="{FF2B5EF4-FFF2-40B4-BE49-F238E27FC236}">
                    <a16:creationId xmlns:a16="http://schemas.microsoft.com/office/drawing/2014/main" id="{83CE47E0-EC83-491C-7778-4813B6F1E514}"/>
                  </a:ext>
                </a:extLst>
              </p:cNvPr>
              <p:cNvSpPr txBox="1"/>
              <p:nvPr/>
            </p:nvSpPr>
            <p:spPr>
              <a:xfrm>
                <a:off x="8246985" y="3184356"/>
                <a:ext cx="867225"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Security</a:t>
                </a:r>
              </a:p>
            </p:txBody>
          </p:sp>
          <p:sp>
            <p:nvSpPr>
              <p:cNvPr id="38" name="Subtitle 2">
                <a:extLst>
                  <a:ext uri="{FF2B5EF4-FFF2-40B4-BE49-F238E27FC236}">
                    <a16:creationId xmlns:a16="http://schemas.microsoft.com/office/drawing/2014/main" id="{F8CFDDCE-7A5C-3D0B-F11D-657D1AF3303C}"/>
                  </a:ext>
                </a:extLst>
              </p:cNvPr>
              <p:cNvSpPr txBox="1">
                <a:spLocks/>
              </p:cNvSpPr>
              <p:nvPr/>
            </p:nvSpPr>
            <p:spPr>
              <a:xfrm>
                <a:off x="8246985" y="3480102"/>
                <a:ext cx="3473433" cy="441852"/>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rgbClr val="000000"/>
                    </a:solidFill>
                    <a:latin typeface="+mn-lt"/>
                    <a:ea typeface="Roboto Condensed Light" panose="02000000000000000000" pitchFamily="2" charset="0"/>
                    <a:cs typeface="Mukta ExtraLight" panose="020B0000000000000000" pitchFamily="34" charset="77"/>
                  </a:rPr>
                  <a:t>The security protocols, controls, and mechanisms in place to protect the solution, bots, data and integrated systems.</a:t>
                </a:r>
              </a:p>
            </p:txBody>
          </p:sp>
          <p:sp>
            <p:nvSpPr>
              <p:cNvPr id="44" name="TextBox 43">
                <a:extLst>
                  <a:ext uri="{FF2B5EF4-FFF2-40B4-BE49-F238E27FC236}">
                    <a16:creationId xmlns:a16="http://schemas.microsoft.com/office/drawing/2014/main" id="{7F709F75-9F98-A5F2-6080-6F900B5371D7}"/>
                  </a:ext>
                </a:extLst>
              </p:cNvPr>
              <p:cNvSpPr txBox="1"/>
              <p:nvPr/>
            </p:nvSpPr>
            <p:spPr>
              <a:xfrm>
                <a:off x="2050959" y="3155372"/>
                <a:ext cx="513282" cy="830997"/>
              </a:xfrm>
              <a:prstGeom prst="rect">
                <a:avLst/>
              </a:prstGeom>
              <a:noFill/>
            </p:spPr>
            <p:txBody>
              <a:bodyPr wrap="none" rtlCol="0" anchor="ctr" anchorCtr="0">
                <a:spAutoFit/>
              </a:bodyPr>
              <a:lstStyle/>
              <a:p>
                <a:pPr algn="ctr"/>
                <a:r>
                  <a:rPr lang="en-US" sz="4800" b="1" dirty="0">
                    <a:solidFill>
                      <a:schemeClr val="accent2">
                        <a:lumMod val="75000"/>
                      </a:schemeClr>
                    </a:solidFill>
                    <a:latin typeface="Montserrat SemiBold" pitchFamily="2" charset="77"/>
                    <a:ea typeface="League Spartan" charset="0"/>
                    <a:cs typeface="Poppins" pitchFamily="2" charset="77"/>
                  </a:rPr>
                  <a:t>»</a:t>
                </a:r>
              </a:p>
            </p:txBody>
          </p:sp>
          <p:sp>
            <p:nvSpPr>
              <p:cNvPr id="48" name="TextBox 47">
                <a:extLst>
                  <a:ext uri="{FF2B5EF4-FFF2-40B4-BE49-F238E27FC236}">
                    <a16:creationId xmlns:a16="http://schemas.microsoft.com/office/drawing/2014/main" id="{C42C15B4-86F0-3DEB-5614-8B6EFE8E71D1}"/>
                  </a:ext>
                </a:extLst>
              </p:cNvPr>
              <p:cNvSpPr txBox="1"/>
              <p:nvPr/>
            </p:nvSpPr>
            <p:spPr>
              <a:xfrm>
                <a:off x="7374661" y="3155372"/>
                <a:ext cx="513282" cy="830997"/>
              </a:xfrm>
              <a:prstGeom prst="rect">
                <a:avLst/>
              </a:prstGeom>
              <a:noFill/>
            </p:spPr>
            <p:txBody>
              <a:bodyPr wrap="none" rtlCol="0" anchor="ctr" anchorCtr="0">
                <a:spAutoFit/>
              </a:bodyPr>
              <a:lstStyle/>
              <a:p>
                <a:pPr algn="ctr"/>
                <a:r>
                  <a:rPr lang="en-US" sz="4800" b="1" dirty="0">
                    <a:solidFill>
                      <a:schemeClr val="accent2">
                        <a:lumMod val="75000"/>
                      </a:schemeClr>
                    </a:solidFill>
                    <a:latin typeface="Montserrat SemiBold" pitchFamily="2" charset="77"/>
                    <a:ea typeface="League Spartan" charset="0"/>
                    <a:cs typeface="Poppins" pitchFamily="2" charset="77"/>
                  </a:rPr>
                  <a:t>»</a:t>
                </a:r>
              </a:p>
            </p:txBody>
          </p:sp>
        </p:grpSp>
        <p:grpSp>
          <p:nvGrpSpPr>
            <p:cNvPr id="6" name="Group 5">
              <a:extLst>
                <a:ext uri="{FF2B5EF4-FFF2-40B4-BE49-F238E27FC236}">
                  <a16:creationId xmlns:a16="http://schemas.microsoft.com/office/drawing/2014/main" id="{DAF280A6-A01B-6E50-6171-5D5744B12E78}"/>
                </a:ext>
              </a:extLst>
            </p:cNvPr>
            <p:cNvGrpSpPr/>
            <p:nvPr/>
          </p:nvGrpSpPr>
          <p:grpSpPr>
            <a:xfrm>
              <a:off x="1574936" y="3792049"/>
              <a:ext cx="10464664" cy="873644"/>
              <a:chOff x="1574936" y="4448753"/>
              <a:chExt cx="10464664" cy="873644"/>
            </a:xfrm>
          </p:grpSpPr>
          <p:sp>
            <p:nvSpPr>
              <p:cNvPr id="15" name="Rectangle 14">
                <a:extLst>
                  <a:ext uri="{FF2B5EF4-FFF2-40B4-BE49-F238E27FC236}">
                    <a16:creationId xmlns:a16="http://schemas.microsoft.com/office/drawing/2014/main" id="{8DABED3C-3C55-841C-3708-87D69520F1A2}"/>
                  </a:ext>
                </a:extLst>
              </p:cNvPr>
              <p:cNvSpPr/>
              <p:nvPr/>
            </p:nvSpPr>
            <p:spPr>
              <a:xfrm>
                <a:off x="1574937" y="4448753"/>
                <a:ext cx="5130663" cy="873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16" name="Rectangle 15">
                <a:extLst>
                  <a:ext uri="{FF2B5EF4-FFF2-40B4-BE49-F238E27FC236}">
                    <a16:creationId xmlns:a16="http://schemas.microsoft.com/office/drawing/2014/main" id="{0D9C8BFE-2415-55D2-20AC-89C01F4A2877}"/>
                  </a:ext>
                </a:extLst>
              </p:cNvPr>
              <p:cNvSpPr/>
              <p:nvPr/>
            </p:nvSpPr>
            <p:spPr>
              <a:xfrm>
                <a:off x="1574936" y="4448753"/>
                <a:ext cx="106680" cy="8736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23" name="Rectangle 22">
                <a:extLst>
                  <a:ext uri="{FF2B5EF4-FFF2-40B4-BE49-F238E27FC236}">
                    <a16:creationId xmlns:a16="http://schemas.microsoft.com/office/drawing/2014/main" id="{287DC74B-B1FE-6517-3FFE-F708A4A22699}"/>
                  </a:ext>
                </a:extLst>
              </p:cNvPr>
              <p:cNvSpPr/>
              <p:nvPr/>
            </p:nvSpPr>
            <p:spPr>
              <a:xfrm>
                <a:off x="6908937" y="4448753"/>
                <a:ext cx="5130663" cy="873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24" name="Rectangle 23">
                <a:extLst>
                  <a:ext uri="{FF2B5EF4-FFF2-40B4-BE49-F238E27FC236}">
                    <a16:creationId xmlns:a16="http://schemas.microsoft.com/office/drawing/2014/main" id="{6C034C53-6DF9-336A-C8C3-E065C4AE2942}"/>
                  </a:ext>
                </a:extLst>
              </p:cNvPr>
              <p:cNvSpPr/>
              <p:nvPr/>
            </p:nvSpPr>
            <p:spPr>
              <a:xfrm>
                <a:off x="6908936" y="4448753"/>
                <a:ext cx="106680" cy="8736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31" name="TextBox 30">
                <a:extLst>
                  <a:ext uri="{FF2B5EF4-FFF2-40B4-BE49-F238E27FC236}">
                    <a16:creationId xmlns:a16="http://schemas.microsoft.com/office/drawing/2014/main" id="{69484A33-475D-D350-0DC4-BA79D7AA87DD}"/>
                  </a:ext>
                </a:extLst>
              </p:cNvPr>
              <p:cNvSpPr txBox="1"/>
              <p:nvPr/>
            </p:nvSpPr>
            <p:spPr>
              <a:xfrm>
                <a:off x="2933580" y="4505156"/>
                <a:ext cx="3592330" cy="246221"/>
              </a:xfrm>
              <a:prstGeom prst="rect">
                <a:avLst/>
              </a:prstGeom>
              <a:noFill/>
            </p:spPr>
            <p:txBody>
              <a:bodyPr wrap="squar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Vendor Viability &amp; Vision</a:t>
                </a:r>
              </a:p>
            </p:txBody>
          </p:sp>
          <p:sp>
            <p:nvSpPr>
              <p:cNvPr id="32" name="Subtitle 2">
                <a:extLst>
                  <a:ext uri="{FF2B5EF4-FFF2-40B4-BE49-F238E27FC236}">
                    <a16:creationId xmlns:a16="http://schemas.microsoft.com/office/drawing/2014/main" id="{AD47A947-F320-7700-116B-0E8DEA79ECA3}"/>
                  </a:ext>
                </a:extLst>
              </p:cNvPr>
              <p:cNvSpPr txBox="1">
                <a:spLocks/>
              </p:cNvSpPr>
              <p:nvPr/>
            </p:nvSpPr>
            <p:spPr>
              <a:xfrm>
                <a:off x="2933580" y="4800902"/>
                <a:ext cx="3616310" cy="441852"/>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rgbClr val="000000"/>
                    </a:solidFill>
                    <a:latin typeface="+mn-lt"/>
                    <a:ea typeface="Roboto Condensed Light" panose="02000000000000000000" pitchFamily="2" charset="0"/>
                    <a:cs typeface="Mukta ExtraLight" panose="020B0000000000000000" pitchFamily="34" charset="77"/>
                  </a:rPr>
                  <a:t>The alignment of a vendor’s experience, approach, direction, and outlook of the solution to your organizational strategy.</a:t>
                </a:r>
              </a:p>
            </p:txBody>
          </p:sp>
          <p:sp>
            <p:nvSpPr>
              <p:cNvPr id="39" name="TextBox 38">
                <a:extLst>
                  <a:ext uri="{FF2B5EF4-FFF2-40B4-BE49-F238E27FC236}">
                    <a16:creationId xmlns:a16="http://schemas.microsoft.com/office/drawing/2014/main" id="{0C8E1263-BCBA-C09F-E5A2-8F70836E7340}"/>
                  </a:ext>
                </a:extLst>
              </p:cNvPr>
              <p:cNvSpPr txBox="1"/>
              <p:nvPr/>
            </p:nvSpPr>
            <p:spPr>
              <a:xfrm>
                <a:off x="8246985" y="4505156"/>
                <a:ext cx="1314462"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Affordability</a:t>
                </a:r>
              </a:p>
            </p:txBody>
          </p:sp>
          <p:sp>
            <p:nvSpPr>
              <p:cNvPr id="40" name="Subtitle 2">
                <a:extLst>
                  <a:ext uri="{FF2B5EF4-FFF2-40B4-BE49-F238E27FC236}">
                    <a16:creationId xmlns:a16="http://schemas.microsoft.com/office/drawing/2014/main" id="{B282E9B4-F7BD-00EF-E496-7DFAC21E588D}"/>
                  </a:ext>
                </a:extLst>
              </p:cNvPr>
              <p:cNvSpPr txBox="1">
                <a:spLocks/>
              </p:cNvSpPr>
              <p:nvPr/>
            </p:nvSpPr>
            <p:spPr>
              <a:xfrm>
                <a:off x="8246985" y="4800902"/>
                <a:ext cx="3473433" cy="441852"/>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rgbClr val="000000"/>
                    </a:solidFill>
                    <a:latin typeface="+mn-lt"/>
                    <a:ea typeface="Roboto Condensed Light" panose="02000000000000000000" pitchFamily="2" charset="0"/>
                    <a:cs typeface="Mukta ExtraLight" panose="020B0000000000000000" pitchFamily="34" charset="77"/>
                  </a:rPr>
                  <a:t>Implementation and operational costs of the solution and dependent resources are reasonable.</a:t>
                </a:r>
              </a:p>
            </p:txBody>
          </p:sp>
          <p:sp>
            <p:nvSpPr>
              <p:cNvPr id="45" name="TextBox 44">
                <a:extLst>
                  <a:ext uri="{FF2B5EF4-FFF2-40B4-BE49-F238E27FC236}">
                    <a16:creationId xmlns:a16="http://schemas.microsoft.com/office/drawing/2014/main" id="{51FF71BA-23E2-A5EB-1E83-6CCEFB5A9649}"/>
                  </a:ext>
                </a:extLst>
              </p:cNvPr>
              <p:cNvSpPr txBox="1"/>
              <p:nvPr/>
            </p:nvSpPr>
            <p:spPr>
              <a:xfrm>
                <a:off x="2050959" y="4476172"/>
                <a:ext cx="513282" cy="830997"/>
              </a:xfrm>
              <a:prstGeom prst="rect">
                <a:avLst/>
              </a:prstGeom>
              <a:noFill/>
            </p:spPr>
            <p:txBody>
              <a:bodyPr wrap="none" rtlCol="0" anchor="ctr" anchorCtr="0">
                <a:spAutoFit/>
              </a:bodyPr>
              <a:lstStyle/>
              <a:p>
                <a:pPr algn="ctr"/>
                <a:r>
                  <a:rPr lang="en-US" sz="4800" b="1" dirty="0">
                    <a:solidFill>
                      <a:schemeClr val="accent2">
                        <a:lumMod val="75000"/>
                      </a:schemeClr>
                    </a:solidFill>
                    <a:latin typeface="Montserrat SemiBold" pitchFamily="2" charset="77"/>
                    <a:ea typeface="League Spartan" charset="0"/>
                    <a:cs typeface="Poppins" pitchFamily="2" charset="77"/>
                  </a:rPr>
                  <a:t>»</a:t>
                </a:r>
              </a:p>
            </p:txBody>
          </p:sp>
          <p:sp>
            <p:nvSpPr>
              <p:cNvPr id="49" name="TextBox 48">
                <a:extLst>
                  <a:ext uri="{FF2B5EF4-FFF2-40B4-BE49-F238E27FC236}">
                    <a16:creationId xmlns:a16="http://schemas.microsoft.com/office/drawing/2014/main" id="{486FC6EF-36EC-9B69-481D-C65E05BF1177}"/>
                  </a:ext>
                </a:extLst>
              </p:cNvPr>
              <p:cNvSpPr txBox="1"/>
              <p:nvPr/>
            </p:nvSpPr>
            <p:spPr>
              <a:xfrm>
                <a:off x="7374662" y="4476172"/>
                <a:ext cx="513282" cy="830997"/>
              </a:xfrm>
              <a:prstGeom prst="rect">
                <a:avLst/>
              </a:prstGeom>
              <a:noFill/>
            </p:spPr>
            <p:txBody>
              <a:bodyPr wrap="none" rtlCol="0" anchor="ctr" anchorCtr="0">
                <a:spAutoFit/>
              </a:bodyPr>
              <a:lstStyle/>
              <a:p>
                <a:pPr algn="ctr"/>
                <a:r>
                  <a:rPr lang="en-US" sz="4800" b="1" dirty="0">
                    <a:solidFill>
                      <a:schemeClr val="accent2">
                        <a:lumMod val="75000"/>
                      </a:schemeClr>
                    </a:solidFill>
                    <a:latin typeface="Montserrat SemiBold" pitchFamily="2" charset="77"/>
                    <a:ea typeface="League Spartan" charset="0"/>
                    <a:cs typeface="Poppins" pitchFamily="2" charset="77"/>
                  </a:rPr>
                  <a:t>»</a:t>
                </a:r>
              </a:p>
            </p:txBody>
          </p:sp>
        </p:grpSp>
        <p:grpSp>
          <p:nvGrpSpPr>
            <p:cNvPr id="7" name="Group 6">
              <a:extLst>
                <a:ext uri="{FF2B5EF4-FFF2-40B4-BE49-F238E27FC236}">
                  <a16:creationId xmlns:a16="http://schemas.microsoft.com/office/drawing/2014/main" id="{07B0F57D-3835-4B26-1015-0C2B2940E0B1}"/>
                </a:ext>
              </a:extLst>
            </p:cNvPr>
            <p:cNvGrpSpPr/>
            <p:nvPr/>
          </p:nvGrpSpPr>
          <p:grpSpPr>
            <a:xfrm>
              <a:off x="1574936" y="4784498"/>
              <a:ext cx="10464664" cy="873644"/>
              <a:chOff x="1574936" y="5769553"/>
              <a:chExt cx="10464664" cy="873644"/>
            </a:xfrm>
          </p:grpSpPr>
          <p:sp>
            <p:nvSpPr>
              <p:cNvPr id="17" name="Rectangle 16">
                <a:extLst>
                  <a:ext uri="{FF2B5EF4-FFF2-40B4-BE49-F238E27FC236}">
                    <a16:creationId xmlns:a16="http://schemas.microsoft.com/office/drawing/2014/main" id="{71038F5B-0472-1919-F2B7-57DCA5E43A27}"/>
                  </a:ext>
                </a:extLst>
              </p:cNvPr>
              <p:cNvSpPr/>
              <p:nvPr/>
            </p:nvSpPr>
            <p:spPr>
              <a:xfrm>
                <a:off x="1574937" y="5769553"/>
                <a:ext cx="5130663" cy="873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18" name="Rectangle 17">
                <a:extLst>
                  <a:ext uri="{FF2B5EF4-FFF2-40B4-BE49-F238E27FC236}">
                    <a16:creationId xmlns:a16="http://schemas.microsoft.com/office/drawing/2014/main" id="{75879081-7091-D1D6-28B4-6F198A3010AC}"/>
                  </a:ext>
                </a:extLst>
              </p:cNvPr>
              <p:cNvSpPr/>
              <p:nvPr/>
            </p:nvSpPr>
            <p:spPr>
              <a:xfrm>
                <a:off x="1574936" y="5769553"/>
                <a:ext cx="106680" cy="8736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25" name="Rectangle 24">
                <a:extLst>
                  <a:ext uri="{FF2B5EF4-FFF2-40B4-BE49-F238E27FC236}">
                    <a16:creationId xmlns:a16="http://schemas.microsoft.com/office/drawing/2014/main" id="{DB41CDAA-DB0F-8D45-25C1-E793DA452B67}"/>
                  </a:ext>
                </a:extLst>
              </p:cNvPr>
              <p:cNvSpPr/>
              <p:nvPr/>
            </p:nvSpPr>
            <p:spPr>
              <a:xfrm>
                <a:off x="6908937" y="5769553"/>
                <a:ext cx="5130663" cy="873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26" name="Rectangle 25">
                <a:extLst>
                  <a:ext uri="{FF2B5EF4-FFF2-40B4-BE49-F238E27FC236}">
                    <a16:creationId xmlns:a16="http://schemas.microsoft.com/office/drawing/2014/main" id="{92F17555-4853-1BA3-15BD-BB97E8DB373C}"/>
                  </a:ext>
                </a:extLst>
              </p:cNvPr>
              <p:cNvSpPr/>
              <p:nvPr/>
            </p:nvSpPr>
            <p:spPr>
              <a:xfrm>
                <a:off x="6908936" y="5769553"/>
                <a:ext cx="106680" cy="8736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endParaRPr>
              </a:p>
            </p:txBody>
          </p:sp>
          <p:sp>
            <p:nvSpPr>
              <p:cNvPr id="33" name="TextBox 32">
                <a:extLst>
                  <a:ext uri="{FF2B5EF4-FFF2-40B4-BE49-F238E27FC236}">
                    <a16:creationId xmlns:a16="http://schemas.microsoft.com/office/drawing/2014/main" id="{32AD90C4-FCD9-F9B5-220D-7B858E0F4E4C}"/>
                  </a:ext>
                </a:extLst>
              </p:cNvPr>
              <p:cNvSpPr txBox="1"/>
              <p:nvPr/>
            </p:nvSpPr>
            <p:spPr>
              <a:xfrm>
                <a:off x="2933580" y="5825956"/>
                <a:ext cx="3592330"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Ease of Integration &amp; Deployment</a:t>
                </a:r>
              </a:p>
            </p:txBody>
          </p:sp>
          <p:sp>
            <p:nvSpPr>
              <p:cNvPr id="34" name="Subtitle 2">
                <a:extLst>
                  <a:ext uri="{FF2B5EF4-FFF2-40B4-BE49-F238E27FC236}">
                    <a16:creationId xmlns:a16="http://schemas.microsoft.com/office/drawing/2014/main" id="{39EC34A3-1336-BB2A-5455-2E8A0D04DDCA}"/>
                  </a:ext>
                </a:extLst>
              </p:cNvPr>
              <p:cNvSpPr txBox="1">
                <a:spLocks/>
              </p:cNvSpPr>
              <p:nvPr/>
            </p:nvSpPr>
            <p:spPr>
              <a:xfrm>
                <a:off x="2933580" y="6121702"/>
                <a:ext cx="3473433" cy="441852"/>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rgbClr val="000000"/>
                    </a:solidFill>
                    <a:latin typeface="+mn-lt"/>
                    <a:ea typeface="Roboto Condensed Light" panose="02000000000000000000" pitchFamily="2" charset="0"/>
                    <a:cs typeface="Mukta ExtraLight" panose="020B0000000000000000" pitchFamily="34" charset="77"/>
                  </a:rPr>
                  <a:t>Ability to connect the solution to your systems and tools and flexible deployment to the environment of your choice.</a:t>
                </a:r>
              </a:p>
            </p:txBody>
          </p:sp>
          <p:sp>
            <p:nvSpPr>
              <p:cNvPr id="41" name="TextBox 40">
                <a:extLst>
                  <a:ext uri="{FF2B5EF4-FFF2-40B4-BE49-F238E27FC236}">
                    <a16:creationId xmlns:a16="http://schemas.microsoft.com/office/drawing/2014/main" id="{BFE37D3F-A39B-E7F3-0D50-0E9277E9A389}"/>
                  </a:ext>
                </a:extLst>
              </p:cNvPr>
              <p:cNvSpPr txBox="1"/>
              <p:nvPr/>
            </p:nvSpPr>
            <p:spPr>
              <a:xfrm>
                <a:off x="8246985" y="5825956"/>
                <a:ext cx="1082027" cy="246221"/>
              </a:xfrm>
              <a:prstGeom prst="rect">
                <a:avLst/>
              </a:prstGeom>
              <a:noFill/>
            </p:spPr>
            <p:txBody>
              <a:bodyPr wrap="none" lIns="0" tIns="0" rIns="0" bIns="0" rtlCol="0" anchor="b" anchorCtr="0">
                <a:spAutoFit/>
              </a:bodyPr>
              <a:lstStyle/>
              <a:p>
                <a:r>
                  <a:rPr lang="en-US" sz="1600" b="1" dirty="0">
                    <a:solidFill>
                      <a:schemeClr val="tx2"/>
                    </a:solidFill>
                    <a:latin typeface="Montserrat SemiBold" pitchFamily="2" charset="77"/>
                    <a:ea typeface="League Spartan" charset="0"/>
                    <a:cs typeface="Poppins" pitchFamily="2" charset="77"/>
                  </a:rPr>
                  <a:t>Scalability</a:t>
                </a:r>
              </a:p>
            </p:txBody>
          </p:sp>
          <p:sp>
            <p:nvSpPr>
              <p:cNvPr id="42" name="Subtitle 2">
                <a:extLst>
                  <a:ext uri="{FF2B5EF4-FFF2-40B4-BE49-F238E27FC236}">
                    <a16:creationId xmlns:a16="http://schemas.microsoft.com/office/drawing/2014/main" id="{DEB7D9DD-C8D0-ECED-90C5-372CAF7D0F7A}"/>
                  </a:ext>
                </a:extLst>
              </p:cNvPr>
              <p:cNvSpPr txBox="1">
                <a:spLocks/>
              </p:cNvSpPr>
              <p:nvPr/>
            </p:nvSpPr>
            <p:spPr>
              <a:xfrm>
                <a:off x="8246985" y="6121702"/>
                <a:ext cx="3473433" cy="441852"/>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rgbClr val="000000"/>
                    </a:solidFill>
                    <a:latin typeface="+mn-lt"/>
                    <a:ea typeface="Roboto Condensed Light" panose="02000000000000000000" pitchFamily="2" charset="0"/>
                    <a:cs typeface="Mukta ExtraLight" panose="020B0000000000000000" pitchFamily="34" charset="77"/>
                  </a:rPr>
                  <a:t>The capability to add resources to support high demand and extend the solution’s use cases.</a:t>
                </a:r>
              </a:p>
            </p:txBody>
          </p:sp>
          <p:sp>
            <p:nvSpPr>
              <p:cNvPr id="46" name="TextBox 45">
                <a:extLst>
                  <a:ext uri="{FF2B5EF4-FFF2-40B4-BE49-F238E27FC236}">
                    <a16:creationId xmlns:a16="http://schemas.microsoft.com/office/drawing/2014/main" id="{590D24E7-3207-3E00-5F37-6FF52E0F2C00}"/>
                  </a:ext>
                </a:extLst>
              </p:cNvPr>
              <p:cNvSpPr txBox="1"/>
              <p:nvPr/>
            </p:nvSpPr>
            <p:spPr>
              <a:xfrm>
                <a:off x="2050959" y="5796972"/>
                <a:ext cx="513282" cy="830997"/>
              </a:xfrm>
              <a:prstGeom prst="rect">
                <a:avLst/>
              </a:prstGeom>
              <a:noFill/>
            </p:spPr>
            <p:txBody>
              <a:bodyPr wrap="none" rtlCol="0" anchor="ctr" anchorCtr="0">
                <a:spAutoFit/>
              </a:bodyPr>
              <a:lstStyle/>
              <a:p>
                <a:pPr algn="ctr"/>
                <a:r>
                  <a:rPr lang="en-US" sz="4800" b="1" dirty="0">
                    <a:solidFill>
                      <a:schemeClr val="accent2">
                        <a:lumMod val="75000"/>
                      </a:schemeClr>
                    </a:solidFill>
                    <a:latin typeface="Montserrat SemiBold" pitchFamily="2" charset="77"/>
                    <a:ea typeface="League Spartan" charset="0"/>
                    <a:cs typeface="Poppins" pitchFamily="2" charset="77"/>
                  </a:rPr>
                  <a:t>»</a:t>
                </a:r>
              </a:p>
            </p:txBody>
          </p:sp>
          <p:sp>
            <p:nvSpPr>
              <p:cNvPr id="50" name="TextBox 49">
                <a:extLst>
                  <a:ext uri="{FF2B5EF4-FFF2-40B4-BE49-F238E27FC236}">
                    <a16:creationId xmlns:a16="http://schemas.microsoft.com/office/drawing/2014/main" id="{11C08083-4186-B449-E6E0-9EF8620ACB72}"/>
                  </a:ext>
                </a:extLst>
              </p:cNvPr>
              <p:cNvSpPr txBox="1"/>
              <p:nvPr/>
            </p:nvSpPr>
            <p:spPr>
              <a:xfrm>
                <a:off x="7374662" y="5796972"/>
                <a:ext cx="513282" cy="830997"/>
              </a:xfrm>
              <a:prstGeom prst="rect">
                <a:avLst/>
              </a:prstGeom>
              <a:noFill/>
            </p:spPr>
            <p:txBody>
              <a:bodyPr wrap="none" rtlCol="0" anchor="ctr" anchorCtr="0">
                <a:spAutoFit/>
              </a:bodyPr>
              <a:lstStyle/>
              <a:p>
                <a:pPr algn="ctr"/>
                <a:r>
                  <a:rPr lang="en-US" sz="4800" b="1" dirty="0">
                    <a:solidFill>
                      <a:schemeClr val="accent2">
                        <a:lumMod val="75000"/>
                      </a:schemeClr>
                    </a:solidFill>
                    <a:latin typeface="Montserrat SemiBold" pitchFamily="2" charset="77"/>
                    <a:ea typeface="League Spartan" charset="0"/>
                    <a:cs typeface="Poppins" pitchFamily="2" charset="77"/>
                  </a:rPr>
                  <a:t>»</a:t>
                </a:r>
              </a:p>
            </p:txBody>
          </p:sp>
        </p:grpSp>
      </p:grpSp>
      <p:grpSp>
        <p:nvGrpSpPr>
          <p:cNvPr id="8" name="Group 7" descr="A box providing a link to Info-Tech's &quot;Drive Successful Outcomes With a Robust RFP Process&quot; blueprint&#10;">
            <a:extLst>
              <a:ext uri="{FF2B5EF4-FFF2-40B4-BE49-F238E27FC236}">
                <a16:creationId xmlns:a16="http://schemas.microsoft.com/office/drawing/2014/main" id="{D456C658-3573-8CCC-63B2-7D473F554AEF}"/>
              </a:ext>
            </a:extLst>
          </p:cNvPr>
          <p:cNvGrpSpPr/>
          <p:nvPr/>
        </p:nvGrpSpPr>
        <p:grpSpPr>
          <a:xfrm>
            <a:off x="367658" y="5859979"/>
            <a:ext cx="5328881" cy="468000"/>
            <a:chOff x="2179926" y="3280346"/>
            <a:chExt cx="5328881" cy="468000"/>
          </a:xfrm>
        </p:grpSpPr>
        <p:grpSp>
          <p:nvGrpSpPr>
            <p:cNvPr id="9" name="Group 8">
              <a:extLst>
                <a:ext uri="{FF2B5EF4-FFF2-40B4-BE49-F238E27FC236}">
                  <a16:creationId xmlns:a16="http://schemas.microsoft.com/office/drawing/2014/main" id="{52B9C7A2-F0F3-0BA4-0831-2A2380497894}"/>
                </a:ext>
              </a:extLst>
            </p:cNvPr>
            <p:cNvGrpSpPr/>
            <p:nvPr/>
          </p:nvGrpSpPr>
          <p:grpSpPr>
            <a:xfrm>
              <a:off x="2179926" y="3280346"/>
              <a:ext cx="5328881" cy="468000"/>
              <a:chOff x="2179926" y="2709431"/>
              <a:chExt cx="5328881" cy="468000"/>
            </a:xfrm>
          </p:grpSpPr>
          <p:sp>
            <p:nvSpPr>
              <p:cNvPr id="53" name="Rectangle 52">
                <a:hlinkClick r:id="rId2"/>
                <a:extLst>
                  <a:ext uri="{FF2B5EF4-FFF2-40B4-BE49-F238E27FC236}">
                    <a16:creationId xmlns:a16="http://schemas.microsoft.com/office/drawing/2014/main" id="{938FC191-8DDC-C7F6-A078-0B760C80F01C}"/>
                  </a:ext>
                </a:extLst>
              </p:cNvPr>
              <p:cNvSpPr/>
              <p:nvPr/>
            </p:nvSpPr>
            <p:spPr>
              <a:xfrm>
                <a:off x="2648066" y="2709431"/>
                <a:ext cx="4860741" cy="468000"/>
              </a:xfrm>
              <a:prstGeom prst="rect">
                <a:avLst/>
              </a:prstGeom>
              <a:solidFill>
                <a:srgbClr val="F17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See Info-Tech’s </a:t>
                </a:r>
                <a:r>
                  <a:rPr lang="en-US" sz="1200" i="1" dirty="0">
                    <a:solidFill>
                      <a:schemeClr val="bg1"/>
                    </a:solidFill>
                    <a:latin typeface="Exo" panose="02000503000000000000" pitchFamily="2" charset="77"/>
                  </a:rPr>
                  <a:t>Generative AI: Market Primer </a:t>
                </a:r>
                <a:r>
                  <a:rPr lang="en-US" sz="1200" dirty="0">
                    <a:solidFill>
                      <a:schemeClr val="bg1"/>
                    </a:solidFill>
                    <a:latin typeface="Exo" panose="02000503000000000000" pitchFamily="2" charset="77"/>
                  </a:rPr>
                  <a:t>for more information.</a:t>
                </a:r>
              </a:p>
            </p:txBody>
          </p:sp>
          <p:sp>
            <p:nvSpPr>
              <p:cNvPr id="54" name="Rectangle 53">
                <a:extLst>
                  <a:ext uri="{FF2B5EF4-FFF2-40B4-BE49-F238E27FC236}">
                    <a16:creationId xmlns:a16="http://schemas.microsoft.com/office/drawing/2014/main" id="{DDE4F306-C4B8-32E2-4FE5-F981FA01603F}"/>
                  </a:ext>
                </a:extLst>
              </p:cNvPr>
              <p:cNvSpPr>
                <a:spLocks noChangeAspect="1"/>
              </p:cNvSpPr>
              <p:nvPr/>
            </p:nvSpPr>
            <p:spPr>
              <a:xfrm>
                <a:off x="2179926" y="2709431"/>
                <a:ext cx="468000" cy="46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grpSp>
        <p:pic>
          <p:nvPicPr>
            <p:cNvPr id="52" name="Picture 51">
              <a:extLst>
                <a:ext uri="{FF2B5EF4-FFF2-40B4-BE49-F238E27FC236}">
                  <a16:creationId xmlns:a16="http://schemas.microsoft.com/office/drawing/2014/main" id="{29118D30-8407-1A14-534C-BBDE7D13E0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3485" y="3384615"/>
              <a:ext cx="260883" cy="260884"/>
            </a:xfrm>
            <a:prstGeom prst="rect">
              <a:avLst/>
            </a:prstGeom>
          </p:spPr>
        </p:pic>
      </p:grpSp>
    </p:spTree>
    <p:extLst>
      <p:ext uri="{BB962C8B-B14F-4D97-AF65-F5344CB8AC3E}">
        <p14:creationId xmlns:p14="http://schemas.microsoft.com/office/powerpoint/2010/main" val="2493935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8C564CE-54E4-27A5-45D1-180A1D5E8877}"/>
              </a:ext>
            </a:extLst>
          </p:cNvPr>
          <p:cNvSpPr txBox="1"/>
          <p:nvPr/>
        </p:nvSpPr>
        <p:spPr>
          <a:xfrm>
            <a:off x="5246653" y="-316089"/>
            <a:ext cx="0" cy="0"/>
          </a:xfrm>
          <a:prstGeom prst="rect">
            <a:avLst/>
          </a:prstGeom>
        </p:spPr>
        <p:txBody>
          <a:bodyPr vert="horz" wrap="none" lIns="0" tIns="0" rIns="0" bIns="0" rtlCol="0">
            <a:noAutofit/>
          </a:bodyPr>
          <a:lstStyle/>
          <a:p>
            <a:pPr>
              <a:lnSpc>
                <a:spcPct val="110000"/>
              </a:lnSpc>
              <a:spcBef>
                <a:spcPts val="2600"/>
              </a:spcBef>
            </a:pP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33" name="Content Placeholder 5">
            <a:extLst>
              <a:ext uri="{FF2B5EF4-FFF2-40B4-BE49-F238E27FC236}">
                <a16:creationId xmlns:a16="http://schemas.microsoft.com/office/drawing/2014/main" id="{D678CF93-03D7-CC18-7CAC-3B6B8298FBFA}"/>
              </a:ext>
            </a:extLst>
          </p:cNvPr>
          <p:cNvSpPr txBox="1">
            <a:spLocks/>
          </p:cNvSpPr>
          <p:nvPr/>
        </p:nvSpPr>
        <p:spPr>
          <a:xfrm>
            <a:off x="621521" y="1176960"/>
            <a:ext cx="3070225"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C0045"/>
                </a:solidFill>
              </a:rPr>
              <a:t>Features &amp; Functionalities</a:t>
            </a:r>
          </a:p>
        </p:txBody>
      </p:sp>
      <p:sp>
        <p:nvSpPr>
          <p:cNvPr id="34" name="Content Placeholder 7">
            <a:extLst>
              <a:ext uri="{FF2B5EF4-FFF2-40B4-BE49-F238E27FC236}">
                <a16:creationId xmlns:a16="http://schemas.microsoft.com/office/drawing/2014/main" id="{93D36076-B906-93EA-8FFC-BF1EC558576C}"/>
              </a:ext>
            </a:extLst>
          </p:cNvPr>
          <p:cNvSpPr txBox="1">
            <a:spLocks/>
          </p:cNvSpPr>
          <p:nvPr/>
        </p:nvSpPr>
        <p:spPr>
          <a:xfrm>
            <a:off x="624682" y="2473456"/>
            <a:ext cx="3060000" cy="36923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600" dirty="0">
                <a:solidFill>
                  <a:schemeClr val="tx1"/>
                </a:solidFill>
                <a:latin typeface="Montserrat" panose="00000500000000000000" pitchFamily="2" charset="0"/>
                <a:ea typeface="Roboto Light" panose="02000000000000000000" pitchFamily="2" charset="0"/>
              </a:rPr>
              <a:t>The capabilities and services the Gen AI solution provides and enables.</a:t>
            </a:r>
          </a:p>
        </p:txBody>
      </p:sp>
      <p:sp>
        <p:nvSpPr>
          <p:cNvPr id="35" name="Content Placeholder 5">
            <a:extLst>
              <a:ext uri="{FF2B5EF4-FFF2-40B4-BE49-F238E27FC236}">
                <a16:creationId xmlns:a16="http://schemas.microsoft.com/office/drawing/2014/main" id="{6098B720-46DF-5C87-08EE-AF34BEB66E76}"/>
              </a:ext>
            </a:extLst>
          </p:cNvPr>
          <p:cNvSpPr txBox="1">
            <a:spLocks/>
          </p:cNvSpPr>
          <p:nvPr/>
        </p:nvSpPr>
        <p:spPr>
          <a:xfrm>
            <a:off x="5348959" y="1072172"/>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Use Cases &amp; Requirements</a:t>
            </a:r>
          </a:p>
        </p:txBody>
      </p:sp>
      <p:sp>
        <p:nvSpPr>
          <p:cNvPr id="36" name="Content Placeholder 10">
            <a:extLst>
              <a:ext uri="{FF2B5EF4-FFF2-40B4-BE49-F238E27FC236}">
                <a16:creationId xmlns:a16="http://schemas.microsoft.com/office/drawing/2014/main" id="{2C22B03A-1013-3F31-1EC6-9F03468136A4}"/>
              </a:ext>
            </a:extLst>
          </p:cNvPr>
          <p:cNvSpPr txBox="1">
            <a:spLocks/>
          </p:cNvSpPr>
          <p:nvPr/>
        </p:nvSpPr>
        <p:spPr>
          <a:xfrm>
            <a:off x="5340995" y="1385206"/>
            <a:ext cx="6628090" cy="48323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vendor align with your top-priority use cases and functional and non-functional requirements?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Alignment to functional and non-functional requirements, satisfaction of use cases.</a:t>
            </a:r>
          </a:p>
        </p:txBody>
      </p:sp>
      <p:sp>
        <p:nvSpPr>
          <p:cNvPr id="41" name="Hexagon 40">
            <a:extLst>
              <a:ext uri="{FF2B5EF4-FFF2-40B4-BE49-F238E27FC236}">
                <a16:creationId xmlns:a16="http://schemas.microsoft.com/office/drawing/2014/main" id="{406658DD-3D0A-F027-7ADB-AA84D9BF333C}"/>
              </a:ext>
            </a:extLst>
          </p:cNvPr>
          <p:cNvSpPr>
            <a:spLocks noChangeAspect="1"/>
          </p:cNvSpPr>
          <p:nvPr/>
        </p:nvSpPr>
        <p:spPr>
          <a:xfrm rot="16200000">
            <a:off x="4327213" y="1124002"/>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1</a:t>
            </a:r>
          </a:p>
        </p:txBody>
      </p:sp>
      <p:sp>
        <p:nvSpPr>
          <p:cNvPr id="37" name="Content Placeholder 5">
            <a:extLst>
              <a:ext uri="{FF2B5EF4-FFF2-40B4-BE49-F238E27FC236}">
                <a16:creationId xmlns:a16="http://schemas.microsoft.com/office/drawing/2014/main" id="{179E4AA6-4C01-A42D-BA2D-67278DD3336E}"/>
              </a:ext>
            </a:extLst>
          </p:cNvPr>
          <p:cNvSpPr txBox="1">
            <a:spLocks/>
          </p:cNvSpPr>
          <p:nvPr/>
        </p:nvSpPr>
        <p:spPr>
          <a:xfrm>
            <a:off x="5356925" y="2046691"/>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Intuitiveness &amp; Ease of Use</a:t>
            </a:r>
          </a:p>
        </p:txBody>
      </p:sp>
      <p:sp>
        <p:nvSpPr>
          <p:cNvPr id="38" name="Content Placeholder 10">
            <a:extLst>
              <a:ext uri="{FF2B5EF4-FFF2-40B4-BE49-F238E27FC236}">
                <a16:creationId xmlns:a16="http://schemas.microsoft.com/office/drawing/2014/main" id="{F1C1FE2F-11D5-481F-1B44-70B6685A0F80}"/>
              </a:ext>
            </a:extLst>
          </p:cNvPr>
          <p:cNvSpPr txBox="1">
            <a:spLocks/>
          </p:cNvSpPr>
          <p:nvPr/>
        </p:nvSpPr>
        <p:spPr>
          <a:xfrm>
            <a:off x="5348959" y="2350100"/>
            <a:ext cx="6628091"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Is the solution's interface intuitive, accessible, and easy to use for the target end users? </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Ease of use and intuitiveness of the UI and administration console, accuracy of unstructured prompts (e.g. voice).</a:t>
            </a:r>
          </a:p>
        </p:txBody>
      </p:sp>
      <p:sp>
        <p:nvSpPr>
          <p:cNvPr id="42" name="Hexagon 41">
            <a:extLst>
              <a:ext uri="{FF2B5EF4-FFF2-40B4-BE49-F238E27FC236}">
                <a16:creationId xmlns:a16="http://schemas.microsoft.com/office/drawing/2014/main" id="{88F153D8-6AB8-534B-E71B-34E6F192A431}"/>
              </a:ext>
            </a:extLst>
          </p:cNvPr>
          <p:cNvSpPr>
            <a:spLocks noChangeAspect="1"/>
          </p:cNvSpPr>
          <p:nvPr/>
        </p:nvSpPr>
        <p:spPr>
          <a:xfrm rot="16200000">
            <a:off x="4327214" y="2107658"/>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2</a:t>
            </a:r>
          </a:p>
        </p:txBody>
      </p:sp>
      <p:sp>
        <p:nvSpPr>
          <p:cNvPr id="39" name="Content Placeholder 5">
            <a:extLst>
              <a:ext uri="{FF2B5EF4-FFF2-40B4-BE49-F238E27FC236}">
                <a16:creationId xmlns:a16="http://schemas.microsoft.com/office/drawing/2014/main" id="{7192B721-C770-3581-8EA5-F0D0CFB8EFD6}"/>
              </a:ext>
            </a:extLst>
          </p:cNvPr>
          <p:cNvSpPr txBox="1">
            <a:spLocks/>
          </p:cNvSpPr>
          <p:nvPr/>
        </p:nvSpPr>
        <p:spPr>
          <a:xfrm>
            <a:off x="5348959" y="3109390"/>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Output Quality &amp; Variety</a:t>
            </a:r>
          </a:p>
        </p:txBody>
      </p:sp>
      <p:sp>
        <p:nvSpPr>
          <p:cNvPr id="40" name="Content Placeholder 10">
            <a:extLst>
              <a:ext uri="{FF2B5EF4-FFF2-40B4-BE49-F238E27FC236}">
                <a16:creationId xmlns:a16="http://schemas.microsoft.com/office/drawing/2014/main" id="{F0DC4538-3228-AC5C-BC78-E803D4DDE16F}"/>
              </a:ext>
            </a:extLst>
          </p:cNvPr>
          <p:cNvSpPr txBox="1">
            <a:spLocks/>
          </p:cNvSpPr>
          <p:nvPr/>
        </p:nvSpPr>
        <p:spPr>
          <a:xfrm>
            <a:off x="5340995" y="3412799"/>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Can the solution generate valuable outputs in the desired formats or mediums (e.g. images, music, text)? </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Output quality, alignment to organization's document and artifact standards, output copyright concerns.</a:t>
            </a:r>
          </a:p>
        </p:txBody>
      </p:sp>
      <p:sp>
        <p:nvSpPr>
          <p:cNvPr id="43" name="Hexagon 42">
            <a:extLst>
              <a:ext uri="{FF2B5EF4-FFF2-40B4-BE49-F238E27FC236}">
                <a16:creationId xmlns:a16="http://schemas.microsoft.com/office/drawing/2014/main" id="{89BC403F-C62E-015F-4B2B-5A169A3FA775}"/>
              </a:ext>
            </a:extLst>
          </p:cNvPr>
          <p:cNvSpPr>
            <a:spLocks noChangeAspect="1"/>
          </p:cNvSpPr>
          <p:nvPr/>
        </p:nvSpPr>
        <p:spPr>
          <a:xfrm rot="16200000">
            <a:off x="4327214" y="3189456"/>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3</a:t>
            </a:r>
          </a:p>
        </p:txBody>
      </p:sp>
      <p:sp>
        <p:nvSpPr>
          <p:cNvPr id="4" name="Content Placeholder 5">
            <a:extLst>
              <a:ext uri="{FF2B5EF4-FFF2-40B4-BE49-F238E27FC236}">
                <a16:creationId xmlns:a16="http://schemas.microsoft.com/office/drawing/2014/main" id="{828CDFB2-79D7-378B-6B07-976425DFC04E}"/>
              </a:ext>
            </a:extLst>
          </p:cNvPr>
          <p:cNvSpPr txBox="1">
            <a:spLocks/>
          </p:cNvSpPr>
          <p:nvPr/>
        </p:nvSpPr>
        <p:spPr>
          <a:xfrm>
            <a:off x="621521" y="838221"/>
            <a:ext cx="3063161" cy="33873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Criteria:</a:t>
            </a:r>
          </a:p>
        </p:txBody>
      </p:sp>
      <p:sp>
        <p:nvSpPr>
          <p:cNvPr id="5" name="Content Placeholder 5">
            <a:extLst>
              <a:ext uri="{FF2B5EF4-FFF2-40B4-BE49-F238E27FC236}">
                <a16:creationId xmlns:a16="http://schemas.microsoft.com/office/drawing/2014/main" id="{CD1A6B7A-E891-4654-136F-48576CE22492}"/>
              </a:ext>
            </a:extLst>
          </p:cNvPr>
          <p:cNvSpPr txBox="1">
            <a:spLocks/>
          </p:cNvSpPr>
          <p:nvPr/>
        </p:nvSpPr>
        <p:spPr>
          <a:xfrm>
            <a:off x="4388179" y="490747"/>
            <a:ext cx="7257280"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latin typeface="Montserrat SemiBold" panose="00000700000000000000" pitchFamily="2" charset="0"/>
              </a:rPr>
              <a:t>Leading Questions to Define Your Scoring Factors</a:t>
            </a:r>
          </a:p>
        </p:txBody>
      </p:sp>
      <p:sp>
        <p:nvSpPr>
          <p:cNvPr id="12" name="Content Placeholder 5">
            <a:extLst>
              <a:ext uri="{FF2B5EF4-FFF2-40B4-BE49-F238E27FC236}">
                <a16:creationId xmlns:a16="http://schemas.microsoft.com/office/drawing/2014/main" id="{171DF438-263E-8ABA-97D7-273A133F368B}"/>
              </a:ext>
            </a:extLst>
          </p:cNvPr>
          <p:cNvSpPr txBox="1">
            <a:spLocks/>
          </p:cNvSpPr>
          <p:nvPr/>
        </p:nvSpPr>
        <p:spPr>
          <a:xfrm>
            <a:off x="5335199" y="4210286"/>
            <a:ext cx="6620126"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Industry Standards, Regulations &amp; Responsible AI</a:t>
            </a:r>
          </a:p>
        </p:txBody>
      </p:sp>
      <p:sp>
        <p:nvSpPr>
          <p:cNvPr id="13" name="Content Placeholder 10">
            <a:extLst>
              <a:ext uri="{FF2B5EF4-FFF2-40B4-BE49-F238E27FC236}">
                <a16:creationId xmlns:a16="http://schemas.microsoft.com/office/drawing/2014/main" id="{2D379181-E7A3-3901-0928-3E64086B3935}"/>
              </a:ext>
            </a:extLst>
          </p:cNvPr>
          <p:cNvSpPr txBox="1">
            <a:spLocks/>
          </p:cNvSpPr>
          <p:nvPr/>
        </p:nvSpPr>
        <p:spPr>
          <a:xfrm>
            <a:off x="5327235" y="4513695"/>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vendor provide out-of-the-box compliance to industry and regulatory standards? Does the solution align with your ethics policies and principles? Does the generated output conflicts with copyrights?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Number of standards that is satisfied in the solution, alignment to your ethics policies and organizational principles.</a:t>
            </a:r>
          </a:p>
        </p:txBody>
      </p:sp>
      <p:sp>
        <p:nvSpPr>
          <p:cNvPr id="15" name="Hexagon 14">
            <a:extLst>
              <a:ext uri="{FF2B5EF4-FFF2-40B4-BE49-F238E27FC236}">
                <a16:creationId xmlns:a16="http://schemas.microsoft.com/office/drawing/2014/main" id="{6425950F-5E6F-AB18-7745-1D84B344861B}"/>
              </a:ext>
            </a:extLst>
          </p:cNvPr>
          <p:cNvSpPr>
            <a:spLocks noChangeAspect="1"/>
          </p:cNvSpPr>
          <p:nvPr/>
        </p:nvSpPr>
        <p:spPr>
          <a:xfrm rot="16200000">
            <a:off x="4321418" y="4271253"/>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4</a:t>
            </a:r>
          </a:p>
        </p:txBody>
      </p:sp>
      <p:sp>
        <p:nvSpPr>
          <p:cNvPr id="18" name="Content Placeholder 5">
            <a:extLst>
              <a:ext uri="{FF2B5EF4-FFF2-40B4-BE49-F238E27FC236}">
                <a16:creationId xmlns:a16="http://schemas.microsoft.com/office/drawing/2014/main" id="{C2FD6198-4868-5103-D550-8C6D729B54E6}"/>
              </a:ext>
            </a:extLst>
          </p:cNvPr>
          <p:cNvSpPr txBox="1">
            <a:spLocks/>
          </p:cNvSpPr>
          <p:nvPr/>
        </p:nvSpPr>
        <p:spPr>
          <a:xfrm>
            <a:off x="5339335" y="5425948"/>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Templates &amp; Pretrained Models</a:t>
            </a:r>
          </a:p>
        </p:txBody>
      </p:sp>
      <p:sp>
        <p:nvSpPr>
          <p:cNvPr id="19" name="Content Placeholder 10">
            <a:extLst>
              <a:ext uri="{FF2B5EF4-FFF2-40B4-BE49-F238E27FC236}">
                <a16:creationId xmlns:a16="http://schemas.microsoft.com/office/drawing/2014/main" id="{E8DD478E-8303-1B56-C3F1-DBED7BB549A6}"/>
              </a:ext>
            </a:extLst>
          </p:cNvPr>
          <p:cNvSpPr txBox="1">
            <a:spLocks/>
          </p:cNvSpPr>
          <p:nvPr/>
        </p:nvSpPr>
        <p:spPr>
          <a:xfrm>
            <a:off x="5331371" y="5729357"/>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Are templates, shells and pretrained models and bots readily available? Are templates, shells and pretrained models and bots readily available? What data was used to train the prebuilt models?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Scope and practicality of vendor provided templates, shells and prebuilt and pretrained models, quality of data to train prebuilt models (e.g. bias).</a:t>
            </a:r>
          </a:p>
        </p:txBody>
      </p:sp>
      <p:sp>
        <p:nvSpPr>
          <p:cNvPr id="20" name="Hexagon 19">
            <a:extLst>
              <a:ext uri="{FF2B5EF4-FFF2-40B4-BE49-F238E27FC236}">
                <a16:creationId xmlns:a16="http://schemas.microsoft.com/office/drawing/2014/main" id="{9BBAB65C-EB47-A04E-DC06-EE0ACD4A6F11}"/>
              </a:ext>
            </a:extLst>
          </p:cNvPr>
          <p:cNvSpPr>
            <a:spLocks noChangeAspect="1"/>
          </p:cNvSpPr>
          <p:nvPr/>
        </p:nvSpPr>
        <p:spPr>
          <a:xfrm rot="16200000">
            <a:off x="4327213" y="5512644"/>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5</a:t>
            </a:r>
          </a:p>
        </p:txBody>
      </p:sp>
    </p:spTree>
    <p:extLst>
      <p:ext uri="{BB962C8B-B14F-4D97-AF65-F5344CB8AC3E}">
        <p14:creationId xmlns:p14="http://schemas.microsoft.com/office/powerpoint/2010/main" val="133789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8C564CE-54E4-27A5-45D1-180A1D5E8877}"/>
              </a:ext>
            </a:extLst>
          </p:cNvPr>
          <p:cNvSpPr txBox="1"/>
          <p:nvPr/>
        </p:nvSpPr>
        <p:spPr>
          <a:xfrm>
            <a:off x="5246653" y="-316089"/>
            <a:ext cx="0" cy="0"/>
          </a:xfrm>
          <a:prstGeom prst="rect">
            <a:avLst/>
          </a:prstGeom>
        </p:spPr>
        <p:txBody>
          <a:bodyPr vert="horz" wrap="none" lIns="0" tIns="0" rIns="0" bIns="0" rtlCol="0">
            <a:noAutofit/>
          </a:bodyPr>
          <a:lstStyle/>
          <a:p>
            <a:pPr>
              <a:lnSpc>
                <a:spcPct val="110000"/>
              </a:lnSpc>
              <a:spcBef>
                <a:spcPts val="2600"/>
              </a:spcBef>
            </a:pP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33" name="Content Placeholder 5">
            <a:extLst>
              <a:ext uri="{FF2B5EF4-FFF2-40B4-BE49-F238E27FC236}">
                <a16:creationId xmlns:a16="http://schemas.microsoft.com/office/drawing/2014/main" id="{D678CF93-03D7-CC18-7CAC-3B6B8298FBFA}"/>
              </a:ext>
            </a:extLst>
          </p:cNvPr>
          <p:cNvSpPr txBox="1">
            <a:spLocks/>
          </p:cNvSpPr>
          <p:nvPr/>
        </p:nvSpPr>
        <p:spPr>
          <a:xfrm>
            <a:off x="621521" y="1176960"/>
            <a:ext cx="3070225"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C0045"/>
                </a:solidFill>
              </a:rPr>
              <a:t>Customization &amp; Flexibility</a:t>
            </a:r>
          </a:p>
        </p:txBody>
      </p:sp>
      <p:sp>
        <p:nvSpPr>
          <p:cNvPr id="34" name="Content Placeholder 7">
            <a:extLst>
              <a:ext uri="{FF2B5EF4-FFF2-40B4-BE49-F238E27FC236}">
                <a16:creationId xmlns:a16="http://schemas.microsoft.com/office/drawing/2014/main" id="{93D36076-B906-93EA-8FFC-BF1EC558576C}"/>
              </a:ext>
            </a:extLst>
          </p:cNvPr>
          <p:cNvSpPr txBox="1">
            <a:spLocks/>
          </p:cNvSpPr>
          <p:nvPr/>
        </p:nvSpPr>
        <p:spPr>
          <a:xfrm>
            <a:off x="624682" y="2473456"/>
            <a:ext cx="3060000" cy="36923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600" dirty="0">
                <a:solidFill>
                  <a:schemeClr val="tx1"/>
                </a:solidFill>
                <a:latin typeface="Montserrat" panose="00000500000000000000" pitchFamily="2" charset="0"/>
                <a:ea typeface="Roboto Light" panose="02000000000000000000" pitchFamily="2" charset="0"/>
              </a:rPr>
              <a:t>The ease to configure, modify and alter the solution to meet unique needs of the user.</a:t>
            </a:r>
          </a:p>
        </p:txBody>
      </p:sp>
      <p:sp>
        <p:nvSpPr>
          <p:cNvPr id="35" name="Content Placeholder 5">
            <a:extLst>
              <a:ext uri="{FF2B5EF4-FFF2-40B4-BE49-F238E27FC236}">
                <a16:creationId xmlns:a16="http://schemas.microsoft.com/office/drawing/2014/main" id="{6098B720-46DF-5C87-08EE-AF34BEB66E76}"/>
              </a:ext>
            </a:extLst>
          </p:cNvPr>
          <p:cNvSpPr txBox="1">
            <a:spLocks/>
          </p:cNvSpPr>
          <p:nvPr/>
        </p:nvSpPr>
        <p:spPr>
          <a:xfrm>
            <a:off x="5356924" y="1003558"/>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Gen AI Model Adaption</a:t>
            </a:r>
          </a:p>
        </p:txBody>
      </p:sp>
      <p:sp>
        <p:nvSpPr>
          <p:cNvPr id="36" name="Content Placeholder 10">
            <a:extLst>
              <a:ext uri="{FF2B5EF4-FFF2-40B4-BE49-F238E27FC236}">
                <a16:creationId xmlns:a16="http://schemas.microsoft.com/office/drawing/2014/main" id="{2C22B03A-1013-3F31-1EC6-9F03468136A4}"/>
              </a:ext>
            </a:extLst>
          </p:cNvPr>
          <p:cNvSpPr txBox="1">
            <a:spLocks/>
          </p:cNvSpPr>
          <p:nvPr/>
        </p:nvSpPr>
        <p:spPr>
          <a:xfrm>
            <a:off x="5348960" y="1306967"/>
            <a:ext cx="6441987"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vendor provide options to fine-tune or adapt the generative AI model to align with your creative vision or domain-specific constraints?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Accessibility to Gen AI model, ease of customization, ability to align models to meet technical, ethical, and other quality standards.</a:t>
            </a:r>
          </a:p>
        </p:txBody>
      </p:sp>
      <p:sp>
        <p:nvSpPr>
          <p:cNvPr id="41" name="Hexagon 40">
            <a:extLst>
              <a:ext uri="{FF2B5EF4-FFF2-40B4-BE49-F238E27FC236}">
                <a16:creationId xmlns:a16="http://schemas.microsoft.com/office/drawing/2014/main" id="{406658DD-3D0A-F027-7ADB-AA84D9BF333C}"/>
              </a:ext>
            </a:extLst>
          </p:cNvPr>
          <p:cNvSpPr>
            <a:spLocks noChangeAspect="1"/>
          </p:cNvSpPr>
          <p:nvPr/>
        </p:nvSpPr>
        <p:spPr>
          <a:xfrm rot="16200000">
            <a:off x="4327213" y="1124002"/>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1</a:t>
            </a:r>
          </a:p>
        </p:txBody>
      </p:sp>
      <p:sp>
        <p:nvSpPr>
          <p:cNvPr id="37" name="Content Placeholder 5">
            <a:extLst>
              <a:ext uri="{FF2B5EF4-FFF2-40B4-BE49-F238E27FC236}">
                <a16:creationId xmlns:a16="http://schemas.microsoft.com/office/drawing/2014/main" id="{179E4AA6-4C01-A42D-BA2D-67278DD3336E}"/>
              </a:ext>
            </a:extLst>
          </p:cNvPr>
          <p:cNvSpPr txBox="1">
            <a:spLocks/>
          </p:cNvSpPr>
          <p:nvPr/>
        </p:nvSpPr>
        <p:spPr>
          <a:xfrm>
            <a:off x="5364890" y="2199072"/>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Programming Languages &amp; Frameworks</a:t>
            </a:r>
          </a:p>
        </p:txBody>
      </p:sp>
      <p:sp>
        <p:nvSpPr>
          <p:cNvPr id="38" name="Content Placeholder 10">
            <a:extLst>
              <a:ext uri="{FF2B5EF4-FFF2-40B4-BE49-F238E27FC236}">
                <a16:creationId xmlns:a16="http://schemas.microsoft.com/office/drawing/2014/main" id="{F1C1FE2F-11D5-481F-1B44-70B6685A0F80}"/>
              </a:ext>
            </a:extLst>
          </p:cNvPr>
          <p:cNvSpPr txBox="1">
            <a:spLocks/>
          </p:cNvSpPr>
          <p:nvPr/>
        </p:nvSpPr>
        <p:spPr>
          <a:xfrm>
            <a:off x="5356924" y="2502481"/>
            <a:ext cx="6549527"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Are popular programming languages, frameworks and tactics used in the modification of Gen AI models, algorithms, or training methods?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Technology foundations and frameworks of the Gen AI model (e.g. .NET).</a:t>
            </a:r>
          </a:p>
        </p:txBody>
      </p:sp>
      <p:sp>
        <p:nvSpPr>
          <p:cNvPr id="42" name="Hexagon 41">
            <a:extLst>
              <a:ext uri="{FF2B5EF4-FFF2-40B4-BE49-F238E27FC236}">
                <a16:creationId xmlns:a16="http://schemas.microsoft.com/office/drawing/2014/main" id="{88F153D8-6AB8-534B-E71B-34E6F192A431}"/>
              </a:ext>
            </a:extLst>
          </p:cNvPr>
          <p:cNvSpPr>
            <a:spLocks noChangeAspect="1"/>
          </p:cNvSpPr>
          <p:nvPr/>
        </p:nvSpPr>
        <p:spPr>
          <a:xfrm rot="16200000">
            <a:off x="4327213" y="2260039"/>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2</a:t>
            </a:r>
          </a:p>
        </p:txBody>
      </p:sp>
      <p:sp>
        <p:nvSpPr>
          <p:cNvPr id="39" name="Content Placeholder 5">
            <a:extLst>
              <a:ext uri="{FF2B5EF4-FFF2-40B4-BE49-F238E27FC236}">
                <a16:creationId xmlns:a16="http://schemas.microsoft.com/office/drawing/2014/main" id="{7192B721-C770-3581-8EA5-F0D0CFB8EFD6}"/>
              </a:ext>
            </a:extLst>
          </p:cNvPr>
          <p:cNvSpPr txBox="1">
            <a:spLocks/>
          </p:cNvSpPr>
          <p:nvPr/>
        </p:nvSpPr>
        <p:spPr>
          <a:xfrm>
            <a:off x="5372854" y="3264573"/>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Source Code Management</a:t>
            </a:r>
          </a:p>
        </p:txBody>
      </p:sp>
      <p:sp>
        <p:nvSpPr>
          <p:cNvPr id="40" name="Content Placeholder 10">
            <a:extLst>
              <a:ext uri="{FF2B5EF4-FFF2-40B4-BE49-F238E27FC236}">
                <a16:creationId xmlns:a16="http://schemas.microsoft.com/office/drawing/2014/main" id="{F0DC4538-3228-AC5C-BC78-E803D4DDE16F}"/>
              </a:ext>
            </a:extLst>
          </p:cNvPr>
          <p:cNvSpPr txBox="1">
            <a:spLocks/>
          </p:cNvSpPr>
          <p:nvPr/>
        </p:nvSpPr>
        <p:spPr>
          <a:xfrm>
            <a:off x="5364890" y="3567982"/>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Are all changes and modifications to the Gen AI model catalogued and versioned?</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Availability of source code management and versioning capabilities.</a:t>
            </a:r>
          </a:p>
        </p:txBody>
      </p:sp>
      <p:sp>
        <p:nvSpPr>
          <p:cNvPr id="43" name="Hexagon 42">
            <a:extLst>
              <a:ext uri="{FF2B5EF4-FFF2-40B4-BE49-F238E27FC236}">
                <a16:creationId xmlns:a16="http://schemas.microsoft.com/office/drawing/2014/main" id="{89BC403F-C62E-015F-4B2B-5A169A3FA775}"/>
              </a:ext>
            </a:extLst>
          </p:cNvPr>
          <p:cNvSpPr>
            <a:spLocks noChangeAspect="1"/>
          </p:cNvSpPr>
          <p:nvPr/>
        </p:nvSpPr>
        <p:spPr>
          <a:xfrm rot="16200000">
            <a:off x="4327214" y="3349044"/>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3</a:t>
            </a:r>
          </a:p>
        </p:txBody>
      </p:sp>
      <p:sp>
        <p:nvSpPr>
          <p:cNvPr id="4" name="Content Placeholder 5">
            <a:extLst>
              <a:ext uri="{FF2B5EF4-FFF2-40B4-BE49-F238E27FC236}">
                <a16:creationId xmlns:a16="http://schemas.microsoft.com/office/drawing/2014/main" id="{828CDFB2-79D7-378B-6B07-976425DFC04E}"/>
              </a:ext>
            </a:extLst>
          </p:cNvPr>
          <p:cNvSpPr txBox="1">
            <a:spLocks/>
          </p:cNvSpPr>
          <p:nvPr/>
        </p:nvSpPr>
        <p:spPr>
          <a:xfrm>
            <a:off x="621521" y="838221"/>
            <a:ext cx="3063161" cy="33873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Criteria:</a:t>
            </a:r>
          </a:p>
        </p:txBody>
      </p:sp>
      <p:sp>
        <p:nvSpPr>
          <p:cNvPr id="12" name="Content Placeholder 5">
            <a:extLst>
              <a:ext uri="{FF2B5EF4-FFF2-40B4-BE49-F238E27FC236}">
                <a16:creationId xmlns:a16="http://schemas.microsoft.com/office/drawing/2014/main" id="{171DF438-263E-8ABA-97D7-273A133F368B}"/>
              </a:ext>
            </a:extLst>
          </p:cNvPr>
          <p:cNvSpPr txBox="1">
            <a:spLocks/>
          </p:cNvSpPr>
          <p:nvPr/>
        </p:nvSpPr>
        <p:spPr>
          <a:xfrm>
            <a:off x="5380818" y="4369878"/>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Data Compatibility</a:t>
            </a:r>
          </a:p>
        </p:txBody>
      </p:sp>
      <p:sp>
        <p:nvSpPr>
          <p:cNvPr id="13" name="Content Placeholder 10">
            <a:extLst>
              <a:ext uri="{FF2B5EF4-FFF2-40B4-BE49-F238E27FC236}">
                <a16:creationId xmlns:a16="http://schemas.microsoft.com/office/drawing/2014/main" id="{2D379181-E7A3-3901-0928-3E64086B3935}"/>
              </a:ext>
            </a:extLst>
          </p:cNvPr>
          <p:cNvSpPr txBox="1">
            <a:spLocks/>
          </p:cNvSpPr>
          <p:nvPr/>
        </p:nvSpPr>
        <p:spPr>
          <a:xfrm>
            <a:off x="5372854" y="4673287"/>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Is the Gen AI model compatible with a variety of data types and structures?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Scope of data types and structures compatible with the solution.</a:t>
            </a:r>
          </a:p>
        </p:txBody>
      </p:sp>
      <p:sp>
        <p:nvSpPr>
          <p:cNvPr id="15" name="Hexagon 14">
            <a:extLst>
              <a:ext uri="{FF2B5EF4-FFF2-40B4-BE49-F238E27FC236}">
                <a16:creationId xmlns:a16="http://schemas.microsoft.com/office/drawing/2014/main" id="{6425950F-5E6F-AB18-7745-1D84B344861B}"/>
              </a:ext>
            </a:extLst>
          </p:cNvPr>
          <p:cNvSpPr>
            <a:spLocks noChangeAspect="1"/>
          </p:cNvSpPr>
          <p:nvPr/>
        </p:nvSpPr>
        <p:spPr>
          <a:xfrm rot="16200000">
            <a:off x="4327213" y="4430845"/>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4</a:t>
            </a:r>
          </a:p>
        </p:txBody>
      </p:sp>
      <p:sp>
        <p:nvSpPr>
          <p:cNvPr id="18" name="Content Placeholder 5">
            <a:extLst>
              <a:ext uri="{FF2B5EF4-FFF2-40B4-BE49-F238E27FC236}">
                <a16:creationId xmlns:a16="http://schemas.microsoft.com/office/drawing/2014/main" id="{C2FD6198-4868-5103-D550-8C6D729B54E6}"/>
              </a:ext>
            </a:extLst>
          </p:cNvPr>
          <p:cNvSpPr txBox="1">
            <a:spLocks/>
          </p:cNvSpPr>
          <p:nvPr/>
        </p:nvSpPr>
        <p:spPr>
          <a:xfrm>
            <a:off x="5380818" y="5451677"/>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Model Retraining</a:t>
            </a:r>
          </a:p>
        </p:txBody>
      </p:sp>
      <p:sp>
        <p:nvSpPr>
          <p:cNvPr id="19" name="Content Placeholder 10">
            <a:extLst>
              <a:ext uri="{FF2B5EF4-FFF2-40B4-BE49-F238E27FC236}">
                <a16:creationId xmlns:a16="http://schemas.microsoft.com/office/drawing/2014/main" id="{E8DD478E-8303-1B56-C3F1-DBED7BB549A6}"/>
              </a:ext>
            </a:extLst>
          </p:cNvPr>
          <p:cNvSpPr txBox="1">
            <a:spLocks/>
          </p:cNvSpPr>
          <p:nvPr/>
        </p:nvSpPr>
        <p:spPr>
          <a:xfrm>
            <a:off x="5372854" y="5755086"/>
            <a:ext cx="6272605"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Is the Gen AI model continuously retrained with fresh data?</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Frequency of retraining of the Gen AI model using the past solution outcomes, ease to prepare training data for retraining.</a:t>
            </a:r>
          </a:p>
        </p:txBody>
      </p:sp>
      <p:sp>
        <p:nvSpPr>
          <p:cNvPr id="20" name="Hexagon 19">
            <a:extLst>
              <a:ext uri="{FF2B5EF4-FFF2-40B4-BE49-F238E27FC236}">
                <a16:creationId xmlns:a16="http://schemas.microsoft.com/office/drawing/2014/main" id="{9BBAB65C-EB47-A04E-DC06-EE0ACD4A6F11}"/>
              </a:ext>
            </a:extLst>
          </p:cNvPr>
          <p:cNvSpPr>
            <a:spLocks noChangeAspect="1"/>
          </p:cNvSpPr>
          <p:nvPr/>
        </p:nvSpPr>
        <p:spPr>
          <a:xfrm rot="16200000">
            <a:off x="4327213" y="5512644"/>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5</a:t>
            </a:r>
          </a:p>
        </p:txBody>
      </p:sp>
      <p:sp>
        <p:nvSpPr>
          <p:cNvPr id="2" name="Content Placeholder 5">
            <a:extLst>
              <a:ext uri="{FF2B5EF4-FFF2-40B4-BE49-F238E27FC236}">
                <a16:creationId xmlns:a16="http://schemas.microsoft.com/office/drawing/2014/main" id="{00CBC311-F6EF-EA4B-D497-B450594EDB02}"/>
              </a:ext>
            </a:extLst>
          </p:cNvPr>
          <p:cNvSpPr txBox="1">
            <a:spLocks/>
          </p:cNvSpPr>
          <p:nvPr/>
        </p:nvSpPr>
        <p:spPr>
          <a:xfrm>
            <a:off x="4388179" y="490747"/>
            <a:ext cx="7257280"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latin typeface="Montserrat SemiBold" panose="00000700000000000000" pitchFamily="2" charset="0"/>
              </a:rPr>
              <a:t>Leading Questions to Define Your Scoring Factors</a:t>
            </a:r>
          </a:p>
        </p:txBody>
      </p:sp>
    </p:spTree>
    <p:extLst>
      <p:ext uri="{BB962C8B-B14F-4D97-AF65-F5344CB8AC3E}">
        <p14:creationId xmlns:p14="http://schemas.microsoft.com/office/powerpoint/2010/main" val="3749811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8C564CE-54E4-27A5-45D1-180A1D5E8877}"/>
              </a:ext>
            </a:extLst>
          </p:cNvPr>
          <p:cNvSpPr txBox="1"/>
          <p:nvPr/>
        </p:nvSpPr>
        <p:spPr>
          <a:xfrm>
            <a:off x="5246653" y="-316089"/>
            <a:ext cx="0" cy="0"/>
          </a:xfrm>
          <a:prstGeom prst="rect">
            <a:avLst/>
          </a:prstGeom>
        </p:spPr>
        <p:txBody>
          <a:bodyPr vert="horz" wrap="none" lIns="0" tIns="0" rIns="0" bIns="0" rtlCol="0">
            <a:noAutofit/>
          </a:bodyPr>
          <a:lstStyle/>
          <a:p>
            <a:pPr>
              <a:lnSpc>
                <a:spcPct val="110000"/>
              </a:lnSpc>
              <a:spcBef>
                <a:spcPts val="2600"/>
              </a:spcBef>
            </a:pP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33" name="Content Placeholder 5">
            <a:extLst>
              <a:ext uri="{FF2B5EF4-FFF2-40B4-BE49-F238E27FC236}">
                <a16:creationId xmlns:a16="http://schemas.microsoft.com/office/drawing/2014/main" id="{D678CF93-03D7-CC18-7CAC-3B6B8298FBFA}"/>
              </a:ext>
            </a:extLst>
          </p:cNvPr>
          <p:cNvSpPr txBox="1">
            <a:spLocks/>
          </p:cNvSpPr>
          <p:nvPr/>
        </p:nvSpPr>
        <p:spPr>
          <a:xfrm>
            <a:off x="621521" y="1176960"/>
            <a:ext cx="3070225"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C0045"/>
                </a:solidFill>
              </a:rPr>
              <a:t>Support &amp; Maintenance</a:t>
            </a:r>
          </a:p>
        </p:txBody>
      </p:sp>
      <p:sp>
        <p:nvSpPr>
          <p:cNvPr id="34" name="Content Placeholder 7">
            <a:extLst>
              <a:ext uri="{FF2B5EF4-FFF2-40B4-BE49-F238E27FC236}">
                <a16:creationId xmlns:a16="http://schemas.microsoft.com/office/drawing/2014/main" id="{93D36076-B906-93EA-8FFC-BF1EC558576C}"/>
              </a:ext>
            </a:extLst>
          </p:cNvPr>
          <p:cNvSpPr txBox="1">
            <a:spLocks/>
          </p:cNvSpPr>
          <p:nvPr/>
        </p:nvSpPr>
        <p:spPr>
          <a:xfrm>
            <a:off x="624682" y="2473456"/>
            <a:ext cx="3060000" cy="36923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600" dirty="0">
                <a:solidFill>
                  <a:schemeClr val="tx1"/>
                </a:solidFill>
                <a:latin typeface="Montserrat" panose="00000500000000000000" pitchFamily="2" charset="0"/>
                <a:ea typeface="Roboto Light" panose="02000000000000000000" pitchFamily="2" charset="0"/>
              </a:rPr>
              <a:t>The guidance and assistance in the use of the solution and ensure the solution’s operations.</a:t>
            </a:r>
          </a:p>
        </p:txBody>
      </p:sp>
      <p:sp>
        <p:nvSpPr>
          <p:cNvPr id="35" name="Content Placeholder 5">
            <a:extLst>
              <a:ext uri="{FF2B5EF4-FFF2-40B4-BE49-F238E27FC236}">
                <a16:creationId xmlns:a16="http://schemas.microsoft.com/office/drawing/2014/main" id="{6098B720-46DF-5C87-08EE-AF34BEB66E76}"/>
              </a:ext>
            </a:extLst>
          </p:cNvPr>
          <p:cNvSpPr txBox="1">
            <a:spLocks/>
          </p:cNvSpPr>
          <p:nvPr/>
        </p:nvSpPr>
        <p:spPr>
          <a:xfrm>
            <a:off x="5348961" y="1143947"/>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Service Level Agreement (SLA)</a:t>
            </a:r>
          </a:p>
        </p:txBody>
      </p:sp>
      <p:sp>
        <p:nvSpPr>
          <p:cNvPr id="36" name="Content Placeholder 10">
            <a:extLst>
              <a:ext uri="{FF2B5EF4-FFF2-40B4-BE49-F238E27FC236}">
                <a16:creationId xmlns:a16="http://schemas.microsoft.com/office/drawing/2014/main" id="{2C22B03A-1013-3F31-1EC6-9F03468136A4}"/>
              </a:ext>
            </a:extLst>
          </p:cNvPr>
          <p:cNvSpPr txBox="1">
            <a:spLocks/>
          </p:cNvSpPr>
          <p:nvPr/>
        </p:nvSpPr>
        <p:spPr>
          <a:xfrm>
            <a:off x="5340997" y="1421932"/>
            <a:ext cx="6628090" cy="41354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Is there an SLA that outlines the vendor's commitments regarding response times and issue resolution?</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Alignment of SLAs to the team's support needs.</a:t>
            </a:r>
          </a:p>
        </p:txBody>
      </p:sp>
      <p:sp>
        <p:nvSpPr>
          <p:cNvPr id="41" name="Hexagon 40">
            <a:extLst>
              <a:ext uri="{FF2B5EF4-FFF2-40B4-BE49-F238E27FC236}">
                <a16:creationId xmlns:a16="http://schemas.microsoft.com/office/drawing/2014/main" id="{406658DD-3D0A-F027-7ADB-AA84D9BF333C}"/>
              </a:ext>
            </a:extLst>
          </p:cNvPr>
          <p:cNvSpPr>
            <a:spLocks noChangeAspect="1"/>
          </p:cNvSpPr>
          <p:nvPr/>
        </p:nvSpPr>
        <p:spPr>
          <a:xfrm rot="16200000">
            <a:off x="4327213" y="1124002"/>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1</a:t>
            </a:r>
          </a:p>
        </p:txBody>
      </p:sp>
      <p:sp>
        <p:nvSpPr>
          <p:cNvPr id="37" name="Content Placeholder 5">
            <a:extLst>
              <a:ext uri="{FF2B5EF4-FFF2-40B4-BE49-F238E27FC236}">
                <a16:creationId xmlns:a16="http://schemas.microsoft.com/office/drawing/2014/main" id="{179E4AA6-4C01-A42D-BA2D-67278DD3336E}"/>
              </a:ext>
            </a:extLst>
          </p:cNvPr>
          <p:cNvSpPr txBox="1">
            <a:spLocks/>
          </p:cNvSpPr>
          <p:nvPr/>
        </p:nvSpPr>
        <p:spPr>
          <a:xfrm>
            <a:off x="5356926" y="2097377"/>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Support Channels</a:t>
            </a:r>
          </a:p>
        </p:txBody>
      </p:sp>
      <p:sp>
        <p:nvSpPr>
          <p:cNvPr id="38" name="Content Placeholder 10">
            <a:extLst>
              <a:ext uri="{FF2B5EF4-FFF2-40B4-BE49-F238E27FC236}">
                <a16:creationId xmlns:a16="http://schemas.microsoft.com/office/drawing/2014/main" id="{F1C1FE2F-11D5-481F-1B44-70B6685A0F80}"/>
              </a:ext>
            </a:extLst>
          </p:cNvPr>
          <p:cNvSpPr txBox="1">
            <a:spLocks/>
          </p:cNvSpPr>
          <p:nvPr/>
        </p:nvSpPr>
        <p:spPr>
          <a:xfrm>
            <a:off x="5348960" y="2375361"/>
            <a:ext cx="6628091"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Are there designated support channels, such as email, phone, or a dedicated support portal? </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Availability of various support channels.</a:t>
            </a:r>
          </a:p>
        </p:txBody>
      </p:sp>
      <p:sp>
        <p:nvSpPr>
          <p:cNvPr id="42" name="Hexagon 41">
            <a:extLst>
              <a:ext uri="{FF2B5EF4-FFF2-40B4-BE49-F238E27FC236}">
                <a16:creationId xmlns:a16="http://schemas.microsoft.com/office/drawing/2014/main" id="{88F153D8-6AB8-534B-E71B-34E6F192A431}"/>
              </a:ext>
            </a:extLst>
          </p:cNvPr>
          <p:cNvSpPr>
            <a:spLocks noChangeAspect="1"/>
          </p:cNvSpPr>
          <p:nvPr/>
        </p:nvSpPr>
        <p:spPr>
          <a:xfrm rot="16200000">
            <a:off x="4327213" y="2106038"/>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2</a:t>
            </a:r>
          </a:p>
        </p:txBody>
      </p:sp>
      <p:sp>
        <p:nvSpPr>
          <p:cNvPr id="39" name="Content Placeholder 5">
            <a:extLst>
              <a:ext uri="{FF2B5EF4-FFF2-40B4-BE49-F238E27FC236}">
                <a16:creationId xmlns:a16="http://schemas.microsoft.com/office/drawing/2014/main" id="{7192B721-C770-3581-8EA5-F0D0CFB8EFD6}"/>
              </a:ext>
            </a:extLst>
          </p:cNvPr>
          <p:cNvSpPr txBox="1">
            <a:spLocks/>
          </p:cNvSpPr>
          <p:nvPr/>
        </p:nvSpPr>
        <p:spPr>
          <a:xfrm>
            <a:off x="5364890" y="3066361"/>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Training &amp; Onboarding</a:t>
            </a:r>
          </a:p>
        </p:txBody>
      </p:sp>
      <p:sp>
        <p:nvSpPr>
          <p:cNvPr id="40" name="Content Placeholder 10">
            <a:extLst>
              <a:ext uri="{FF2B5EF4-FFF2-40B4-BE49-F238E27FC236}">
                <a16:creationId xmlns:a16="http://schemas.microsoft.com/office/drawing/2014/main" id="{F0DC4538-3228-AC5C-BC78-E803D4DDE16F}"/>
              </a:ext>
            </a:extLst>
          </p:cNvPr>
          <p:cNvSpPr txBox="1">
            <a:spLocks/>
          </p:cNvSpPr>
          <p:nvPr/>
        </p:nvSpPr>
        <p:spPr>
          <a:xfrm>
            <a:off x="5356926" y="3344345"/>
            <a:ext cx="6288533"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vendor provide training and onboarding?</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Quality of training and onboarding resources, including videos, tutorials, and personal support.</a:t>
            </a:r>
          </a:p>
        </p:txBody>
      </p:sp>
      <p:sp>
        <p:nvSpPr>
          <p:cNvPr id="43" name="Hexagon 42">
            <a:extLst>
              <a:ext uri="{FF2B5EF4-FFF2-40B4-BE49-F238E27FC236}">
                <a16:creationId xmlns:a16="http://schemas.microsoft.com/office/drawing/2014/main" id="{89BC403F-C62E-015F-4B2B-5A169A3FA775}"/>
              </a:ext>
            </a:extLst>
          </p:cNvPr>
          <p:cNvSpPr>
            <a:spLocks noChangeAspect="1"/>
          </p:cNvSpPr>
          <p:nvPr/>
        </p:nvSpPr>
        <p:spPr>
          <a:xfrm rot="16200000">
            <a:off x="4327214" y="3118043"/>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3</a:t>
            </a:r>
          </a:p>
        </p:txBody>
      </p:sp>
      <p:sp>
        <p:nvSpPr>
          <p:cNvPr id="4" name="Content Placeholder 5">
            <a:extLst>
              <a:ext uri="{FF2B5EF4-FFF2-40B4-BE49-F238E27FC236}">
                <a16:creationId xmlns:a16="http://schemas.microsoft.com/office/drawing/2014/main" id="{828CDFB2-79D7-378B-6B07-976425DFC04E}"/>
              </a:ext>
            </a:extLst>
          </p:cNvPr>
          <p:cNvSpPr txBox="1">
            <a:spLocks/>
          </p:cNvSpPr>
          <p:nvPr/>
        </p:nvSpPr>
        <p:spPr>
          <a:xfrm>
            <a:off x="621521" y="838221"/>
            <a:ext cx="3063161" cy="33873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Criteria:</a:t>
            </a:r>
          </a:p>
        </p:txBody>
      </p:sp>
      <p:sp>
        <p:nvSpPr>
          <p:cNvPr id="12" name="Content Placeholder 5">
            <a:extLst>
              <a:ext uri="{FF2B5EF4-FFF2-40B4-BE49-F238E27FC236}">
                <a16:creationId xmlns:a16="http://schemas.microsoft.com/office/drawing/2014/main" id="{171DF438-263E-8ABA-97D7-273A133F368B}"/>
              </a:ext>
            </a:extLst>
          </p:cNvPr>
          <p:cNvSpPr txBox="1">
            <a:spLocks/>
          </p:cNvSpPr>
          <p:nvPr/>
        </p:nvSpPr>
        <p:spPr>
          <a:xfrm>
            <a:off x="5364890" y="4086433"/>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Team &amp; Peer Collaboration</a:t>
            </a:r>
          </a:p>
        </p:txBody>
      </p:sp>
      <p:sp>
        <p:nvSpPr>
          <p:cNvPr id="13" name="Content Placeholder 10">
            <a:extLst>
              <a:ext uri="{FF2B5EF4-FFF2-40B4-BE49-F238E27FC236}">
                <a16:creationId xmlns:a16="http://schemas.microsoft.com/office/drawing/2014/main" id="{2D379181-E7A3-3901-0928-3E64086B3935}"/>
              </a:ext>
            </a:extLst>
          </p:cNvPr>
          <p:cNvSpPr txBox="1">
            <a:spLocks/>
          </p:cNvSpPr>
          <p:nvPr/>
        </p:nvSpPr>
        <p:spPr>
          <a:xfrm>
            <a:off x="5356926" y="4364417"/>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Can multiple users or teams collaborate within the solution? Does the vendor provide forums to enable discussion and sharing among peers?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Health of the community, number of members, degree of involvement of members, availability of collaboration features in the solution.</a:t>
            </a:r>
          </a:p>
        </p:txBody>
      </p:sp>
      <p:sp>
        <p:nvSpPr>
          <p:cNvPr id="15" name="Hexagon 14">
            <a:extLst>
              <a:ext uri="{FF2B5EF4-FFF2-40B4-BE49-F238E27FC236}">
                <a16:creationId xmlns:a16="http://schemas.microsoft.com/office/drawing/2014/main" id="{6425950F-5E6F-AB18-7745-1D84B344861B}"/>
              </a:ext>
            </a:extLst>
          </p:cNvPr>
          <p:cNvSpPr>
            <a:spLocks noChangeAspect="1"/>
          </p:cNvSpPr>
          <p:nvPr/>
        </p:nvSpPr>
        <p:spPr>
          <a:xfrm rot="16200000">
            <a:off x="4327213" y="4199839"/>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4</a:t>
            </a:r>
          </a:p>
        </p:txBody>
      </p:sp>
      <p:sp>
        <p:nvSpPr>
          <p:cNvPr id="18" name="Content Placeholder 5">
            <a:extLst>
              <a:ext uri="{FF2B5EF4-FFF2-40B4-BE49-F238E27FC236}">
                <a16:creationId xmlns:a16="http://schemas.microsoft.com/office/drawing/2014/main" id="{C2FD6198-4868-5103-D550-8C6D729B54E6}"/>
              </a:ext>
            </a:extLst>
          </p:cNvPr>
          <p:cNvSpPr txBox="1">
            <a:spLocks/>
          </p:cNvSpPr>
          <p:nvPr/>
        </p:nvSpPr>
        <p:spPr>
          <a:xfrm>
            <a:off x="5348961" y="5315064"/>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Bot Portfolio Management &amp; Monitoring</a:t>
            </a:r>
          </a:p>
        </p:txBody>
      </p:sp>
      <p:sp>
        <p:nvSpPr>
          <p:cNvPr id="19" name="Content Placeholder 10">
            <a:extLst>
              <a:ext uri="{FF2B5EF4-FFF2-40B4-BE49-F238E27FC236}">
                <a16:creationId xmlns:a16="http://schemas.microsoft.com/office/drawing/2014/main" id="{E8DD478E-8303-1B56-C3F1-DBED7BB549A6}"/>
              </a:ext>
            </a:extLst>
          </p:cNvPr>
          <p:cNvSpPr txBox="1">
            <a:spLocks/>
          </p:cNvSpPr>
          <p:nvPr/>
        </p:nvSpPr>
        <p:spPr>
          <a:xfrm>
            <a:off x="5340997" y="5618473"/>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solution provide a dashboard to monitor the modifications, uses, value and performances of the Gen AI bots?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Scope of the solution's administration console, alignment of administration capabilities to your IT policies, ability to track the inventory of deployed Gen AI bots.</a:t>
            </a:r>
          </a:p>
        </p:txBody>
      </p:sp>
      <p:sp>
        <p:nvSpPr>
          <p:cNvPr id="20" name="Hexagon 19">
            <a:extLst>
              <a:ext uri="{FF2B5EF4-FFF2-40B4-BE49-F238E27FC236}">
                <a16:creationId xmlns:a16="http://schemas.microsoft.com/office/drawing/2014/main" id="{9BBAB65C-EB47-A04E-DC06-EE0ACD4A6F11}"/>
              </a:ext>
            </a:extLst>
          </p:cNvPr>
          <p:cNvSpPr>
            <a:spLocks noChangeAspect="1"/>
          </p:cNvSpPr>
          <p:nvPr/>
        </p:nvSpPr>
        <p:spPr>
          <a:xfrm rot="16200000">
            <a:off x="4327213" y="5349014"/>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5</a:t>
            </a:r>
          </a:p>
        </p:txBody>
      </p:sp>
      <p:sp>
        <p:nvSpPr>
          <p:cNvPr id="2" name="Content Placeholder 5">
            <a:extLst>
              <a:ext uri="{FF2B5EF4-FFF2-40B4-BE49-F238E27FC236}">
                <a16:creationId xmlns:a16="http://schemas.microsoft.com/office/drawing/2014/main" id="{2CAED7A3-B9E6-3F23-6037-A84A6216262D}"/>
              </a:ext>
            </a:extLst>
          </p:cNvPr>
          <p:cNvSpPr txBox="1">
            <a:spLocks/>
          </p:cNvSpPr>
          <p:nvPr/>
        </p:nvSpPr>
        <p:spPr>
          <a:xfrm>
            <a:off x="4388179" y="490747"/>
            <a:ext cx="7257280"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latin typeface="Montserrat SemiBold" panose="00000700000000000000" pitchFamily="2" charset="0"/>
              </a:rPr>
              <a:t>Leading Questions to Define Your Scoring Factors</a:t>
            </a:r>
          </a:p>
        </p:txBody>
      </p:sp>
    </p:spTree>
    <p:extLst>
      <p:ext uri="{BB962C8B-B14F-4D97-AF65-F5344CB8AC3E}">
        <p14:creationId xmlns:p14="http://schemas.microsoft.com/office/powerpoint/2010/main" val="1821636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8C564CE-54E4-27A5-45D1-180A1D5E8877}"/>
              </a:ext>
            </a:extLst>
          </p:cNvPr>
          <p:cNvSpPr txBox="1"/>
          <p:nvPr/>
        </p:nvSpPr>
        <p:spPr>
          <a:xfrm>
            <a:off x="5246653" y="-316089"/>
            <a:ext cx="0" cy="0"/>
          </a:xfrm>
          <a:prstGeom prst="rect">
            <a:avLst/>
          </a:prstGeom>
        </p:spPr>
        <p:txBody>
          <a:bodyPr vert="horz" wrap="none" lIns="0" tIns="0" rIns="0" bIns="0" rtlCol="0">
            <a:noAutofit/>
          </a:bodyPr>
          <a:lstStyle/>
          <a:p>
            <a:pPr>
              <a:lnSpc>
                <a:spcPct val="110000"/>
              </a:lnSpc>
              <a:spcBef>
                <a:spcPts val="2600"/>
              </a:spcBef>
            </a:pP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33" name="Content Placeholder 5">
            <a:extLst>
              <a:ext uri="{FF2B5EF4-FFF2-40B4-BE49-F238E27FC236}">
                <a16:creationId xmlns:a16="http://schemas.microsoft.com/office/drawing/2014/main" id="{D678CF93-03D7-CC18-7CAC-3B6B8298FBFA}"/>
              </a:ext>
            </a:extLst>
          </p:cNvPr>
          <p:cNvSpPr txBox="1">
            <a:spLocks/>
          </p:cNvSpPr>
          <p:nvPr/>
        </p:nvSpPr>
        <p:spPr>
          <a:xfrm>
            <a:off x="621521" y="1176960"/>
            <a:ext cx="3070225"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C0045"/>
                </a:solidFill>
              </a:rPr>
              <a:t>Security</a:t>
            </a:r>
          </a:p>
        </p:txBody>
      </p:sp>
      <p:sp>
        <p:nvSpPr>
          <p:cNvPr id="34" name="Content Placeholder 7">
            <a:extLst>
              <a:ext uri="{FF2B5EF4-FFF2-40B4-BE49-F238E27FC236}">
                <a16:creationId xmlns:a16="http://schemas.microsoft.com/office/drawing/2014/main" id="{93D36076-B906-93EA-8FFC-BF1EC558576C}"/>
              </a:ext>
            </a:extLst>
          </p:cNvPr>
          <p:cNvSpPr txBox="1">
            <a:spLocks/>
          </p:cNvSpPr>
          <p:nvPr/>
        </p:nvSpPr>
        <p:spPr>
          <a:xfrm>
            <a:off x="624682" y="2473456"/>
            <a:ext cx="3060000" cy="36923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600" dirty="0">
                <a:solidFill>
                  <a:schemeClr val="tx1"/>
                </a:solidFill>
                <a:latin typeface="Montserrat" panose="00000500000000000000" pitchFamily="2" charset="0"/>
                <a:ea typeface="Roboto Light" panose="02000000000000000000" pitchFamily="2" charset="0"/>
              </a:rPr>
              <a:t>The security protocols, controls and mechanisms in place to protect the solution, bots, data, and integrated systems.</a:t>
            </a:r>
          </a:p>
        </p:txBody>
      </p:sp>
      <p:sp>
        <p:nvSpPr>
          <p:cNvPr id="35" name="Content Placeholder 5">
            <a:extLst>
              <a:ext uri="{FF2B5EF4-FFF2-40B4-BE49-F238E27FC236}">
                <a16:creationId xmlns:a16="http://schemas.microsoft.com/office/drawing/2014/main" id="{6098B720-46DF-5C87-08EE-AF34BEB66E76}"/>
              </a:ext>
            </a:extLst>
          </p:cNvPr>
          <p:cNvSpPr txBox="1">
            <a:spLocks/>
          </p:cNvSpPr>
          <p:nvPr/>
        </p:nvSpPr>
        <p:spPr>
          <a:xfrm>
            <a:off x="5348961" y="1245547"/>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Alignment with Security Policies</a:t>
            </a:r>
          </a:p>
        </p:txBody>
      </p:sp>
      <p:sp>
        <p:nvSpPr>
          <p:cNvPr id="36" name="Content Placeholder 10">
            <a:extLst>
              <a:ext uri="{FF2B5EF4-FFF2-40B4-BE49-F238E27FC236}">
                <a16:creationId xmlns:a16="http://schemas.microsoft.com/office/drawing/2014/main" id="{2C22B03A-1013-3F31-1EC6-9F03468136A4}"/>
              </a:ext>
            </a:extLst>
          </p:cNvPr>
          <p:cNvSpPr txBox="1">
            <a:spLocks/>
          </p:cNvSpPr>
          <p:nvPr/>
        </p:nvSpPr>
        <p:spPr>
          <a:xfrm>
            <a:off x="5340997" y="1548956"/>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this vendor comply with your organization’s security policies? </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Satisfaction of security, privacy, and confidentiality policies.</a:t>
            </a:r>
          </a:p>
        </p:txBody>
      </p:sp>
      <p:sp>
        <p:nvSpPr>
          <p:cNvPr id="41" name="Hexagon 40">
            <a:extLst>
              <a:ext uri="{FF2B5EF4-FFF2-40B4-BE49-F238E27FC236}">
                <a16:creationId xmlns:a16="http://schemas.microsoft.com/office/drawing/2014/main" id="{406658DD-3D0A-F027-7ADB-AA84D9BF333C}"/>
              </a:ext>
            </a:extLst>
          </p:cNvPr>
          <p:cNvSpPr>
            <a:spLocks noChangeAspect="1"/>
          </p:cNvSpPr>
          <p:nvPr/>
        </p:nvSpPr>
        <p:spPr>
          <a:xfrm rot="16200000">
            <a:off x="4327213" y="1124002"/>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1</a:t>
            </a:r>
          </a:p>
        </p:txBody>
      </p:sp>
      <p:sp>
        <p:nvSpPr>
          <p:cNvPr id="37" name="Content Placeholder 5">
            <a:extLst>
              <a:ext uri="{FF2B5EF4-FFF2-40B4-BE49-F238E27FC236}">
                <a16:creationId xmlns:a16="http://schemas.microsoft.com/office/drawing/2014/main" id="{179E4AA6-4C01-A42D-BA2D-67278DD3336E}"/>
              </a:ext>
            </a:extLst>
          </p:cNvPr>
          <p:cNvSpPr txBox="1">
            <a:spLocks/>
          </p:cNvSpPr>
          <p:nvPr/>
        </p:nvSpPr>
        <p:spPr>
          <a:xfrm>
            <a:off x="5348961" y="2214480"/>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Secured Data Management</a:t>
            </a:r>
          </a:p>
        </p:txBody>
      </p:sp>
      <p:sp>
        <p:nvSpPr>
          <p:cNvPr id="38" name="Content Placeholder 10">
            <a:extLst>
              <a:ext uri="{FF2B5EF4-FFF2-40B4-BE49-F238E27FC236}">
                <a16:creationId xmlns:a16="http://schemas.microsoft.com/office/drawing/2014/main" id="{F1C1FE2F-11D5-481F-1B44-70B6685A0F80}"/>
              </a:ext>
            </a:extLst>
          </p:cNvPr>
          <p:cNvSpPr txBox="1">
            <a:spLocks/>
          </p:cNvSpPr>
          <p:nvPr/>
        </p:nvSpPr>
        <p:spPr>
          <a:xfrm>
            <a:off x="5340995" y="2517889"/>
            <a:ext cx="6628091"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Are training and operational data managed and governed separately to abide privacy and confidentiality requirements?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Data management and governance practices for training and operational data.</a:t>
            </a:r>
          </a:p>
        </p:txBody>
      </p:sp>
      <p:sp>
        <p:nvSpPr>
          <p:cNvPr id="42" name="Hexagon 41">
            <a:extLst>
              <a:ext uri="{FF2B5EF4-FFF2-40B4-BE49-F238E27FC236}">
                <a16:creationId xmlns:a16="http://schemas.microsoft.com/office/drawing/2014/main" id="{88F153D8-6AB8-534B-E71B-34E6F192A431}"/>
              </a:ext>
            </a:extLst>
          </p:cNvPr>
          <p:cNvSpPr>
            <a:spLocks noChangeAspect="1"/>
          </p:cNvSpPr>
          <p:nvPr/>
        </p:nvSpPr>
        <p:spPr>
          <a:xfrm rot="16200000">
            <a:off x="4327213" y="2260039"/>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2</a:t>
            </a:r>
          </a:p>
        </p:txBody>
      </p:sp>
      <p:sp>
        <p:nvSpPr>
          <p:cNvPr id="39" name="Content Placeholder 5">
            <a:extLst>
              <a:ext uri="{FF2B5EF4-FFF2-40B4-BE49-F238E27FC236}">
                <a16:creationId xmlns:a16="http://schemas.microsoft.com/office/drawing/2014/main" id="{7192B721-C770-3581-8EA5-F0D0CFB8EFD6}"/>
              </a:ext>
            </a:extLst>
          </p:cNvPr>
          <p:cNvSpPr txBox="1">
            <a:spLocks/>
          </p:cNvSpPr>
          <p:nvPr/>
        </p:nvSpPr>
        <p:spPr>
          <a:xfrm>
            <a:off x="5348961" y="3416353"/>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Access Management</a:t>
            </a:r>
          </a:p>
        </p:txBody>
      </p:sp>
      <p:sp>
        <p:nvSpPr>
          <p:cNvPr id="40" name="Content Placeholder 10">
            <a:extLst>
              <a:ext uri="{FF2B5EF4-FFF2-40B4-BE49-F238E27FC236}">
                <a16:creationId xmlns:a16="http://schemas.microsoft.com/office/drawing/2014/main" id="{F0DC4538-3228-AC5C-BC78-E803D4DDE16F}"/>
              </a:ext>
            </a:extLst>
          </p:cNvPr>
          <p:cNvSpPr txBox="1">
            <a:spLocks/>
          </p:cNvSpPr>
          <p:nvPr/>
        </p:nvSpPr>
        <p:spPr>
          <a:xfrm>
            <a:off x="5340997" y="3719762"/>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solution provides role-based access and monitors user activities?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Availability of access management and user monitoring.</a:t>
            </a:r>
          </a:p>
        </p:txBody>
      </p:sp>
      <p:sp>
        <p:nvSpPr>
          <p:cNvPr id="43" name="Hexagon 42">
            <a:extLst>
              <a:ext uri="{FF2B5EF4-FFF2-40B4-BE49-F238E27FC236}">
                <a16:creationId xmlns:a16="http://schemas.microsoft.com/office/drawing/2014/main" id="{89BC403F-C62E-015F-4B2B-5A169A3FA775}"/>
              </a:ext>
            </a:extLst>
          </p:cNvPr>
          <p:cNvSpPr>
            <a:spLocks noChangeAspect="1"/>
          </p:cNvSpPr>
          <p:nvPr/>
        </p:nvSpPr>
        <p:spPr>
          <a:xfrm rot="16200000">
            <a:off x="4327214" y="3349044"/>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3</a:t>
            </a:r>
          </a:p>
        </p:txBody>
      </p:sp>
      <p:sp>
        <p:nvSpPr>
          <p:cNvPr id="4" name="Content Placeholder 5">
            <a:extLst>
              <a:ext uri="{FF2B5EF4-FFF2-40B4-BE49-F238E27FC236}">
                <a16:creationId xmlns:a16="http://schemas.microsoft.com/office/drawing/2014/main" id="{828CDFB2-79D7-378B-6B07-976425DFC04E}"/>
              </a:ext>
            </a:extLst>
          </p:cNvPr>
          <p:cNvSpPr txBox="1">
            <a:spLocks/>
          </p:cNvSpPr>
          <p:nvPr/>
        </p:nvSpPr>
        <p:spPr>
          <a:xfrm>
            <a:off x="621521" y="838221"/>
            <a:ext cx="3063161" cy="33873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Criteria:</a:t>
            </a:r>
          </a:p>
        </p:txBody>
      </p:sp>
      <p:sp>
        <p:nvSpPr>
          <p:cNvPr id="12" name="Content Placeholder 5">
            <a:extLst>
              <a:ext uri="{FF2B5EF4-FFF2-40B4-BE49-F238E27FC236}">
                <a16:creationId xmlns:a16="http://schemas.microsoft.com/office/drawing/2014/main" id="{171DF438-263E-8ABA-97D7-273A133F368B}"/>
              </a:ext>
            </a:extLst>
          </p:cNvPr>
          <p:cNvSpPr txBox="1">
            <a:spLocks/>
          </p:cNvSpPr>
          <p:nvPr/>
        </p:nvSpPr>
        <p:spPr>
          <a:xfrm>
            <a:off x="5348960" y="4498154"/>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Gen AI Bot Security</a:t>
            </a:r>
          </a:p>
        </p:txBody>
      </p:sp>
      <p:sp>
        <p:nvSpPr>
          <p:cNvPr id="13" name="Content Placeholder 10">
            <a:extLst>
              <a:ext uri="{FF2B5EF4-FFF2-40B4-BE49-F238E27FC236}">
                <a16:creationId xmlns:a16="http://schemas.microsoft.com/office/drawing/2014/main" id="{2D379181-E7A3-3901-0928-3E64086B3935}"/>
              </a:ext>
            </a:extLst>
          </p:cNvPr>
          <p:cNvSpPr txBox="1">
            <a:spLocks/>
          </p:cNvSpPr>
          <p:nvPr/>
        </p:nvSpPr>
        <p:spPr>
          <a:xfrm>
            <a:off x="5340996" y="4801563"/>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vendor provide sufficient protection of their Gen AI bots to prevent IP and data leakage?</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IP and data leakage protection protocols.</a:t>
            </a:r>
          </a:p>
        </p:txBody>
      </p:sp>
      <p:sp>
        <p:nvSpPr>
          <p:cNvPr id="15" name="Hexagon 14">
            <a:extLst>
              <a:ext uri="{FF2B5EF4-FFF2-40B4-BE49-F238E27FC236}">
                <a16:creationId xmlns:a16="http://schemas.microsoft.com/office/drawing/2014/main" id="{6425950F-5E6F-AB18-7745-1D84B344861B}"/>
              </a:ext>
            </a:extLst>
          </p:cNvPr>
          <p:cNvSpPr>
            <a:spLocks noChangeAspect="1"/>
          </p:cNvSpPr>
          <p:nvPr/>
        </p:nvSpPr>
        <p:spPr>
          <a:xfrm rot="16200000">
            <a:off x="4327213" y="4430845"/>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4</a:t>
            </a:r>
          </a:p>
        </p:txBody>
      </p:sp>
      <p:sp>
        <p:nvSpPr>
          <p:cNvPr id="2" name="Content Placeholder 5">
            <a:extLst>
              <a:ext uri="{FF2B5EF4-FFF2-40B4-BE49-F238E27FC236}">
                <a16:creationId xmlns:a16="http://schemas.microsoft.com/office/drawing/2014/main" id="{73485509-D0DA-BA8E-2627-269AE975F04F}"/>
              </a:ext>
            </a:extLst>
          </p:cNvPr>
          <p:cNvSpPr txBox="1">
            <a:spLocks/>
          </p:cNvSpPr>
          <p:nvPr/>
        </p:nvSpPr>
        <p:spPr>
          <a:xfrm>
            <a:off x="4388179" y="490747"/>
            <a:ext cx="7257280"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latin typeface="Montserrat SemiBold" panose="00000700000000000000" pitchFamily="2" charset="0"/>
              </a:rPr>
              <a:t>Leading Questions to Define Your Scoring Factors</a:t>
            </a:r>
          </a:p>
        </p:txBody>
      </p:sp>
    </p:spTree>
    <p:extLst>
      <p:ext uri="{BB962C8B-B14F-4D97-AF65-F5344CB8AC3E}">
        <p14:creationId xmlns:p14="http://schemas.microsoft.com/office/powerpoint/2010/main" val="3193182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8C564CE-54E4-27A5-45D1-180A1D5E8877}"/>
              </a:ext>
            </a:extLst>
          </p:cNvPr>
          <p:cNvSpPr txBox="1"/>
          <p:nvPr/>
        </p:nvSpPr>
        <p:spPr>
          <a:xfrm>
            <a:off x="5246653" y="-316089"/>
            <a:ext cx="0" cy="0"/>
          </a:xfrm>
          <a:prstGeom prst="rect">
            <a:avLst/>
          </a:prstGeom>
        </p:spPr>
        <p:txBody>
          <a:bodyPr vert="horz" wrap="none" lIns="0" tIns="0" rIns="0" bIns="0" rtlCol="0">
            <a:noAutofit/>
          </a:bodyPr>
          <a:lstStyle/>
          <a:p>
            <a:pPr>
              <a:lnSpc>
                <a:spcPct val="110000"/>
              </a:lnSpc>
              <a:spcBef>
                <a:spcPts val="2600"/>
              </a:spcBef>
            </a:pP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33" name="Content Placeholder 5">
            <a:extLst>
              <a:ext uri="{FF2B5EF4-FFF2-40B4-BE49-F238E27FC236}">
                <a16:creationId xmlns:a16="http://schemas.microsoft.com/office/drawing/2014/main" id="{D678CF93-03D7-CC18-7CAC-3B6B8298FBFA}"/>
              </a:ext>
            </a:extLst>
          </p:cNvPr>
          <p:cNvSpPr txBox="1">
            <a:spLocks/>
          </p:cNvSpPr>
          <p:nvPr/>
        </p:nvSpPr>
        <p:spPr>
          <a:xfrm>
            <a:off x="621521" y="1176960"/>
            <a:ext cx="3258021"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C0045"/>
                </a:solidFill>
              </a:rPr>
              <a:t>Vendor Viability &amp; Vision</a:t>
            </a:r>
          </a:p>
        </p:txBody>
      </p:sp>
      <p:sp>
        <p:nvSpPr>
          <p:cNvPr id="34" name="Content Placeholder 7">
            <a:extLst>
              <a:ext uri="{FF2B5EF4-FFF2-40B4-BE49-F238E27FC236}">
                <a16:creationId xmlns:a16="http://schemas.microsoft.com/office/drawing/2014/main" id="{93D36076-B906-93EA-8FFC-BF1EC558576C}"/>
              </a:ext>
            </a:extLst>
          </p:cNvPr>
          <p:cNvSpPr txBox="1">
            <a:spLocks/>
          </p:cNvSpPr>
          <p:nvPr/>
        </p:nvSpPr>
        <p:spPr>
          <a:xfrm>
            <a:off x="624682" y="2473456"/>
            <a:ext cx="3060000" cy="36923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600" dirty="0">
                <a:solidFill>
                  <a:schemeClr val="tx1"/>
                </a:solidFill>
                <a:latin typeface="Montserrat" panose="00000500000000000000" pitchFamily="2" charset="0"/>
                <a:ea typeface="Roboto Light" panose="02000000000000000000" pitchFamily="2" charset="0"/>
              </a:rPr>
              <a:t>The alignment of a vendor’s experience, approach, direction and outlook of the solution to your organizational strategy.</a:t>
            </a:r>
          </a:p>
        </p:txBody>
      </p:sp>
      <p:sp>
        <p:nvSpPr>
          <p:cNvPr id="35" name="Content Placeholder 5">
            <a:extLst>
              <a:ext uri="{FF2B5EF4-FFF2-40B4-BE49-F238E27FC236}">
                <a16:creationId xmlns:a16="http://schemas.microsoft.com/office/drawing/2014/main" id="{6098B720-46DF-5C87-08EE-AF34BEB66E76}"/>
              </a:ext>
            </a:extLst>
          </p:cNvPr>
          <p:cNvSpPr txBox="1">
            <a:spLocks/>
          </p:cNvSpPr>
          <p:nvPr/>
        </p:nvSpPr>
        <p:spPr>
          <a:xfrm>
            <a:off x="5348961" y="1245547"/>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Market Experience &amp; History</a:t>
            </a:r>
          </a:p>
        </p:txBody>
      </p:sp>
      <p:sp>
        <p:nvSpPr>
          <p:cNvPr id="36" name="Content Placeholder 10">
            <a:extLst>
              <a:ext uri="{FF2B5EF4-FFF2-40B4-BE49-F238E27FC236}">
                <a16:creationId xmlns:a16="http://schemas.microsoft.com/office/drawing/2014/main" id="{2C22B03A-1013-3F31-1EC6-9F03468136A4}"/>
              </a:ext>
            </a:extLst>
          </p:cNvPr>
          <p:cNvSpPr txBox="1">
            <a:spLocks/>
          </p:cNvSpPr>
          <p:nvPr/>
        </p:nvSpPr>
        <p:spPr>
          <a:xfrm>
            <a:off x="5340997" y="1548956"/>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Are they an established player with a proven track record or a new and untested entrant to the market? What is the financial health of the vendor? </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Age and version history of the solution, scope of deployed releases and fixes, history in the marketplace and industry.</a:t>
            </a:r>
          </a:p>
        </p:txBody>
      </p:sp>
      <p:sp>
        <p:nvSpPr>
          <p:cNvPr id="41" name="Hexagon 40">
            <a:extLst>
              <a:ext uri="{FF2B5EF4-FFF2-40B4-BE49-F238E27FC236}">
                <a16:creationId xmlns:a16="http://schemas.microsoft.com/office/drawing/2014/main" id="{406658DD-3D0A-F027-7ADB-AA84D9BF333C}"/>
              </a:ext>
            </a:extLst>
          </p:cNvPr>
          <p:cNvSpPr>
            <a:spLocks noChangeAspect="1"/>
          </p:cNvSpPr>
          <p:nvPr/>
        </p:nvSpPr>
        <p:spPr>
          <a:xfrm rot="16200000">
            <a:off x="4327213" y="1124002"/>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1</a:t>
            </a:r>
          </a:p>
        </p:txBody>
      </p:sp>
      <p:sp>
        <p:nvSpPr>
          <p:cNvPr id="37" name="Content Placeholder 5">
            <a:extLst>
              <a:ext uri="{FF2B5EF4-FFF2-40B4-BE49-F238E27FC236}">
                <a16:creationId xmlns:a16="http://schemas.microsoft.com/office/drawing/2014/main" id="{179E4AA6-4C01-A42D-BA2D-67278DD3336E}"/>
              </a:ext>
            </a:extLst>
          </p:cNvPr>
          <p:cNvSpPr txBox="1">
            <a:spLocks/>
          </p:cNvSpPr>
          <p:nvPr/>
        </p:nvSpPr>
        <p:spPr>
          <a:xfrm>
            <a:off x="5348961" y="2440430"/>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Product Roadmap</a:t>
            </a:r>
          </a:p>
        </p:txBody>
      </p:sp>
      <p:sp>
        <p:nvSpPr>
          <p:cNvPr id="38" name="Content Placeholder 10">
            <a:extLst>
              <a:ext uri="{FF2B5EF4-FFF2-40B4-BE49-F238E27FC236}">
                <a16:creationId xmlns:a16="http://schemas.microsoft.com/office/drawing/2014/main" id="{F1C1FE2F-11D5-481F-1B44-70B6685A0F80}"/>
              </a:ext>
            </a:extLst>
          </p:cNvPr>
          <p:cNvSpPr txBox="1">
            <a:spLocks/>
          </p:cNvSpPr>
          <p:nvPr/>
        </p:nvSpPr>
        <p:spPr>
          <a:xfrm>
            <a:off x="5340995" y="2743839"/>
            <a:ext cx="6628091"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vendor have a cogent and realistic product roadmap? Are they making sensible investments that align with your organization’s internal direction?</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Alignment of the solution's vision and roadmap with your broader organization's strategy and roadmap.</a:t>
            </a:r>
          </a:p>
        </p:txBody>
      </p:sp>
      <p:sp>
        <p:nvSpPr>
          <p:cNvPr id="42" name="Hexagon 41">
            <a:extLst>
              <a:ext uri="{FF2B5EF4-FFF2-40B4-BE49-F238E27FC236}">
                <a16:creationId xmlns:a16="http://schemas.microsoft.com/office/drawing/2014/main" id="{88F153D8-6AB8-534B-E71B-34E6F192A431}"/>
              </a:ext>
            </a:extLst>
          </p:cNvPr>
          <p:cNvSpPr>
            <a:spLocks noChangeAspect="1"/>
          </p:cNvSpPr>
          <p:nvPr/>
        </p:nvSpPr>
        <p:spPr>
          <a:xfrm rot="16200000">
            <a:off x="4327213" y="2365917"/>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2</a:t>
            </a:r>
          </a:p>
        </p:txBody>
      </p:sp>
      <p:sp>
        <p:nvSpPr>
          <p:cNvPr id="39" name="Content Placeholder 5">
            <a:extLst>
              <a:ext uri="{FF2B5EF4-FFF2-40B4-BE49-F238E27FC236}">
                <a16:creationId xmlns:a16="http://schemas.microsoft.com/office/drawing/2014/main" id="{7192B721-C770-3581-8EA5-F0D0CFB8EFD6}"/>
              </a:ext>
            </a:extLst>
          </p:cNvPr>
          <p:cNvSpPr txBox="1">
            <a:spLocks/>
          </p:cNvSpPr>
          <p:nvPr/>
        </p:nvSpPr>
        <p:spPr>
          <a:xfrm>
            <a:off x="5348961" y="3656986"/>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Market Prescence &amp; Engagement</a:t>
            </a:r>
          </a:p>
        </p:txBody>
      </p:sp>
      <p:sp>
        <p:nvSpPr>
          <p:cNvPr id="40" name="Content Placeholder 10">
            <a:extLst>
              <a:ext uri="{FF2B5EF4-FFF2-40B4-BE49-F238E27FC236}">
                <a16:creationId xmlns:a16="http://schemas.microsoft.com/office/drawing/2014/main" id="{F0DC4538-3228-AC5C-BC78-E803D4DDE16F}"/>
              </a:ext>
            </a:extLst>
          </p:cNvPr>
          <p:cNvSpPr txBox="1">
            <a:spLocks/>
          </p:cNvSpPr>
          <p:nvPr/>
        </p:nvSpPr>
        <p:spPr>
          <a:xfrm>
            <a:off x="5340997" y="3960395"/>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vendor engage and collaborate with peers in the industry and marketplace?</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Participation in open-source communities, involvement in conferences.</a:t>
            </a:r>
          </a:p>
        </p:txBody>
      </p:sp>
      <p:sp>
        <p:nvSpPr>
          <p:cNvPr id="43" name="Hexagon 42">
            <a:extLst>
              <a:ext uri="{FF2B5EF4-FFF2-40B4-BE49-F238E27FC236}">
                <a16:creationId xmlns:a16="http://schemas.microsoft.com/office/drawing/2014/main" id="{89BC403F-C62E-015F-4B2B-5A169A3FA775}"/>
              </a:ext>
            </a:extLst>
          </p:cNvPr>
          <p:cNvSpPr>
            <a:spLocks noChangeAspect="1"/>
          </p:cNvSpPr>
          <p:nvPr/>
        </p:nvSpPr>
        <p:spPr>
          <a:xfrm rot="16200000">
            <a:off x="4327214" y="3589677"/>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3</a:t>
            </a:r>
          </a:p>
        </p:txBody>
      </p:sp>
      <p:sp>
        <p:nvSpPr>
          <p:cNvPr id="4" name="Content Placeholder 5">
            <a:extLst>
              <a:ext uri="{FF2B5EF4-FFF2-40B4-BE49-F238E27FC236}">
                <a16:creationId xmlns:a16="http://schemas.microsoft.com/office/drawing/2014/main" id="{828CDFB2-79D7-378B-6B07-976425DFC04E}"/>
              </a:ext>
            </a:extLst>
          </p:cNvPr>
          <p:cNvSpPr txBox="1">
            <a:spLocks/>
          </p:cNvSpPr>
          <p:nvPr/>
        </p:nvSpPr>
        <p:spPr>
          <a:xfrm>
            <a:off x="621521" y="838221"/>
            <a:ext cx="3063161" cy="33873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Criteria:</a:t>
            </a:r>
          </a:p>
        </p:txBody>
      </p:sp>
      <p:sp>
        <p:nvSpPr>
          <p:cNvPr id="12" name="Content Placeholder 5">
            <a:extLst>
              <a:ext uri="{FF2B5EF4-FFF2-40B4-BE49-F238E27FC236}">
                <a16:creationId xmlns:a16="http://schemas.microsoft.com/office/drawing/2014/main" id="{171DF438-263E-8ABA-97D7-273A133F368B}"/>
              </a:ext>
            </a:extLst>
          </p:cNvPr>
          <p:cNvSpPr txBox="1">
            <a:spLocks/>
          </p:cNvSpPr>
          <p:nvPr/>
        </p:nvSpPr>
        <p:spPr>
          <a:xfrm>
            <a:off x="5348960" y="4700287"/>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Vendor Portfolio &amp; Commitment</a:t>
            </a:r>
          </a:p>
        </p:txBody>
      </p:sp>
      <p:sp>
        <p:nvSpPr>
          <p:cNvPr id="13" name="Content Placeholder 10">
            <a:extLst>
              <a:ext uri="{FF2B5EF4-FFF2-40B4-BE49-F238E27FC236}">
                <a16:creationId xmlns:a16="http://schemas.microsoft.com/office/drawing/2014/main" id="{2D379181-E7A3-3901-0928-3E64086B3935}"/>
              </a:ext>
            </a:extLst>
          </p:cNvPr>
          <p:cNvSpPr txBox="1">
            <a:spLocks/>
          </p:cNvSpPr>
          <p:nvPr/>
        </p:nvSpPr>
        <p:spPr>
          <a:xfrm>
            <a:off x="5340996" y="5003696"/>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What is the scope of Gen AI solutions in the vendor's portfolio? How committed are they to the particular solution category?</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Size and diversity of the vendor's portfolio, investments in the innovation and modernization of their Gen AI solutions.</a:t>
            </a:r>
          </a:p>
        </p:txBody>
      </p:sp>
      <p:sp>
        <p:nvSpPr>
          <p:cNvPr id="15" name="Hexagon 14">
            <a:extLst>
              <a:ext uri="{FF2B5EF4-FFF2-40B4-BE49-F238E27FC236}">
                <a16:creationId xmlns:a16="http://schemas.microsoft.com/office/drawing/2014/main" id="{6425950F-5E6F-AB18-7745-1D84B344861B}"/>
              </a:ext>
            </a:extLst>
          </p:cNvPr>
          <p:cNvSpPr>
            <a:spLocks noChangeAspect="1"/>
          </p:cNvSpPr>
          <p:nvPr/>
        </p:nvSpPr>
        <p:spPr>
          <a:xfrm rot="16200000">
            <a:off x="4327213" y="4632978"/>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4</a:t>
            </a:r>
          </a:p>
        </p:txBody>
      </p:sp>
      <p:sp>
        <p:nvSpPr>
          <p:cNvPr id="2" name="Content Placeholder 5">
            <a:extLst>
              <a:ext uri="{FF2B5EF4-FFF2-40B4-BE49-F238E27FC236}">
                <a16:creationId xmlns:a16="http://schemas.microsoft.com/office/drawing/2014/main" id="{0CD02BF1-6815-3C53-79A0-2A2C901BA0B9}"/>
              </a:ext>
            </a:extLst>
          </p:cNvPr>
          <p:cNvSpPr txBox="1">
            <a:spLocks/>
          </p:cNvSpPr>
          <p:nvPr/>
        </p:nvSpPr>
        <p:spPr>
          <a:xfrm>
            <a:off x="4388179" y="490747"/>
            <a:ext cx="7257280"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latin typeface="Montserrat SemiBold" panose="00000700000000000000" pitchFamily="2" charset="0"/>
              </a:rPr>
              <a:t>Leading Questions to Define Your Scoring Factors</a:t>
            </a:r>
          </a:p>
        </p:txBody>
      </p:sp>
    </p:spTree>
    <p:extLst>
      <p:ext uri="{BB962C8B-B14F-4D97-AF65-F5344CB8AC3E}">
        <p14:creationId xmlns:p14="http://schemas.microsoft.com/office/powerpoint/2010/main" val="2737728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8C564CE-54E4-27A5-45D1-180A1D5E8877}"/>
              </a:ext>
            </a:extLst>
          </p:cNvPr>
          <p:cNvSpPr txBox="1"/>
          <p:nvPr/>
        </p:nvSpPr>
        <p:spPr>
          <a:xfrm>
            <a:off x="5246653" y="-316089"/>
            <a:ext cx="0" cy="0"/>
          </a:xfrm>
          <a:prstGeom prst="rect">
            <a:avLst/>
          </a:prstGeom>
        </p:spPr>
        <p:txBody>
          <a:bodyPr vert="horz" wrap="none" lIns="0" tIns="0" rIns="0" bIns="0" rtlCol="0">
            <a:noAutofit/>
          </a:bodyPr>
          <a:lstStyle/>
          <a:p>
            <a:pPr>
              <a:lnSpc>
                <a:spcPct val="110000"/>
              </a:lnSpc>
              <a:spcBef>
                <a:spcPts val="2600"/>
              </a:spcBef>
            </a:pP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33" name="Content Placeholder 5">
            <a:extLst>
              <a:ext uri="{FF2B5EF4-FFF2-40B4-BE49-F238E27FC236}">
                <a16:creationId xmlns:a16="http://schemas.microsoft.com/office/drawing/2014/main" id="{D678CF93-03D7-CC18-7CAC-3B6B8298FBFA}"/>
              </a:ext>
            </a:extLst>
          </p:cNvPr>
          <p:cNvSpPr txBox="1">
            <a:spLocks/>
          </p:cNvSpPr>
          <p:nvPr/>
        </p:nvSpPr>
        <p:spPr>
          <a:xfrm>
            <a:off x="621521" y="1176960"/>
            <a:ext cx="3070225"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C0045"/>
                </a:solidFill>
              </a:rPr>
              <a:t>Affordability</a:t>
            </a:r>
          </a:p>
        </p:txBody>
      </p:sp>
      <p:sp>
        <p:nvSpPr>
          <p:cNvPr id="34" name="Content Placeholder 7">
            <a:extLst>
              <a:ext uri="{FF2B5EF4-FFF2-40B4-BE49-F238E27FC236}">
                <a16:creationId xmlns:a16="http://schemas.microsoft.com/office/drawing/2014/main" id="{93D36076-B906-93EA-8FFC-BF1EC558576C}"/>
              </a:ext>
            </a:extLst>
          </p:cNvPr>
          <p:cNvSpPr txBox="1">
            <a:spLocks/>
          </p:cNvSpPr>
          <p:nvPr/>
        </p:nvSpPr>
        <p:spPr>
          <a:xfrm>
            <a:off x="624682" y="2473456"/>
            <a:ext cx="3060000" cy="36923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600" dirty="0">
                <a:solidFill>
                  <a:schemeClr val="tx1"/>
                </a:solidFill>
                <a:latin typeface="Montserrat" panose="00000500000000000000" pitchFamily="2" charset="0"/>
                <a:ea typeface="Roboto Light" panose="02000000000000000000" pitchFamily="2" charset="0"/>
              </a:rPr>
              <a:t>Implementation and operational costs of the solution and dependent resources are reasonable.</a:t>
            </a:r>
          </a:p>
        </p:txBody>
      </p:sp>
      <p:sp>
        <p:nvSpPr>
          <p:cNvPr id="35" name="Content Placeholder 5">
            <a:extLst>
              <a:ext uri="{FF2B5EF4-FFF2-40B4-BE49-F238E27FC236}">
                <a16:creationId xmlns:a16="http://schemas.microsoft.com/office/drawing/2014/main" id="{6098B720-46DF-5C87-08EE-AF34BEB66E76}"/>
              </a:ext>
            </a:extLst>
          </p:cNvPr>
          <p:cNvSpPr txBox="1">
            <a:spLocks/>
          </p:cNvSpPr>
          <p:nvPr/>
        </p:nvSpPr>
        <p:spPr>
          <a:xfrm>
            <a:off x="5348961" y="1245547"/>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Pricing Transparency</a:t>
            </a:r>
          </a:p>
        </p:txBody>
      </p:sp>
      <p:sp>
        <p:nvSpPr>
          <p:cNvPr id="36" name="Content Placeholder 10">
            <a:extLst>
              <a:ext uri="{FF2B5EF4-FFF2-40B4-BE49-F238E27FC236}">
                <a16:creationId xmlns:a16="http://schemas.microsoft.com/office/drawing/2014/main" id="{2C22B03A-1013-3F31-1EC6-9F03468136A4}"/>
              </a:ext>
            </a:extLst>
          </p:cNvPr>
          <p:cNvSpPr txBox="1">
            <a:spLocks/>
          </p:cNvSpPr>
          <p:nvPr/>
        </p:nvSpPr>
        <p:spPr>
          <a:xfrm>
            <a:off x="5340997" y="1548956"/>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vendor provide transparent pricing information and options for different budget requirements?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Licensing costs, clarity of pricing structure, confidence in long-term cost estimates.</a:t>
            </a:r>
          </a:p>
        </p:txBody>
      </p:sp>
      <p:sp>
        <p:nvSpPr>
          <p:cNvPr id="41" name="Hexagon 40">
            <a:extLst>
              <a:ext uri="{FF2B5EF4-FFF2-40B4-BE49-F238E27FC236}">
                <a16:creationId xmlns:a16="http://schemas.microsoft.com/office/drawing/2014/main" id="{406658DD-3D0A-F027-7ADB-AA84D9BF333C}"/>
              </a:ext>
            </a:extLst>
          </p:cNvPr>
          <p:cNvSpPr>
            <a:spLocks noChangeAspect="1"/>
          </p:cNvSpPr>
          <p:nvPr/>
        </p:nvSpPr>
        <p:spPr>
          <a:xfrm rot="16200000">
            <a:off x="4327213" y="1124002"/>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1</a:t>
            </a:r>
          </a:p>
        </p:txBody>
      </p:sp>
      <p:sp>
        <p:nvSpPr>
          <p:cNvPr id="37" name="Content Placeholder 5">
            <a:extLst>
              <a:ext uri="{FF2B5EF4-FFF2-40B4-BE49-F238E27FC236}">
                <a16:creationId xmlns:a16="http://schemas.microsoft.com/office/drawing/2014/main" id="{179E4AA6-4C01-A42D-BA2D-67278DD3336E}"/>
              </a:ext>
            </a:extLst>
          </p:cNvPr>
          <p:cNvSpPr txBox="1">
            <a:spLocks/>
          </p:cNvSpPr>
          <p:nvPr/>
        </p:nvSpPr>
        <p:spPr>
          <a:xfrm>
            <a:off x="5348961" y="2334552"/>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Skills &amp; Resources</a:t>
            </a:r>
          </a:p>
        </p:txBody>
      </p:sp>
      <p:sp>
        <p:nvSpPr>
          <p:cNvPr id="38" name="Content Placeholder 10">
            <a:extLst>
              <a:ext uri="{FF2B5EF4-FFF2-40B4-BE49-F238E27FC236}">
                <a16:creationId xmlns:a16="http://schemas.microsoft.com/office/drawing/2014/main" id="{F1C1FE2F-11D5-481F-1B44-70B6685A0F80}"/>
              </a:ext>
            </a:extLst>
          </p:cNvPr>
          <p:cNvSpPr txBox="1">
            <a:spLocks/>
          </p:cNvSpPr>
          <p:nvPr/>
        </p:nvSpPr>
        <p:spPr>
          <a:xfrm>
            <a:off x="5340995" y="2637961"/>
            <a:ext cx="6628091"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 you need to bring in or train specialized labor to implement and maintain the solution (e.g. FTE developers or BI analysts)?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Labor costs, training, and onboarding costs</a:t>
            </a:r>
          </a:p>
        </p:txBody>
      </p:sp>
      <p:sp>
        <p:nvSpPr>
          <p:cNvPr id="42" name="Hexagon 41">
            <a:extLst>
              <a:ext uri="{FF2B5EF4-FFF2-40B4-BE49-F238E27FC236}">
                <a16:creationId xmlns:a16="http://schemas.microsoft.com/office/drawing/2014/main" id="{88F153D8-6AB8-534B-E71B-34E6F192A431}"/>
              </a:ext>
            </a:extLst>
          </p:cNvPr>
          <p:cNvSpPr>
            <a:spLocks noChangeAspect="1"/>
          </p:cNvSpPr>
          <p:nvPr/>
        </p:nvSpPr>
        <p:spPr>
          <a:xfrm rot="16200000">
            <a:off x="4327213" y="2260039"/>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2</a:t>
            </a:r>
          </a:p>
        </p:txBody>
      </p:sp>
      <p:sp>
        <p:nvSpPr>
          <p:cNvPr id="39" name="Content Placeholder 5">
            <a:extLst>
              <a:ext uri="{FF2B5EF4-FFF2-40B4-BE49-F238E27FC236}">
                <a16:creationId xmlns:a16="http://schemas.microsoft.com/office/drawing/2014/main" id="{7192B721-C770-3581-8EA5-F0D0CFB8EFD6}"/>
              </a:ext>
            </a:extLst>
          </p:cNvPr>
          <p:cNvSpPr txBox="1">
            <a:spLocks/>
          </p:cNvSpPr>
          <p:nvPr/>
        </p:nvSpPr>
        <p:spPr>
          <a:xfrm>
            <a:off x="5348961" y="3416353"/>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Free &amp; Demo Versions</a:t>
            </a:r>
          </a:p>
        </p:txBody>
      </p:sp>
      <p:sp>
        <p:nvSpPr>
          <p:cNvPr id="40" name="Content Placeholder 10">
            <a:extLst>
              <a:ext uri="{FF2B5EF4-FFF2-40B4-BE49-F238E27FC236}">
                <a16:creationId xmlns:a16="http://schemas.microsoft.com/office/drawing/2014/main" id="{F0DC4538-3228-AC5C-BC78-E803D4DDE16F}"/>
              </a:ext>
            </a:extLst>
          </p:cNvPr>
          <p:cNvSpPr txBox="1">
            <a:spLocks/>
          </p:cNvSpPr>
          <p:nvPr/>
        </p:nvSpPr>
        <p:spPr>
          <a:xfrm>
            <a:off x="5340997" y="3719762"/>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Are free or demo versions available for teams to test and experiment with the solution's features and capabilities?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Availability of fully-featured free or demo versions of the solution.</a:t>
            </a:r>
          </a:p>
        </p:txBody>
      </p:sp>
      <p:sp>
        <p:nvSpPr>
          <p:cNvPr id="43" name="Hexagon 42">
            <a:extLst>
              <a:ext uri="{FF2B5EF4-FFF2-40B4-BE49-F238E27FC236}">
                <a16:creationId xmlns:a16="http://schemas.microsoft.com/office/drawing/2014/main" id="{89BC403F-C62E-015F-4B2B-5A169A3FA775}"/>
              </a:ext>
            </a:extLst>
          </p:cNvPr>
          <p:cNvSpPr>
            <a:spLocks noChangeAspect="1"/>
          </p:cNvSpPr>
          <p:nvPr/>
        </p:nvSpPr>
        <p:spPr>
          <a:xfrm rot="16200000">
            <a:off x="4327214" y="3349044"/>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3</a:t>
            </a:r>
          </a:p>
        </p:txBody>
      </p:sp>
      <p:sp>
        <p:nvSpPr>
          <p:cNvPr id="4" name="Content Placeholder 5">
            <a:extLst>
              <a:ext uri="{FF2B5EF4-FFF2-40B4-BE49-F238E27FC236}">
                <a16:creationId xmlns:a16="http://schemas.microsoft.com/office/drawing/2014/main" id="{828CDFB2-79D7-378B-6B07-976425DFC04E}"/>
              </a:ext>
            </a:extLst>
          </p:cNvPr>
          <p:cNvSpPr txBox="1">
            <a:spLocks/>
          </p:cNvSpPr>
          <p:nvPr/>
        </p:nvSpPr>
        <p:spPr>
          <a:xfrm>
            <a:off x="621521" y="838221"/>
            <a:ext cx="3063161" cy="33873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Criteria:</a:t>
            </a:r>
          </a:p>
        </p:txBody>
      </p:sp>
      <p:sp>
        <p:nvSpPr>
          <p:cNvPr id="12" name="Content Placeholder 5">
            <a:extLst>
              <a:ext uri="{FF2B5EF4-FFF2-40B4-BE49-F238E27FC236}">
                <a16:creationId xmlns:a16="http://schemas.microsoft.com/office/drawing/2014/main" id="{171DF438-263E-8ABA-97D7-273A133F368B}"/>
              </a:ext>
            </a:extLst>
          </p:cNvPr>
          <p:cNvSpPr txBox="1">
            <a:spLocks/>
          </p:cNvSpPr>
          <p:nvPr/>
        </p:nvSpPr>
        <p:spPr>
          <a:xfrm>
            <a:off x="5348960" y="4498154"/>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Operational Costs</a:t>
            </a:r>
          </a:p>
        </p:txBody>
      </p:sp>
      <p:sp>
        <p:nvSpPr>
          <p:cNvPr id="13" name="Content Placeholder 10">
            <a:extLst>
              <a:ext uri="{FF2B5EF4-FFF2-40B4-BE49-F238E27FC236}">
                <a16:creationId xmlns:a16="http://schemas.microsoft.com/office/drawing/2014/main" id="{2D379181-E7A3-3901-0928-3E64086B3935}"/>
              </a:ext>
            </a:extLst>
          </p:cNvPr>
          <p:cNvSpPr txBox="1">
            <a:spLocks/>
          </p:cNvSpPr>
          <p:nvPr/>
        </p:nvSpPr>
        <p:spPr>
          <a:xfrm>
            <a:off x="5340996" y="4801563"/>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What is the cost to leverage vendor infrastructure to operate and support the solution?</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Operational costs.</a:t>
            </a:r>
          </a:p>
        </p:txBody>
      </p:sp>
      <p:sp>
        <p:nvSpPr>
          <p:cNvPr id="15" name="Hexagon 14">
            <a:extLst>
              <a:ext uri="{FF2B5EF4-FFF2-40B4-BE49-F238E27FC236}">
                <a16:creationId xmlns:a16="http://schemas.microsoft.com/office/drawing/2014/main" id="{6425950F-5E6F-AB18-7745-1D84B344861B}"/>
              </a:ext>
            </a:extLst>
          </p:cNvPr>
          <p:cNvSpPr>
            <a:spLocks noChangeAspect="1"/>
          </p:cNvSpPr>
          <p:nvPr/>
        </p:nvSpPr>
        <p:spPr>
          <a:xfrm rot="16200000">
            <a:off x="4327213" y="4430845"/>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4</a:t>
            </a:r>
          </a:p>
        </p:txBody>
      </p:sp>
      <p:sp>
        <p:nvSpPr>
          <p:cNvPr id="2" name="Content Placeholder 5">
            <a:extLst>
              <a:ext uri="{FF2B5EF4-FFF2-40B4-BE49-F238E27FC236}">
                <a16:creationId xmlns:a16="http://schemas.microsoft.com/office/drawing/2014/main" id="{867BAD25-5580-BEB9-D035-1C57B63B3C08}"/>
              </a:ext>
            </a:extLst>
          </p:cNvPr>
          <p:cNvSpPr txBox="1">
            <a:spLocks/>
          </p:cNvSpPr>
          <p:nvPr/>
        </p:nvSpPr>
        <p:spPr>
          <a:xfrm>
            <a:off x="4388179" y="490747"/>
            <a:ext cx="7257280"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latin typeface="Montserrat SemiBold" panose="00000700000000000000" pitchFamily="2" charset="0"/>
              </a:rPr>
              <a:t>Leading Questions to Define Your Scoring Factors</a:t>
            </a:r>
          </a:p>
        </p:txBody>
      </p:sp>
    </p:spTree>
    <p:extLst>
      <p:ext uri="{BB962C8B-B14F-4D97-AF65-F5344CB8AC3E}">
        <p14:creationId xmlns:p14="http://schemas.microsoft.com/office/powerpoint/2010/main" val="989663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8C564CE-54E4-27A5-45D1-180A1D5E8877}"/>
              </a:ext>
            </a:extLst>
          </p:cNvPr>
          <p:cNvSpPr txBox="1"/>
          <p:nvPr/>
        </p:nvSpPr>
        <p:spPr>
          <a:xfrm>
            <a:off x="5246653" y="-316089"/>
            <a:ext cx="0" cy="0"/>
          </a:xfrm>
          <a:prstGeom prst="rect">
            <a:avLst/>
          </a:prstGeom>
        </p:spPr>
        <p:txBody>
          <a:bodyPr vert="horz" wrap="none" lIns="0" tIns="0" rIns="0" bIns="0" rtlCol="0">
            <a:noAutofit/>
          </a:bodyPr>
          <a:lstStyle/>
          <a:p>
            <a:pPr>
              <a:lnSpc>
                <a:spcPct val="110000"/>
              </a:lnSpc>
              <a:spcBef>
                <a:spcPts val="2600"/>
              </a:spcBef>
            </a:pP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33" name="Content Placeholder 5">
            <a:extLst>
              <a:ext uri="{FF2B5EF4-FFF2-40B4-BE49-F238E27FC236}">
                <a16:creationId xmlns:a16="http://schemas.microsoft.com/office/drawing/2014/main" id="{D678CF93-03D7-CC18-7CAC-3B6B8298FBFA}"/>
              </a:ext>
            </a:extLst>
          </p:cNvPr>
          <p:cNvSpPr txBox="1">
            <a:spLocks/>
          </p:cNvSpPr>
          <p:nvPr/>
        </p:nvSpPr>
        <p:spPr>
          <a:xfrm>
            <a:off x="621521" y="1176960"/>
            <a:ext cx="3070225"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C0045"/>
                </a:solidFill>
              </a:rPr>
              <a:t>Ease of Integration &amp; Deployment</a:t>
            </a:r>
          </a:p>
        </p:txBody>
      </p:sp>
      <p:sp>
        <p:nvSpPr>
          <p:cNvPr id="34" name="Content Placeholder 7">
            <a:extLst>
              <a:ext uri="{FF2B5EF4-FFF2-40B4-BE49-F238E27FC236}">
                <a16:creationId xmlns:a16="http://schemas.microsoft.com/office/drawing/2014/main" id="{93D36076-B906-93EA-8FFC-BF1EC558576C}"/>
              </a:ext>
            </a:extLst>
          </p:cNvPr>
          <p:cNvSpPr txBox="1">
            <a:spLocks/>
          </p:cNvSpPr>
          <p:nvPr/>
        </p:nvSpPr>
        <p:spPr>
          <a:xfrm>
            <a:off x="624682" y="2473456"/>
            <a:ext cx="3060000" cy="36923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600" dirty="0">
                <a:solidFill>
                  <a:schemeClr val="tx1"/>
                </a:solidFill>
                <a:latin typeface="Montserrat" panose="00000500000000000000" pitchFamily="2" charset="0"/>
                <a:ea typeface="Roboto Light" panose="02000000000000000000" pitchFamily="2" charset="0"/>
              </a:rPr>
              <a:t>Ability to connect the solution to your systems and tools and flexible deployment to the environment of your choice.</a:t>
            </a:r>
          </a:p>
        </p:txBody>
      </p:sp>
      <p:sp>
        <p:nvSpPr>
          <p:cNvPr id="35" name="Content Placeholder 5">
            <a:extLst>
              <a:ext uri="{FF2B5EF4-FFF2-40B4-BE49-F238E27FC236}">
                <a16:creationId xmlns:a16="http://schemas.microsoft.com/office/drawing/2014/main" id="{6098B720-46DF-5C87-08EE-AF34BEB66E76}"/>
              </a:ext>
            </a:extLst>
          </p:cNvPr>
          <p:cNvSpPr txBox="1">
            <a:spLocks/>
          </p:cNvSpPr>
          <p:nvPr/>
        </p:nvSpPr>
        <p:spPr>
          <a:xfrm>
            <a:off x="5348961" y="1245547"/>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Compatibility with Current Systems</a:t>
            </a:r>
          </a:p>
        </p:txBody>
      </p:sp>
      <p:sp>
        <p:nvSpPr>
          <p:cNvPr id="36" name="Content Placeholder 10">
            <a:extLst>
              <a:ext uri="{FF2B5EF4-FFF2-40B4-BE49-F238E27FC236}">
                <a16:creationId xmlns:a16="http://schemas.microsoft.com/office/drawing/2014/main" id="{2C22B03A-1013-3F31-1EC6-9F03468136A4}"/>
              </a:ext>
            </a:extLst>
          </p:cNvPr>
          <p:cNvSpPr txBox="1">
            <a:spLocks/>
          </p:cNvSpPr>
          <p:nvPr/>
        </p:nvSpPr>
        <p:spPr>
          <a:xfrm>
            <a:off x="5340997" y="1548956"/>
            <a:ext cx="5968687"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Is the solution interoperable with existing applications, data infrastructure, and technologies in your stack?</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System fit and compatibility.</a:t>
            </a:r>
          </a:p>
        </p:txBody>
      </p:sp>
      <p:sp>
        <p:nvSpPr>
          <p:cNvPr id="41" name="Hexagon 40">
            <a:extLst>
              <a:ext uri="{FF2B5EF4-FFF2-40B4-BE49-F238E27FC236}">
                <a16:creationId xmlns:a16="http://schemas.microsoft.com/office/drawing/2014/main" id="{406658DD-3D0A-F027-7ADB-AA84D9BF333C}"/>
              </a:ext>
            </a:extLst>
          </p:cNvPr>
          <p:cNvSpPr>
            <a:spLocks noChangeAspect="1"/>
          </p:cNvSpPr>
          <p:nvPr/>
        </p:nvSpPr>
        <p:spPr>
          <a:xfrm rot="16200000">
            <a:off x="4327213" y="1124002"/>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1</a:t>
            </a:r>
          </a:p>
        </p:txBody>
      </p:sp>
      <p:sp>
        <p:nvSpPr>
          <p:cNvPr id="37" name="Content Placeholder 5">
            <a:extLst>
              <a:ext uri="{FF2B5EF4-FFF2-40B4-BE49-F238E27FC236}">
                <a16:creationId xmlns:a16="http://schemas.microsoft.com/office/drawing/2014/main" id="{179E4AA6-4C01-A42D-BA2D-67278DD3336E}"/>
              </a:ext>
            </a:extLst>
          </p:cNvPr>
          <p:cNvSpPr txBox="1">
            <a:spLocks/>
          </p:cNvSpPr>
          <p:nvPr/>
        </p:nvSpPr>
        <p:spPr>
          <a:xfrm>
            <a:off x="5348961" y="2334552"/>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Solution Deployment &amp; Data Residency</a:t>
            </a:r>
          </a:p>
        </p:txBody>
      </p:sp>
      <p:sp>
        <p:nvSpPr>
          <p:cNvPr id="38" name="Content Placeholder 10">
            <a:extLst>
              <a:ext uri="{FF2B5EF4-FFF2-40B4-BE49-F238E27FC236}">
                <a16:creationId xmlns:a16="http://schemas.microsoft.com/office/drawing/2014/main" id="{F1C1FE2F-11D5-481F-1B44-70B6685A0F80}"/>
              </a:ext>
            </a:extLst>
          </p:cNvPr>
          <p:cNvSpPr txBox="1">
            <a:spLocks/>
          </p:cNvSpPr>
          <p:nvPr/>
        </p:nvSpPr>
        <p:spPr>
          <a:xfrm>
            <a:off x="5340996" y="2637961"/>
            <a:ext cx="6304464"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solution meet your deployment and data residency preferences? </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Deployment flexibility (e.g. on-premise, private and public cloud), location of vendor-provided infrastructure.</a:t>
            </a:r>
          </a:p>
        </p:txBody>
      </p:sp>
      <p:sp>
        <p:nvSpPr>
          <p:cNvPr id="42" name="Hexagon 41">
            <a:extLst>
              <a:ext uri="{FF2B5EF4-FFF2-40B4-BE49-F238E27FC236}">
                <a16:creationId xmlns:a16="http://schemas.microsoft.com/office/drawing/2014/main" id="{88F153D8-6AB8-534B-E71B-34E6F192A431}"/>
              </a:ext>
            </a:extLst>
          </p:cNvPr>
          <p:cNvSpPr>
            <a:spLocks noChangeAspect="1"/>
          </p:cNvSpPr>
          <p:nvPr/>
        </p:nvSpPr>
        <p:spPr>
          <a:xfrm rot="16200000">
            <a:off x="4327213" y="2260039"/>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2</a:t>
            </a:r>
          </a:p>
        </p:txBody>
      </p:sp>
      <p:sp>
        <p:nvSpPr>
          <p:cNvPr id="39" name="Content Placeholder 5">
            <a:extLst>
              <a:ext uri="{FF2B5EF4-FFF2-40B4-BE49-F238E27FC236}">
                <a16:creationId xmlns:a16="http://schemas.microsoft.com/office/drawing/2014/main" id="{7192B721-C770-3581-8EA5-F0D0CFB8EFD6}"/>
              </a:ext>
            </a:extLst>
          </p:cNvPr>
          <p:cNvSpPr txBox="1">
            <a:spLocks/>
          </p:cNvSpPr>
          <p:nvPr/>
        </p:nvSpPr>
        <p:spPr>
          <a:xfrm>
            <a:off x="5348961" y="3416353"/>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Alignment with Enterprise Architecture</a:t>
            </a:r>
          </a:p>
        </p:txBody>
      </p:sp>
      <p:sp>
        <p:nvSpPr>
          <p:cNvPr id="40" name="Content Placeholder 10">
            <a:extLst>
              <a:ext uri="{FF2B5EF4-FFF2-40B4-BE49-F238E27FC236}">
                <a16:creationId xmlns:a16="http://schemas.microsoft.com/office/drawing/2014/main" id="{F0DC4538-3228-AC5C-BC78-E803D4DDE16F}"/>
              </a:ext>
            </a:extLst>
          </p:cNvPr>
          <p:cNvSpPr txBox="1">
            <a:spLocks/>
          </p:cNvSpPr>
          <p:nvPr/>
        </p:nvSpPr>
        <p:spPr>
          <a:xfrm>
            <a:off x="5340997" y="3719762"/>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this vendor align with your direction from an enterprise architecture perspective? </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Alignment to enterprise architecture principles, designs, and standards.</a:t>
            </a:r>
          </a:p>
        </p:txBody>
      </p:sp>
      <p:sp>
        <p:nvSpPr>
          <p:cNvPr id="43" name="Hexagon 42">
            <a:extLst>
              <a:ext uri="{FF2B5EF4-FFF2-40B4-BE49-F238E27FC236}">
                <a16:creationId xmlns:a16="http://schemas.microsoft.com/office/drawing/2014/main" id="{89BC403F-C62E-015F-4B2B-5A169A3FA775}"/>
              </a:ext>
            </a:extLst>
          </p:cNvPr>
          <p:cNvSpPr>
            <a:spLocks noChangeAspect="1"/>
          </p:cNvSpPr>
          <p:nvPr/>
        </p:nvSpPr>
        <p:spPr>
          <a:xfrm rot="16200000">
            <a:off x="4327214" y="3349044"/>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3</a:t>
            </a:r>
          </a:p>
        </p:txBody>
      </p:sp>
      <p:sp>
        <p:nvSpPr>
          <p:cNvPr id="4" name="Content Placeholder 5">
            <a:extLst>
              <a:ext uri="{FF2B5EF4-FFF2-40B4-BE49-F238E27FC236}">
                <a16:creationId xmlns:a16="http://schemas.microsoft.com/office/drawing/2014/main" id="{828CDFB2-79D7-378B-6B07-976425DFC04E}"/>
              </a:ext>
            </a:extLst>
          </p:cNvPr>
          <p:cNvSpPr txBox="1">
            <a:spLocks/>
          </p:cNvSpPr>
          <p:nvPr/>
        </p:nvSpPr>
        <p:spPr>
          <a:xfrm>
            <a:off x="621521" y="838221"/>
            <a:ext cx="3063161" cy="33873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Criteria:</a:t>
            </a:r>
          </a:p>
        </p:txBody>
      </p:sp>
      <p:sp>
        <p:nvSpPr>
          <p:cNvPr id="12" name="Content Placeholder 5">
            <a:extLst>
              <a:ext uri="{FF2B5EF4-FFF2-40B4-BE49-F238E27FC236}">
                <a16:creationId xmlns:a16="http://schemas.microsoft.com/office/drawing/2014/main" id="{171DF438-263E-8ABA-97D7-273A133F368B}"/>
              </a:ext>
            </a:extLst>
          </p:cNvPr>
          <p:cNvSpPr txBox="1">
            <a:spLocks/>
          </p:cNvSpPr>
          <p:nvPr/>
        </p:nvSpPr>
        <p:spPr>
          <a:xfrm>
            <a:off x="5348960" y="4421152"/>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Out-of-the-Box &amp; Custom Integration</a:t>
            </a:r>
          </a:p>
        </p:txBody>
      </p:sp>
      <p:sp>
        <p:nvSpPr>
          <p:cNvPr id="13" name="Content Placeholder 10">
            <a:extLst>
              <a:ext uri="{FF2B5EF4-FFF2-40B4-BE49-F238E27FC236}">
                <a16:creationId xmlns:a16="http://schemas.microsoft.com/office/drawing/2014/main" id="{2D379181-E7A3-3901-0928-3E64086B3935}"/>
              </a:ext>
            </a:extLst>
          </p:cNvPr>
          <p:cNvSpPr txBox="1">
            <a:spLocks/>
          </p:cNvSpPr>
          <p:nvPr/>
        </p:nvSpPr>
        <p:spPr>
          <a:xfrm>
            <a:off x="5340996" y="4724561"/>
            <a:ext cx="6304463"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Does the vendor provide out-of-the-box plugins and customizable APIs to support integration with other solutions?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Extent of out-of-the-box plugins, availability of custom APIs into vendor solution; plugins/APIs as extensions into other solutions.</a:t>
            </a:r>
          </a:p>
        </p:txBody>
      </p:sp>
      <p:sp>
        <p:nvSpPr>
          <p:cNvPr id="15" name="Hexagon 14">
            <a:extLst>
              <a:ext uri="{FF2B5EF4-FFF2-40B4-BE49-F238E27FC236}">
                <a16:creationId xmlns:a16="http://schemas.microsoft.com/office/drawing/2014/main" id="{6425950F-5E6F-AB18-7745-1D84B344861B}"/>
              </a:ext>
            </a:extLst>
          </p:cNvPr>
          <p:cNvSpPr>
            <a:spLocks noChangeAspect="1"/>
          </p:cNvSpPr>
          <p:nvPr/>
        </p:nvSpPr>
        <p:spPr>
          <a:xfrm rot="16200000">
            <a:off x="4327213" y="4430845"/>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4</a:t>
            </a:r>
          </a:p>
        </p:txBody>
      </p:sp>
      <p:sp>
        <p:nvSpPr>
          <p:cNvPr id="2" name="Content Placeholder 5">
            <a:extLst>
              <a:ext uri="{FF2B5EF4-FFF2-40B4-BE49-F238E27FC236}">
                <a16:creationId xmlns:a16="http://schemas.microsoft.com/office/drawing/2014/main" id="{A808D589-94E3-A0FC-2068-548CCE306552}"/>
              </a:ext>
            </a:extLst>
          </p:cNvPr>
          <p:cNvSpPr txBox="1">
            <a:spLocks/>
          </p:cNvSpPr>
          <p:nvPr/>
        </p:nvSpPr>
        <p:spPr>
          <a:xfrm>
            <a:off x="4388179" y="490747"/>
            <a:ext cx="7257280"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latin typeface="Montserrat SemiBold" panose="00000700000000000000" pitchFamily="2" charset="0"/>
              </a:rPr>
              <a:t>Leading Questions to Define Your Scoring Factors</a:t>
            </a:r>
          </a:p>
        </p:txBody>
      </p:sp>
    </p:spTree>
    <p:extLst>
      <p:ext uri="{BB962C8B-B14F-4D97-AF65-F5344CB8AC3E}">
        <p14:creationId xmlns:p14="http://schemas.microsoft.com/office/powerpoint/2010/main" val="3594943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8C564CE-54E4-27A5-45D1-180A1D5E8877}"/>
              </a:ext>
            </a:extLst>
          </p:cNvPr>
          <p:cNvSpPr txBox="1"/>
          <p:nvPr/>
        </p:nvSpPr>
        <p:spPr>
          <a:xfrm>
            <a:off x="5246653" y="-316089"/>
            <a:ext cx="0" cy="0"/>
          </a:xfrm>
          <a:prstGeom prst="rect">
            <a:avLst/>
          </a:prstGeom>
        </p:spPr>
        <p:txBody>
          <a:bodyPr vert="horz" wrap="none" lIns="0" tIns="0" rIns="0" bIns="0" rtlCol="0">
            <a:noAutofit/>
          </a:bodyPr>
          <a:lstStyle/>
          <a:p>
            <a:pPr>
              <a:lnSpc>
                <a:spcPct val="110000"/>
              </a:lnSpc>
              <a:spcBef>
                <a:spcPts val="2600"/>
              </a:spcBef>
            </a:pP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33" name="Content Placeholder 5">
            <a:extLst>
              <a:ext uri="{FF2B5EF4-FFF2-40B4-BE49-F238E27FC236}">
                <a16:creationId xmlns:a16="http://schemas.microsoft.com/office/drawing/2014/main" id="{D678CF93-03D7-CC18-7CAC-3B6B8298FBFA}"/>
              </a:ext>
            </a:extLst>
          </p:cNvPr>
          <p:cNvSpPr txBox="1">
            <a:spLocks/>
          </p:cNvSpPr>
          <p:nvPr/>
        </p:nvSpPr>
        <p:spPr>
          <a:xfrm>
            <a:off x="621521" y="1176960"/>
            <a:ext cx="3070225"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C0045"/>
                </a:solidFill>
              </a:rPr>
              <a:t>Scalability</a:t>
            </a:r>
          </a:p>
        </p:txBody>
      </p:sp>
      <p:sp>
        <p:nvSpPr>
          <p:cNvPr id="34" name="Content Placeholder 7">
            <a:extLst>
              <a:ext uri="{FF2B5EF4-FFF2-40B4-BE49-F238E27FC236}">
                <a16:creationId xmlns:a16="http://schemas.microsoft.com/office/drawing/2014/main" id="{93D36076-B906-93EA-8FFC-BF1EC558576C}"/>
              </a:ext>
            </a:extLst>
          </p:cNvPr>
          <p:cNvSpPr txBox="1">
            <a:spLocks/>
          </p:cNvSpPr>
          <p:nvPr/>
        </p:nvSpPr>
        <p:spPr>
          <a:xfrm>
            <a:off x="624682" y="2473456"/>
            <a:ext cx="3060000" cy="36923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600" dirty="0">
                <a:solidFill>
                  <a:schemeClr val="tx1"/>
                </a:solidFill>
                <a:latin typeface="Montserrat" panose="00000500000000000000" pitchFamily="2" charset="0"/>
                <a:ea typeface="Roboto Light" panose="02000000000000000000" pitchFamily="2" charset="0"/>
              </a:rPr>
              <a:t>The capability to add resources to support high demand and extend the solution’s use cases.</a:t>
            </a:r>
          </a:p>
        </p:txBody>
      </p:sp>
      <p:sp>
        <p:nvSpPr>
          <p:cNvPr id="35" name="Content Placeholder 5">
            <a:extLst>
              <a:ext uri="{FF2B5EF4-FFF2-40B4-BE49-F238E27FC236}">
                <a16:creationId xmlns:a16="http://schemas.microsoft.com/office/drawing/2014/main" id="{6098B720-46DF-5C87-08EE-AF34BEB66E76}"/>
              </a:ext>
            </a:extLst>
          </p:cNvPr>
          <p:cNvSpPr txBox="1">
            <a:spLocks/>
          </p:cNvSpPr>
          <p:nvPr/>
        </p:nvSpPr>
        <p:spPr>
          <a:xfrm>
            <a:off x="5348961" y="1245547"/>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Scalable Infrastructure</a:t>
            </a:r>
          </a:p>
        </p:txBody>
      </p:sp>
      <p:sp>
        <p:nvSpPr>
          <p:cNvPr id="36" name="Content Placeholder 10">
            <a:extLst>
              <a:ext uri="{FF2B5EF4-FFF2-40B4-BE49-F238E27FC236}">
                <a16:creationId xmlns:a16="http://schemas.microsoft.com/office/drawing/2014/main" id="{2C22B03A-1013-3F31-1EC6-9F03468136A4}"/>
              </a:ext>
            </a:extLst>
          </p:cNvPr>
          <p:cNvSpPr txBox="1">
            <a:spLocks/>
          </p:cNvSpPr>
          <p:nvPr/>
        </p:nvSpPr>
        <p:spPr>
          <a:xfrm>
            <a:off x="5340997" y="1548956"/>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Can additional resources be provisioned to ensure optimal processing speeds during high volume events and handle increasing data volumes and user demands?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Capability to scale infrastructure when additional processing power is needed. </a:t>
            </a:r>
          </a:p>
        </p:txBody>
      </p:sp>
      <p:sp>
        <p:nvSpPr>
          <p:cNvPr id="41" name="Hexagon 40">
            <a:extLst>
              <a:ext uri="{FF2B5EF4-FFF2-40B4-BE49-F238E27FC236}">
                <a16:creationId xmlns:a16="http://schemas.microsoft.com/office/drawing/2014/main" id="{406658DD-3D0A-F027-7ADB-AA84D9BF333C}"/>
              </a:ext>
            </a:extLst>
          </p:cNvPr>
          <p:cNvSpPr>
            <a:spLocks noChangeAspect="1"/>
          </p:cNvSpPr>
          <p:nvPr/>
        </p:nvSpPr>
        <p:spPr>
          <a:xfrm rot="16200000">
            <a:off x="4327213" y="1124002"/>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1</a:t>
            </a:r>
          </a:p>
        </p:txBody>
      </p:sp>
      <p:sp>
        <p:nvSpPr>
          <p:cNvPr id="37" name="Content Placeholder 5">
            <a:extLst>
              <a:ext uri="{FF2B5EF4-FFF2-40B4-BE49-F238E27FC236}">
                <a16:creationId xmlns:a16="http://schemas.microsoft.com/office/drawing/2014/main" id="{179E4AA6-4C01-A42D-BA2D-67278DD3336E}"/>
              </a:ext>
            </a:extLst>
          </p:cNvPr>
          <p:cNvSpPr txBox="1">
            <a:spLocks/>
          </p:cNvSpPr>
          <p:nvPr/>
        </p:nvSpPr>
        <p:spPr>
          <a:xfrm>
            <a:off x="5348961" y="2334552"/>
            <a:ext cx="5313363"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Capacity Constraints</a:t>
            </a:r>
          </a:p>
        </p:txBody>
      </p:sp>
      <p:sp>
        <p:nvSpPr>
          <p:cNvPr id="38" name="Content Placeholder 10">
            <a:extLst>
              <a:ext uri="{FF2B5EF4-FFF2-40B4-BE49-F238E27FC236}">
                <a16:creationId xmlns:a16="http://schemas.microsoft.com/office/drawing/2014/main" id="{F1C1FE2F-11D5-481F-1B44-70B6685A0F80}"/>
              </a:ext>
            </a:extLst>
          </p:cNvPr>
          <p:cNvSpPr txBox="1">
            <a:spLocks/>
          </p:cNvSpPr>
          <p:nvPr/>
        </p:nvSpPr>
        <p:spPr>
          <a:xfrm>
            <a:off x="5340995" y="2637961"/>
            <a:ext cx="6628091"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Are there any licensing, load, or traffic constraints of the solution? </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Number of activities the solution can support at one given time, number of users who can use and modify the solution.</a:t>
            </a:r>
          </a:p>
        </p:txBody>
      </p:sp>
      <p:sp>
        <p:nvSpPr>
          <p:cNvPr id="42" name="Hexagon 41">
            <a:extLst>
              <a:ext uri="{FF2B5EF4-FFF2-40B4-BE49-F238E27FC236}">
                <a16:creationId xmlns:a16="http://schemas.microsoft.com/office/drawing/2014/main" id="{88F153D8-6AB8-534B-E71B-34E6F192A431}"/>
              </a:ext>
            </a:extLst>
          </p:cNvPr>
          <p:cNvSpPr>
            <a:spLocks noChangeAspect="1"/>
          </p:cNvSpPr>
          <p:nvPr/>
        </p:nvSpPr>
        <p:spPr>
          <a:xfrm rot="16200000">
            <a:off x="4327213" y="2260039"/>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2</a:t>
            </a:r>
          </a:p>
        </p:txBody>
      </p:sp>
      <p:sp>
        <p:nvSpPr>
          <p:cNvPr id="39" name="Content Placeholder 5">
            <a:extLst>
              <a:ext uri="{FF2B5EF4-FFF2-40B4-BE49-F238E27FC236}">
                <a16:creationId xmlns:a16="http://schemas.microsoft.com/office/drawing/2014/main" id="{7192B721-C770-3581-8EA5-F0D0CFB8EFD6}"/>
              </a:ext>
            </a:extLst>
          </p:cNvPr>
          <p:cNvSpPr txBox="1">
            <a:spLocks/>
          </p:cNvSpPr>
          <p:nvPr/>
        </p:nvSpPr>
        <p:spPr>
          <a:xfrm>
            <a:off x="5348961" y="3416353"/>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Transferability of Artifacts </a:t>
            </a:r>
          </a:p>
        </p:txBody>
      </p:sp>
      <p:sp>
        <p:nvSpPr>
          <p:cNvPr id="40" name="Content Placeholder 10">
            <a:extLst>
              <a:ext uri="{FF2B5EF4-FFF2-40B4-BE49-F238E27FC236}">
                <a16:creationId xmlns:a16="http://schemas.microsoft.com/office/drawing/2014/main" id="{F0DC4538-3228-AC5C-BC78-E803D4DDE16F}"/>
              </a:ext>
            </a:extLst>
          </p:cNvPr>
          <p:cNvSpPr txBox="1">
            <a:spLocks/>
          </p:cNvSpPr>
          <p:nvPr/>
        </p:nvSpPr>
        <p:spPr>
          <a:xfrm>
            <a:off x="5340997" y="3719762"/>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How easy it is to transfer models, training data, and other solution artifacts to and from this solution?</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Ease to transfer solution artifacts to and from this solution.</a:t>
            </a:r>
          </a:p>
        </p:txBody>
      </p:sp>
      <p:sp>
        <p:nvSpPr>
          <p:cNvPr id="43" name="Hexagon 42">
            <a:extLst>
              <a:ext uri="{FF2B5EF4-FFF2-40B4-BE49-F238E27FC236}">
                <a16:creationId xmlns:a16="http://schemas.microsoft.com/office/drawing/2014/main" id="{89BC403F-C62E-015F-4B2B-5A169A3FA775}"/>
              </a:ext>
            </a:extLst>
          </p:cNvPr>
          <p:cNvSpPr>
            <a:spLocks noChangeAspect="1"/>
          </p:cNvSpPr>
          <p:nvPr/>
        </p:nvSpPr>
        <p:spPr>
          <a:xfrm rot="16200000">
            <a:off x="4327214" y="3349044"/>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3</a:t>
            </a:r>
          </a:p>
        </p:txBody>
      </p:sp>
      <p:sp>
        <p:nvSpPr>
          <p:cNvPr id="4" name="Content Placeholder 5">
            <a:extLst>
              <a:ext uri="{FF2B5EF4-FFF2-40B4-BE49-F238E27FC236}">
                <a16:creationId xmlns:a16="http://schemas.microsoft.com/office/drawing/2014/main" id="{828CDFB2-79D7-378B-6B07-976425DFC04E}"/>
              </a:ext>
            </a:extLst>
          </p:cNvPr>
          <p:cNvSpPr txBox="1">
            <a:spLocks/>
          </p:cNvSpPr>
          <p:nvPr/>
        </p:nvSpPr>
        <p:spPr>
          <a:xfrm>
            <a:off x="621521" y="838221"/>
            <a:ext cx="3063161" cy="33873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Criteria:</a:t>
            </a:r>
          </a:p>
        </p:txBody>
      </p:sp>
      <p:sp>
        <p:nvSpPr>
          <p:cNvPr id="12" name="Content Placeholder 5">
            <a:extLst>
              <a:ext uri="{FF2B5EF4-FFF2-40B4-BE49-F238E27FC236}">
                <a16:creationId xmlns:a16="http://schemas.microsoft.com/office/drawing/2014/main" id="{171DF438-263E-8ABA-97D7-273A133F368B}"/>
              </a:ext>
            </a:extLst>
          </p:cNvPr>
          <p:cNvSpPr txBox="1">
            <a:spLocks/>
          </p:cNvSpPr>
          <p:nvPr/>
        </p:nvSpPr>
        <p:spPr>
          <a:xfrm>
            <a:off x="5348960" y="4315274"/>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End-to-End Workflow Integration</a:t>
            </a:r>
          </a:p>
        </p:txBody>
      </p:sp>
      <p:sp>
        <p:nvSpPr>
          <p:cNvPr id="13" name="Content Placeholder 10">
            <a:extLst>
              <a:ext uri="{FF2B5EF4-FFF2-40B4-BE49-F238E27FC236}">
                <a16:creationId xmlns:a16="http://schemas.microsoft.com/office/drawing/2014/main" id="{2D379181-E7A3-3901-0928-3E64086B3935}"/>
              </a:ext>
            </a:extLst>
          </p:cNvPr>
          <p:cNvSpPr txBox="1">
            <a:spLocks/>
          </p:cNvSpPr>
          <p:nvPr/>
        </p:nvSpPr>
        <p:spPr>
          <a:xfrm>
            <a:off x="5340996" y="4618683"/>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Can the solution's execution be timed, planned, and orchestrated according to the user's preferred schedule or workflow triggers?</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Ease to schedule the execution of the solution, ease to integrated Gen AI activities with broader business process orchestration.</a:t>
            </a:r>
          </a:p>
        </p:txBody>
      </p:sp>
      <p:sp>
        <p:nvSpPr>
          <p:cNvPr id="15" name="Hexagon 14">
            <a:extLst>
              <a:ext uri="{FF2B5EF4-FFF2-40B4-BE49-F238E27FC236}">
                <a16:creationId xmlns:a16="http://schemas.microsoft.com/office/drawing/2014/main" id="{6425950F-5E6F-AB18-7745-1D84B344861B}"/>
              </a:ext>
            </a:extLst>
          </p:cNvPr>
          <p:cNvSpPr>
            <a:spLocks noChangeAspect="1"/>
          </p:cNvSpPr>
          <p:nvPr/>
        </p:nvSpPr>
        <p:spPr>
          <a:xfrm rot="16200000">
            <a:off x="4327213" y="4401970"/>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4</a:t>
            </a:r>
          </a:p>
        </p:txBody>
      </p:sp>
      <p:sp>
        <p:nvSpPr>
          <p:cNvPr id="18" name="Content Placeholder 5">
            <a:extLst>
              <a:ext uri="{FF2B5EF4-FFF2-40B4-BE49-F238E27FC236}">
                <a16:creationId xmlns:a16="http://schemas.microsoft.com/office/drawing/2014/main" id="{C2FD6198-4868-5103-D550-8C6D729B54E6}"/>
              </a:ext>
            </a:extLst>
          </p:cNvPr>
          <p:cNvSpPr txBox="1">
            <a:spLocks/>
          </p:cNvSpPr>
          <p:nvPr/>
        </p:nvSpPr>
        <p:spPr>
          <a:xfrm>
            <a:off x="5348960" y="5579953"/>
            <a:ext cx="5305399" cy="47148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rPr>
              <a:t>Disaster Recovery &amp; Business Continuity</a:t>
            </a:r>
          </a:p>
        </p:txBody>
      </p:sp>
      <p:sp>
        <p:nvSpPr>
          <p:cNvPr id="19" name="Content Placeholder 10">
            <a:extLst>
              <a:ext uri="{FF2B5EF4-FFF2-40B4-BE49-F238E27FC236}">
                <a16:creationId xmlns:a16="http://schemas.microsoft.com/office/drawing/2014/main" id="{E8DD478E-8303-1B56-C3F1-DBED7BB549A6}"/>
              </a:ext>
            </a:extLst>
          </p:cNvPr>
          <p:cNvSpPr txBox="1">
            <a:spLocks/>
          </p:cNvSpPr>
          <p:nvPr/>
        </p:nvSpPr>
        <p:spPr>
          <a:xfrm>
            <a:off x="5340996" y="5883362"/>
            <a:ext cx="6628090" cy="76749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200" b="1" dirty="0">
                <a:solidFill>
                  <a:schemeClr val="tx1"/>
                </a:solidFill>
                <a:latin typeface="+mn-lt"/>
                <a:ea typeface="Roboto Light" panose="02000000000000000000" pitchFamily="2" charset="0"/>
              </a:rPr>
              <a:t>Discussion: </a:t>
            </a:r>
            <a:r>
              <a:rPr lang="en-US" sz="1200" dirty="0">
                <a:solidFill>
                  <a:schemeClr val="tx1"/>
                </a:solidFill>
                <a:latin typeface="+mn-lt"/>
                <a:ea typeface="Roboto Light" panose="02000000000000000000" pitchFamily="2" charset="0"/>
              </a:rPr>
              <a:t>Are your disaster recovery and business continuity requirements satisfied by the solution?</a:t>
            </a:r>
          </a:p>
          <a:p>
            <a:pPr>
              <a:lnSpc>
                <a:spcPct val="100000"/>
              </a:lnSpc>
              <a:spcBef>
                <a:spcPts val="0"/>
              </a:spcBef>
            </a:pPr>
            <a:r>
              <a:rPr lang="en-US" sz="1200" b="1" dirty="0">
                <a:solidFill>
                  <a:schemeClr val="tx1"/>
                </a:solidFill>
                <a:latin typeface="+mn-lt"/>
                <a:ea typeface="Roboto Light" panose="02000000000000000000" pitchFamily="2" charset="0"/>
              </a:rPr>
              <a:t>Examples of Scoring Factors: </a:t>
            </a:r>
            <a:r>
              <a:rPr lang="en-US" sz="1200" dirty="0">
                <a:solidFill>
                  <a:schemeClr val="tx1"/>
                </a:solidFill>
                <a:latin typeface="+mn-lt"/>
                <a:ea typeface="Roboto Light" panose="02000000000000000000" pitchFamily="2" charset="0"/>
              </a:rPr>
              <a:t>Alignment to disaster recovery and business continuity requirements.</a:t>
            </a:r>
          </a:p>
        </p:txBody>
      </p:sp>
      <p:sp>
        <p:nvSpPr>
          <p:cNvPr id="20" name="Hexagon 19">
            <a:extLst>
              <a:ext uri="{FF2B5EF4-FFF2-40B4-BE49-F238E27FC236}">
                <a16:creationId xmlns:a16="http://schemas.microsoft.com/office/drawing/2014/main" id="{9BBAB65C-EB47-A04E-DC06-EE0ACD4A6F11}"/>
              </a:ext>
            </a:extLst>
          </p:cNvPr>
          <p:cNvSpPr>
            <a:spLocks noChangeAspect="1"/>
          </p:cNvSpPr>
          <p:nvPr/>
        </p:nvSpPr>
        <p:spPr>
          <a:xfrm rot="16200000">
            <a:off x="4327213" y="5512644"/>
            <a:ext cx="853528" cy="731595"/>
          </a:xfrm>
          <a:prstGeom prst="hexagon">
            <a:avLst/>
          </a:prstGeom>
          <a:noFill/>
          <a:ln w="635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rgbClr val="0C0045"/>
                </a:solidFill>
                <a:latin typeface="Exo" panose="02000503000000000000" pitchFamily="2" charset="77"/>
              </a:rPr>
              <a:t>5</a:t>
            </a:r>
          </a:p>
        </p:txBody>
      </p:sp>
      <p:sp>
        <p:nvSpPr>
          <p:cNvPr id="2" name="Content Placeholder 5">
            <a:extLst>
              <a:ext uri="{FF2B5EF4-FFF2-40B4-BE49-F238E27FC236}">
                <a16:creationId xmlns:a16="http://schemas.microsoft.com/office/drawing/2014/main" id="{BBBA81C6-5F16-B200-DAEF-F340A00BA76C}"/>
              </a:ext>
            </a:extLst>
          </p:cNvPr>
          <p:cNvSpPr txBox="1">
            <a:spLocks/>
          </p:cNvSpPr>
          <p:nvPr/>
        </p:nvSpPr>
        <p:spPr>
          <a:xfrm>
            <a:off x="4388179" y="490747"/>
            <a:ext cx="7257280" cy="4208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600" b="0" i="0" kern="1200">
                <a:solidFill>
                  <a:srgbClr val="717272"/>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ts val="20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ts val="1600"/>
              </a:lnSpc>
              <a:spcBef>
                <a:spcPts val="500"/>
              </a:spcBef>
              <a:buFont typeface="Arial" panose="020B0604020202020204" pitchFamily="34" charset="0"/>
              <a:buChar char="•"/>
              <a:defRPr sz="2000" b="0" i="0" kern="1200">
                <a:solidFill>
                  <a:srgbClr val="4B4B4B"/>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latin typeface="Montserrat SemiBold" panose="00000700000000000000" pitchFamily="2" charset="0"/>
              </a:rPr>
              <a:t>Leading Questions to Define Your Scoring Factors</a:t>
            </a:r>
          </a:p>
        </p:txBody>
      </p:sp>
    </p:spTree>
    <p:extLst>
      <p:ext uri="{BB962C8B-B14F-4D97-AF65-F5344CB8AC3E}">
        <p14:creationId xmlns:p14="http://schemas.microsoft.com/office/powerpoint/2010/main" val="2308730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E87D-1B3A-C148-99E8-F80C50325912}"/>
              </a:ext>
            </a:extLst>
          </p:cNvPr>
          <p:cNvSpPr>
            <a:spLocks noGrp="1"/>
          </p:cNvSpPr>
          <p:nvPr>
            <p:ph type="title"/>
          </p:nvPr>
        </p:nvSpPr>
        <p:spPr>
          <a:xfrm>
            <a:off x="4137887" y="1580800"/>
            <a:ext cx="4756731" cy="665590"/>
          </a:xfrm>
        </p:spPr>
        <p:txBody>
          <a:bodyPr>
            <a:noAutofit/>
          </a:bodyPr>
          <a:lstStyle/>
          <a:p>
            <a:r>
              <a:rPr lang="en-US" dirty="0">
                <a:solidFill>
                  <a:srgbClr val="2576B7"/>
                </a:solidFill>
              </a:rPr>
              <a:t>Analyst Perspective</a:t>
            </a:r>
          </a:p>
        </p:txBody>
      </p:sp>
      <p:sp>
        <p:nvSpPr>
          <p:cNvPr id="3" name="Text Placeholder 2">
            <a:extLst>
              <a:ext uri="{FF2B5EF4-FFF2-40B4-BE49-F238E27FC236}">
                <a16:creationId xmlns:a16="http://schemas.microsoft.com/office/drawing/2014/main" id="{3689B9D3-E749-9E4F-B868-F1D6E60CDACB}"/>
              </a:ext>
            </a:extLst>
          </p:cNvPr>
          <p:cNvSpPr>
            <a:spLocks noGrp="1"/>
          </p:cNvSpPr>
          <p:nvPr>
            <p:ph type="body" sz="quarter" idx="11"/>
          </p:nvPr>
        </p:nvSpPr>
        <p:spPr>
          <a:xfrm>
            <a:off x="4137887" y="2852603"/>
            <a:ext cx="3582043" cy="401267"/>
          </a:xfrm>
        </p:spPr>
        <p:txBody>
          <a:bodyPr anchor="ctr">
            <a:noAutofit/>
          </a:bodyPr>
          <a:lstStyle/>
          <a:p>
            <a:r>
              <a:rPr lang="en-US" dirty="0">
                <a:solidFill>
                  <a:schemeClr val="accent1"/>
                </a:solidFill>
                <a:latin typeface="Exo" panose="02000303000000000000" pitchFamily="2" charset="0"/>
              </a:rPr>
              <a:t>Look past the Gen AI hype</a:t>
            </a:r>
          </a:p>
        </p:txBody>
      </p:sp>
      <p:sp>
        <p:nvSpPr>
          <p:cNvPr id="8" name="Text Placeholder 7"/>
          <p:cNvSpPr>
            <a:spLocks noGrp="1"/>
          </p:cNvSpPr>
          <p:nvPr>
            <p:ph type="body" sz="quarter" idx="13"/>
          </p:nvPr>
        </p:nvSpPr>
        <p:spPr>
          <a:xfrm>
            <a:off x="443856" y="2330201"/>
            <a:ext cx="2855680" cy="770461"/>
          </a:xfrm>
        </p:spPr>
        <p:txBody>
          <a:bodyPr>
            <a:noAutofit/>
          </a:bodyPr>
          <a:lstStyle/>
          <a:p>
            <a:r>
              <a:rPr lang="en-US" dirty="0">
                <a:latin typeface="Montserrat SemiBold"/>
              </a:rPr>
              <a:t>Andrew Kum-Seun</a:t>
            </a:r>
            <a:br>
              <a:rPr lang="en-US" dirty="0"/>
            </a:br>
            <a:r>
              <a:rPr lang="en-US" dirty="0">
                <a:latin typeface="Montserrat Light"/>
              </a:rPr>
              <a:t>Research Director, </a:t>
            </a:r>
            <a:endParaRPr lang="en-US" dirty="0">
              <a:latin typeface="Montserrat Light" panose="020B0604020202020204" charset="0"/>
            </a:endParaRPr>
          </a:p>
          <a:p>
            <a:r>
              <a:rPr lang="en-US" dirty="0">
                <a:latin typeface="Montserrat Light"/>
              </a:rPr>
              <a:t>Application Delivery &amp; Management</a:t>
            </a:r>
            <a:br>
              <a:rPr lang="en-US" dirty="0">
                <a:latin typeface="Montserrat Light" panose="020B0604020202020204" charset="0"/>
              </a:rPr>
            </a:br>
            <a:r>
              <a:rPr lang="en-US" dirty="0">
                <a:latin typeface="Montserrat Light"/>
              </a:rPr>
              <a:t>Info-Tech Research Group</a:t>
            </a:r>
            <a:endParaRPr lang="en-CA" dirty="0">
              <a:latin typeface="Montserrat Light"/>
            </a:endParaRPr>
          </a:p>
        </p:txBody>
      </p:sp>
      <p:sp>
        <p:nvSpPr>
          <p:cNvPr id="5" name="Text Placeholder 4">
            <a:extLst>
              <a:ext uri="{FF2B5EF4-FFF2-40B4-BE49-F238E27FC236}">
                <a16:creationId xmlns:a16="http://schemas.microsoft.com/office/drawing/2014/main" id="{6CDA48C0-BB8D-0447-AF41-29869BBEE7C7}"/>
              </a:ext>
            </a:extLst>
          </p:cNvPr>
          <p:cNvSpPr>
            <a:spLocks noGrp="1"/>
          </p:cNvSpPr>
          <p:nvPr>
            <p:ph type="body" sz="quarter" idx="14"/>
          </p:nvPr>
        </p:nvSpPr>
        <p:spPr>
          <a:xfrm>
            <a:off x="4211780" y="3253870"/>
            <a:ext cx="7333672" cy="2819725"/>
          </a:xfrm>
          <a:prstGeom prst="rect">
            <a:avLst/>
          </a:prstGeom>
        </p:spPr>
        <p:txBody>
          <a:bodyPr anchor="ctr">
            <a:noAutofit/>
          </a:bodyPr>
          <a:lstStyle/>
          <a:p>
            <a:pPr marL="0" marR="3081" indent="0">
              <a:lnSpc>
                <a:spcPct val="101000"/>
              </a:lnSpc>
              <a:spcBef>
                <a:spcPts val="58"/>
              </a:spcBef>
              <a:buNone/>
            </a:pPr>
            <a:r>
              <a:rPr lang="en-US" dirty="0">
                <a:solidFill>
                  <a:schemeClr val="tx1">
                    <a:lumMod val="50000"/>
                  </a:schemeClr>
                </a:solidFill>
              </a:rPr>
              <a:t>AI continues to be an important focus area for organizations looking to optimize, modernize, and innovate. The industry is seeing an increasing number of AI capabilities embedded in organizations over the past five years (McKinsey, 2022). During this time, generative AI (Gen AI) has matured to the point that it is being successfully embedded in key business and IT capabilities. Many vendors acknowledge these opportunities and are building Gen AI into their products. However, organizations are having trouble selecting what is right for them.</a:t>
            </a:r>
          </a:p>
          <a:p>
            <a:pPr marL="0" marR="3081" indent="0">
              <a:lnSpc>
                <a:spcPct val="101000"/>
              </a:lnSpc>
              <a:spcBef>
                <a:spcPts val="58"/>
              </a:spcBef>
              <a:buNone/>
            </a:pPr>
            <a:r>
              <a:rPr lang="en-US" dirty="0">
                <a:solidFill>
                  <a:schemeClr val="tx1">
                    <a:lumMod val="50000"/>
                  </a:schemeClr>
                </a:solidFill>
              </a:rPr>
              <a:t>The rapid evolution of Gen AI technologies and constantly changing vendor and open-source landscape often impede the learning, understanding, and implementation of Gen AI. </a:t>
            </a:r>
            <a:r>
              <a:rPr lang="en-US" b="1" dirty="0">
                <a:solidFill>
                  <a:schemeClr val="tx1">
                    <a:lumMod val="50000"/>
                  </a:schemeClr>
                </a:solidFill>
              </a:rPr>
              <a:t>Stick with brands you know and trust</a:t>
            </a:r>
            <a:r>
              <a:rPr lang="en-US" dirty="0">
                <a:solidFill>
                  <a:schemeClr val="tx1">
                    <a:lumMod val="50000"/>
                  </a:schemeClr>
                </a:solidFill>
              </a:rPr>
              <a:t> to ensure you are getting the support you need. </a:t>
            </a:r>
            <a:r>
              <a:rPr lang="en-US" b="1" dirty="0">
                <a:solidFill>
                  <a:schemeClr val="tx1">
                    <a:lumMod val="50000"/>
                  </a:schemeClr>
                </a:solidFill>
              </a:rPr>
              <a:t>Focus on the use cases that matter to your end users and instill confidence for further adoption </a:t>
            </a:r>
            <a:r>
              <a:rPr lang="en-US" dirty="0">
                <a:solidFill>
                  <a:schemeClr val="tx1">
                    <a:lumMod val="50000"/>
                  </a:schemeClr>
                </a:solidFill>
              </a:rPr>
              <a:t>while minimizing complexity, cost, and risk as much as possible.</a:t>
            </a:r>
          </a:p>
        </p:txBody>
      </p:sp>
      <p:sp>
        <p:nvSpPr>
          <p:cNvPr id="6" name="Rectangle 5">
            <a:extLst>
              <a:ext uri="{FF2B5EF4-FFF2-40B4-BE49-F238E27FC236}">
                <a16:creationId xmlns:a16="http://schemas.microsoft.com/office/drawing/2014/main" id="{CA77F5FC-FE14-7A4D-AA82-AFE3CFD0AC20}"/>
              </a:ext>
            </a:extLst>
          </p:cNvPr>
          <p:cNvSpPr/>
          <p:nvPr/>
        </p:nvSpPr>
        <p:spPr>
          <a:xfrm flipV="1">
            <a:off x="4137887" y="6109191"/>
            <a:ext cx="7407565" cy="58031"/>
          </a:xfrm>
          <a:prstGeom prst="rect">
            <a:avLst/>
          </a:prstGeom>
          <a:solidFill>
            <a:srgbClr val="257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pic>
        <p:nvPicPr>
          <p:cNvPr id="12" name="Picture 11">
            <a:extLst>
              <a:ext uri="{FF2B5EF4-FFF2-40B4-BE49-F238E27FC236}">
                <a16:creationId xmlns:a16="http://schemas.microsoft.com/office/drawing/2014/main" id="{FE019242-7AF3-2B96-515F-065300B68C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856" y="634108"/>
            <a:ext cx="1573381" cy="1573381"/>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D45F4B1F-64CE-5560-FA4D-1B7160A6D8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43856" y="3695168"/>
            <a:ext cx="1573380" cy="1573381"/>
          </a:xfrm>
          <a:prstGeom prst="rect">
            <a:avLst/>
          </a:prstGeom>
          <a:effectLst>
            <a:outerShdw blurRad="50800" dist="38100" dir="2700000" algn="tl" rotWithShape="0">
              <a:prstClr val="black">
                <a:alpha val="40000"/>
              </a:prstClr>
            </a:outerShdw>
          </a:effectLst>
        </p:spPr>
      </p:pic>
      <p:sp>
        <p:nvSpPr>
          <p:cNvPr id="13" name="Text Placeholder 7">
            <a:extLst>
              <a:ext uri="{FF2B5EF4-FFF2-40B4-BE49-F238E27FC236}">
                <a16:creationId xmlns:a16="http://schemas.microsoft.com/office/drawing/2014/main" id="{44096CB0-09CD-7C06-E207-2E70007C7067}"/>
              </a:ext>
            </a:extLst>
          </p:cNvPr>
          <p:cNvSpPr txBox="1">
            <a:spLocks/>
          </p:cNvSpPr>
          <p:nvPr/>
        </p:nvSpPr>
        <p:spPr>
          <a:xfrm>
            <a:off x="443856" y="5396761"/>
            <a:ext cx="3278433" cy="770461"/>
          </a:xfrm>
          <a:prstGeom prst="rect">
            <a:avLst/>
          </a:prstGeom>
        </p:spPr>
        <p:txBody>
          <a:bodyPr lIns="0" tIns="0" rIns="0" bIns="0">
            <a:noAutofit/>
          </a:bodyPr>
          <a:lstStyle>
            <a:lvl1pPr marL="0" indent="0" algn="l" defTabSz="914400" rtl="0" eaLnBrk="1" latinLnBrk="0" hangingPunct="1">
              <a:lnSpc>
                <a:spcPct val="110000"/>
              </a:lnSpc>
              <a:spcBef>
                <a:spcPts val="0"/>
              </a:spcBef>
              <a:buFont typeface="Arial" panose="020B0604020202020204" pitchFamily="34" charset="0"/>
              <a:buNone/>
              <a:defRPr sz="1200" b="0" i="0" kern="1200">
                <a:solidFill>
                  <a:srgbClr val="2576B7"/>
                </a:solidFill>
                <a:latin typeface="Montserrat SemiBold" pitchFamily="2" charset="77"/>
                <a:ea typeface="+mn-ea"/>
                <a:cs typeface="Arial" panose="020B0604020202020204" pitchFamily="34" charset="0"/>
              </a:defRPr>
            </a:lvl1pPr>
            <a:lvl2pPr marL="457200" indent="0" algn="l" defTabSz="914400" rtl="0" eaLnBrk="1" latinLnBrk="0" hangingPunct="1">
              <a:lnSpc>
                <a:spcPct val="110000"/>
              </a:lnSpc>
              <a:spcBef>
                <a:spcPts val="0"/>
              </a:spcBef>
              <a:buFont typeface="Arial" panose="020B0604020202020204" pitchFamily="34" charset="0"/>
              <a:buNone/>
              <a:defRPr sz="1200" b="0" i="0" kern="1200">
                <a:solidFill>
                  <a:srgbClr val="2576B7"/>
                </a:solidFill>
                <a:latin typeface="Montserrat Medium" pitchFamily="2" charset="77"/>
                <a:ea typeface="+mn-ea"/>
                <a:cs typeface="Arial" panose="020B0604020202020204" pitchFamily="34" charset="0"/>
              </a:defRPr>
            </a:lvl2pPr>
            <a:lvl3pPr marL="914400" indent="0" algn="l" defTabSz="914400" rtl="0" eaLnBrk="1" latinLnBrk="0" hangingPunct="1">
              <a:lnSpc>
                <a:spcPct val="110000"/>
              </a:lnSpc>
              <a:spcBef>
                <a:spcPts val="0"/>
              </a:spcBef>
              <a:buFont typeface="Arial" panose="020B0604020202020204" pitchFamily="34" charset="0"/>
              <a:buNone/>
              <a:defRPr sz="1200" b="0" i="0" kern="1200">
                <a:solidFill>
                  <a:srgbClr val="2576B7"/>
                </a:solidFill>
                <a:latin typeface="Montserrat Medium" pitchFamily="2" charset="77"/>
                <a:ea typeface="+mn-ea"/>
                <a:cs typeface="Arial" panose="020B0604020202020204" pitchFamily="34" charset="0"/>
              </a:defRPr>
            </a:lvl3pPr>
            <a:lvl4pPr marL="1371600" indent="0" algn="l" defTabSz="914400" rtl="0" eaLnBrk="1" latinLnBrk="0" hangingPunct="1">
              <a:lnSpc>
                <a:spcPct val="110000"/>
              </a:lnSpc>
              <a:spcBef>
                <a:spcPts val="0"/>
              </a:spcBef>
              <a:buFont typeface="Arial" panose="020B0604020202020204" pitchFamily="34" charset="0"/>
              <a:buNone/>
              <a:defRPr sz="1200" b="0" i="0" kern="1200">
                <a:solidFill>
                  <a:srgbClr val="2576B7"/>
                </a:solidFill>
                <a:latin typeface="Montserrat Medium" pitchFamily="2" charset="77"/>
                <a:ea typeface="+mn-ea"/>
                <a:cs typeface="Arial" panose="020B0604020202020204" pitchFamily="34" charset="0"/>
              </a:defRPr>
            </a:lvl4pPr>
            <a:lvl5pPr marL="1828800" indent="0" algn="l" defTabSz="914400" rtl="0" eaLnBrk="1" latinLnBrk="0" hangingPunct="1">
              <a:lnSpc>
                <a:spcPct val="110000"/>
              </a:lnSpc>
              <a:spcBef>
                <a:spcPts val="0"/>
              </a:spcBef>
              <a:buFont typeface="Arial" panose="020B0604020202020204" pitchFamily="34" charset="0"/>
              <a:buNone/>
              <a:defRPr sz="1200" b="0" i="0" kern="1200">
                <a:solidFill>
                  <a:srgbClr val="2576B7"/>
                </a:solidFill>
                <a:latin typeface="Montserrat Medium"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SemiBold"/>
              </a:rPr>
              <a:t>Bhavya Vora</a:t>
            </a:r>
            <a:br>
              <a:rPr lang="en-US" dirty="0"/>
            </a:br>
            <a:r>
              <a:rPr lang="en-US" dirty="0">
                <a:latin typeface="Montserrat Light"/>
              </a:rPr>
              <a:t>Research Analyst, </a:t>
            </a:r>
            <a:endParaRPr lang="en-US" dirty="0">
              <a:latin typeface="Montserrat Light" panose="020B0604020202020204" charset="0"/>
            </a:endParaRPr>
          </a:p>
          <a:p>
            <a:r>
              <a:rPr lang="en-US" dirty="0">
                <a:latin typeface="Montserrat Light"/>
              </a:rPr>
              <a:t>Special Projects</a:t>
            </a:r>
            <a:br>
              <a:rPr lang="en-US" dirty="0">
                <a:latin typeface="Montserrat Light" panose="020B0604020202020204" charset="0"/>
              </a:rPr>
            </a:br>
            <a:r>
              <a:rPr lang="en-US" dirty="0">
                <a:latin typeface="Montserrat Light"/>
              </a:rPr>
              <a:t>Info-Tech Research Group</a:t>
            </a:r>
            <a:endParaRPr lang="en-CA" dirty="0">
              <a:latin typeface="Montserrat Light"/>
            </a:endParaRPr>
          </a:p>
        </p:txBody>
      </p:sp>
    </p:spTree>
    <p:extLst>
      <p:ext uri="{BB962C8B-B14F-4D97-AF65-F5344CB8AC3E}">
        <p14:creationId xmlns:p14="http://schemas.microsoft.com/office/powerpoint/2010/main" val="1566340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9685337" y="0"/>
            <a:ext cx="2508251"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1947168093"/>
              </p:ext>
            </p:extLst>
          </p:nvPr>
        </p:nvGraphicFramePr>
        <p:xfrm>
          <a:off x="9685337" y="0"/>
          <a:ext cx="2508251" cy="6858001"/>
        </p:xfrm>
        <a:graphic>
          <a:graphicData uri="http://schemas.openxmlformats.org/drawingml/2006/table">
            <a:tbl>
              <a:tblPr firstRow="1" bandRow="1">
                <a:effectLst/>
                <a:tableStyleId>{5C22544A-7EE6-4342-B048-85BDC9FD1C3A}</a:tableStyleId>
              </a:tblPr>
              <a:tblGrid>
                <a:gridCol w="2508251">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Proposed Gen AI vendor selection scoring criteria</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Procurement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Directors and VPs</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Enterprise Architects</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Business Department Lead</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Delivery and Support Team</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8565305" cy="1130188"/>
          </a:xfrm>
        </p:spPr>
        <p:txBody>
          <a:bodyPr/>
          <a:lstStyle/>
          <a:p>
            <a:r>
              <a:rPr lang="en-US" dirty="0">
                <a:solidFill>
                  <a:srgbClr val="2576B7"/>
                </a:solidFill>
              </a:rPr>
              <a:t>1.2.1 </a:t>
            </a:r>
            <a:r>
              <a:rPr lang="en-US" dirty="0"/>
              <a:t>Build your selection criteria</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a:xfrm>
            <a:off x="371475" y="1278560"/>
            <a:ext cx="4116208" cy="669978"/>
          </a:xfrm>
        </p:spPr>
        <p:txBody>
          <a:bodyPr/>
          <a:lstStyle/>
          <a:p>
            <a:r>
              <a:rPr lang="en-US" sz="1600" dirty="0">
                <a:latin typeface="Exo" panose="02000503000000000000" pitchFamily="2" charset="77"/>
              </a:rPr>
              <a:t>1-3 hours</a:t>
            </a:r>
          </a:p>
        </p:txBody>
      </p:sp>
      <p:sp>
        <p:nvSpPr>
          <p:cNvPr id="5" name="Text Placeholder 4">
            <a:extLst>
              <a:ext uri="{FF2B5EF4-FFF2-40B4-BE49-F238E27FC236}">
                <a16:creationId xmlns:a16="http://schemas.microsoft.com/office/drawing/2014/main" id="{EF339750-B68F-5E41-8400-5569775AF401}"/>
              </a:ext>
            </a:extLst>
          </p:cNvPr>
          <p:cNvSpPr>
            <a:spLocks noGrp="1"/>
          </p:cNvSpPr>
          <p:nvPr>
            <p:ph type="body" sz="quarter" idx="33"/>
          </p:nvPr>
        </p:nvSpPr>
        <p:spPr>
          <a:xfrm>
            <a:off x="371475" y="2054831"/>
            <a:ext cx="8692313" cy="3654853"/>
          </a:xfrm>
          <a:prstGeom prst="rect">
            <a:avLst/>
          </a:prstGeom>
        </p:spPr>
        <p:txBody>
          <a:bodyPr lIns="0" tIns="0" rIns="0" bIns="0" numCol="1" spcCol="292608" anchor="t"/>
          <a:lstStyle/>
          <a:p>
            <a:pPr marL="177800" indent="-177800">
              <a:buFont typeface="+mj-lt"/>
              <a:buAutoNum type="arabicPeriod"/>
            </a:pPr>
            <a:r>
              <a:rPr lang="en-US" dirty="0">
                <a:latin typeface="Roboto Condensed Light"/>
                <a:ea typeface="Roboto Condensed Light"/>
              </a:rPr>
              <a:t>Review the various factors involved in your current vendor selection process. See the following blueprints for more information on general IT procurement practices:</a:t>
            </a:r>
          </a:p>
          <a:p>
            <a:pPr marL="735012" lvl="1" indent="-285750"/>
            <a:r>
              <a:rPr lang="en-US" i="1" dirty="0">
                <a:latin typeface="Roboto Condensed Light"/>
                <a:ea typeface="Roboto Condensed Light"/>
                <a:hlinkClick r:id="rId3"/>
              </a:rPr>
              <a:t>Drive Successful Sourcing Outcomes With a Robust RFP Process</a:t>
            </a:r>
            <a:endParaRPr lang="en-US" i="1" dirty="0">
              <a:latin typeface="Roboto Condensed Light"/>
              <a:ea typeface="Roboto Condensed Light"/>
            </a:endParaRPr>
          </a:p>
          <a:p>
            <a:pPr marL="735012" lvl="1" indent="-285750"/>
            <a:r>
              <a:rPr lang="en-US" i="1" dirty="0">
                <a:latin typeface="Roboto Condensed Light"/>
                <a:ea typeface="Roboto Condensed Light"/>
                <a:hlinkClick r:id="rId4"/>
              </a:rPr>
              <a:t>The Rapid Application Selection Framework</a:t>
            </a:r>
            <a:endParaRPr lang="en-US" i="1" dirty="0">
              <a:latin typeface="Roboto Condensed Light"/>
              <a:ea typeface="Roboto Condensed Light"/>
            </a:endParaRPr>
          </a:p>
          <a:p>
            <a:pPr marL="177800" indent="-177800">
              <a:buFont typeface="+mj-lt"/>
              <a:buAutoNum type="arabicPeriod"/>
            </a:pPr>
            <a:r>
              <a:rPr lang="en-US" dirty="0">
                <a:latin typeface="Roboto Condensed Light"/>
                <a:ea typeface="Roboto Condensed Light"/>
              </a:rPr>
              <a:t>Update your selection process to include the nuances of Gen AI tools and vendors by answering the questions in the </a:t>
            </a:r>
            <a:r>
              <a:rPr lang="en-US" i="1" u="sng" dirty="0">
                <a:solidFill>
                  <a:schemeClr val="accent5"/>
                </a:solidFill>
                <a:latin typeface="Roboto Condensed Light"/>
                <a:ea typeface="Roboto Condensed Light"/>
                <a:hlinkClick r:id="rId5"/>
              </a:rPr>
              <a:t>Generative AI Vendor Selection Criteria Workbook</a:t>
            </a:r>
            <a:r>
              <a:rPr lang="en-US" dirty="0">
                <a:latin typeface="Roboto Condensed Light"/>
                <a:ea typeface="Roboto Condensed Light"/>
              </a:rPr>
              <a:t>.</a:t>
            </a:r>
          </a:p>
          <a:p>
            <a:pPr marL="177800" indent="-177800">
              <a:buFont typeface="+mj-lt"/>
              <a:buAutoNum type="arabicPeriod"/>
            </a:pPr>
            <a:r>
              <a:rPr lang="en-US" dirty="0">
                <a:latin typeface="Roboto Condensed Light"/>
                <a:ea typeface="Roboto Condensed Light"/>
              </a:rPr>
              <a:t>Based on your answers, list the factors that will be used to score vendors and tools during the scoring steps of your vendor selection process in the </a:t>
            </a:r>
            <a:r>
              <a:rPr lang="en-US" i="1" u="sng" dirty="0">
                <a:solidFill>
                  <a:schemeClr val="accent5"/>
                </a:solidFill>
                <a:latin typeface="Roboto Condensed Light"/>
                <a:ea typeface="Roboto Condensed Light"/>
                <a:hlinkClick r:id="rId5"/>
              </a:rPr>
              <a:t>Generative AI Vendor Selection Criteria Workbook</a:t>
            </a:r>
            <a:r>
              <a:rPr lang="en-US" dirty="0">
                <a:latin typeface="Roboto Condensed Light"/>
                <a:ea typeface="Roboto Condensed Light"/>
              </a:rPr>
              <a:t>. Make note of any special considerations when using the scoring criteria.</a:t>
            </a:r>
          </a:p>
          <a:p>
            <a:pPr marL="177800" indent="-177800">
              <a:buFont typeface="+mj-lt"/>
              <a:buAutoNum type="arabicPeriod"/>
            </a:pPr>
            <a:r>
              <a:rPr lang="en-US" dirty="0">
                <a:latin typeface="Roboto Condensed Light"/>
                <a:ea typeface="Roboto Condensed Light"/>
              </a:rPr>
              <a:t>Weigh each scoring category. Ensure the sum of all weights equals to 100%.</a:t>
            </a:r>
          </a:p>
        </p:txBody>
      </p:sp>
      <p:grpSp>
        <p:nvGrpSpPr>
          <p:cNvPr id="41" name="Group 40">
            <a:extLst>
              <a:ext uri="{FF2B5EF4-FFF2-40B4-BE49-F238E27FC236}">
                <a16:creationId xmlns:a16="http://schemas.microsoft.com/office/drawing/2014/main" id="{DA0D6ED9-4036-C240-81AF-31DD45FA9BB7}"/>
              </a:ext>
            </a:extLst>
          </p:cNvPr>
          <p:cNvGrpSpPr/>
          <p:nvPr/>
        </p:nvGrpSpPr>
        <p:grpSpPr>
          <a:xfrm>
            <a:off x="373530" y="5500691"/>
            <a:ext cx="3873544" cy="468002"/>
            <a:chOff x="469425" y="5628818"/>
            <a:chExt cx="4585351" cy="554002"/>
          </a:xfrm>
        </p:grpSpPr>
        <p:sp>
          <p:nvSpPr>
            <p:cNvPr id="42" name="Rectangle 41">
              <a:hlinkClick r:id="rId5"/>
              <a:extLst>
                <a:ext uri="{FF2B5EF4-FFF2-40B4-BE49-F238E27FC236}">
                  <a16:creationId xmlns:a16="http://schemas.microsoft.com/office/drawing/2014/main" id="{A000B179-89C7-724D-8FA3-FA0977082975}"/>
                </a:ext>
              </a:extLst>
            </p:cNvPr>
            <p:cNvSpPr/>
            <p:nvPr/>
          </p:nvSpPr>
          <p:spPr>
            <a:xfrm>
              <a:off x="1022782" y="5628818"/>
              <a:ext cx="4031994" cy="554000"/>
            </a:xfrm>
            <a:prstGeom prst="rect">
              <a:avLst/>
            </a:prstGeom>
            <a:solidFill>
              <a:srgbClr val="257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Download the </a:t>
              </a:r>
              <a:r>
                <a:rPr lang="en-US" sz="1200" i="1" dirty="0">
                  <a:solidFill>
                    <a:schemeClr val="bg1"/>
                  </a:solidFill>
                  <a:latin typeface="Exo" panose="02000503000000000000" pitchFamily="2" charset="77"/>
                </a:rPr>
                <a:t>Generative AI Vendor Selection Criteria Workbook</a:t>
              </a:r>
            </a:p>
          </p:txBody>
        </p:sp>
        <p:sp>
          <p:nvSpPr>
            <p:cNvPr id="43" name="Rectangle 42">
              <a:extLst>
                <a:ext uri="{FF2B5EF4-FFF2-40B4-BE49-F238E27FC236}">
                  <a16:creationId xmlns:a16="http://schemas.microsoft.com/office/drawing/2014/main" id="{13D0E41C-A640-D04F-A9CB-65F81949503A}"/>
                </a:ext>
              </a:extLst>
            </p:cNvPr>
            <p:cNvSpPr>
              <a:spLocks noChangeAspect="1"/>
            </p:cNvSpPr>
            <p:nvPr/>
          </p:nvSpPr>
          <p:spPr>
            <a:xfrm>
              <a:off x="469425" y="5628820"/>
              <a:ext cx="554000" cy="554000"/>
            </a:xfrm>
            <a:prstGeom prst="rect">
              <a:avLst/>
            </a:prstGeom>
            <a:solidFill>
              <a:srgbClr val="1E5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pic>
          <p:nvPicPr>
            <p:cNvPr id="44" name="Picture 43">
              <a:extLst>
                <a:ext uri="{FF2B5EF4-FFF2-40B4-BE49-F238E27FC236}">
                  <a16:creationId xmlns:a16="http://schemas.microsoft.com/office/drawing/2014/main" id="{BAB8D2D5-A0FD-6249-92ED-396170EB909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598566" y="5748170"/>
              <a:ext cx="308823" cy="308824"/>
            </a:xfrm>
            <a:prstGeom prst="rect">
              <a:avLst/>
            </a:prstGeom>
          </p:spPr>
        </p:pic>
      </p:grpSp>
      <p:sp>
        <p:nvSpPr>
          <p:cNvPr id="11" name="TextBox 10">
            <a:extLst>
              <a:ext uri="{FF2B5EF4-FFF2-40B4-BE49-F238E27FC236}">
                <a16:creationId xmlns:a16="http://schemas.microsoft.com/office/drawing/2014/main" id="{022399C1-710B-4BE4-BB5F-E1D40237D850}"/>
              </a:ext>
            </a:extLst>
          </p:cNvPr>
          <p:cNvSpPr txBox="1"/>
          <p:nvPr/>
        </p:nvSpPr>
        <p:spPr>
          <a:xfrm>
            <a:off x="8804021" y="6449568"/>
            <a:ext cx="3438335" cy="12311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00000"/>
              </a:lnSpc>
              <a:spcBef>
                <a:spcPts val="55"/>
              </a:spcBef>
              <a:spcAft>
                <a:spcPts val="0"/>
              </a:spcAft>
              <a:buClrTx/>
              <a:buSzTx/>
              <a:buFontTx/>
              <a:buNone/>
              <a:tabLst/>
              <a:defRPr/>
            </a:pPr>
            <a:r>
              <a:rPr lang="en-CA" sz="800" spc="-18" dirty="0">
                <a:solidFill>
                  <a:schemeClr val="tx1">
                    <a:lumMod val="50000"/>
                  </a:schemeClr>
                </a:solidFill>
                <a:latin typeface="Exo" panose="02000503000000000000" pitchFamily="2" charset="77"/>
              </a:rPr>
              <a:t>Info-</a:t>
            </a:r>
            <a:r>
              <a:rPr lang="en-CA" sz="800" spc="-103" dirty="0">
                <a:solidFill>
                  <a:schemeClr val="tx1">
                    <a:lumMod val="50000"/>
                  </a:schemeClr>
                </a:solidFill>
                <a:latin typeface="Exo" panose="02000503000000000000" pitchFamily="2" charset="77"/>
              </a:rPr>
              <a:t>T</a:t>
            </a:r>
            <a:r>
              <a:rPr lang="en-CA" sz="800" spc="-15" dirty="0">
                <a:solidFill>
                  <a:schemeClr val="tx1">
                    <a:lumMod val="50000"/>
                  </a:schemeClr>
                </a:solidFill>
                <a:latin typeface="Exo" panose="02000503000000000000" pitchFamily="2" charset="77"/>
              </a:rPr>
              <a:t>ec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Researc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Grou</a:t>
            </a:r>
            <a:r>
              <a:rPr lang="en-CA" sz="800" spc="6" dirty="0">
                <a:solidFill>
                  <a:schemeClr val="tx1">
                    <a:lumMod val="50000"/>
                  </a:schemeClr>
                </a:solidFill>
                <a:latin typeface="Exo" panose="02000503000000000000" pitchFamily="2" charset="77"/>
              </a:rPr>
              <a:t>p   |   </a:t>
            </a:r>
            <a:fld id="{81D60167-4931-47E6-BA6A-407CBD079E47}" type="slidenum">
              <a:rPr lang="en-CA" sz="800" spc="6" smtClean="0">
                <a:solidFill>
                  <a:schemeClr val="tx1">
                    <a:lumMod val="50000"/>
                  </a:schemeClr>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00000"/>
                </a:lnSpc>
                <a:spcBef>
                  <a:spcPts val="55"/>
                </a:spcBef>
                <a:spcAft>
                  <a:spcPts val="0"/>
                </a:spcAft>
                <a:buClrTx/>
                <a:buSzTx/>
                <a:buFontTx/>
                <a:buNone/>
                <a:tabLst/>
                <a:defRPr/>
              </a:pPr>
              <a:t>30</a:t>
            </a:fld>
            <a:endParaRPr sz="800" spc="6" dirty="0">
              <a:solidFill>
                <a:schemeClr val="tx1">
                  <a:lumMod val="50000"/>
                </a:schemeClr>
              </a:solidFill>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1207466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8565305" cy="1130188"/>
          </a:xfrm>
        </p:spPr>
        <p:txBody>
          <a:bodyPr/>
          <a:lstStyle/>
          <a:p>
            <a:r>
              <a:rPr lang="en-US" dirty="0">
                <a:solidFill>
                  <a:srgbClr val="2576B7"/>
                </a:solidFill>
              </a:rPr>
              <a:t>1.2.1 </a:t>
            </a:r>
            <a:r>
              <a:rPr lang="en-US" dirty="0"/>
              <a:t>Example</a:t>
            </a:r>
          </a:p>
        </p:txBody>
      </p:sp>
      <p:pic>
        <p:nvPicPr>
          <p:cNvPr id="4" name="Picture 3">
            <a:extLst>
              <a:ext uri="{FF2B5EF4-FFF2-40B4-BE49-F238E27FC236}">
                <a16:creationId xmlns:a16="http://schemas.microsoft.com/office/drawing/2014/main" id="{163224A7-300D-F75F-92F7-373664C25FA7}"/>
              </a:ext>
            </a:extLst>
          </p:cNvPr>
          <p:cNvPicPr>
            <a:picLocks noChangeAspect="1"/>
          </p:cNvPicPr>
          <p:nvPr/>
        </p:nvPicPr>
        <p:blipFill>
          <a:blip r:embed="rId3"/>
          <a:stretch>
            <a:fillRect/>
          </a:stretch>
        </p:blipFill>
        <p:spPr>
          <a:xfrm>
            <a:off x="2406511" y="1221386"/>
            <a:ext cx="6781338" cy="521697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55619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70487FA-5EE8-FDC2-A468-0D1F8C452CD0}"/>
              </a:ext>
            </a:extLst>
          </p:cNvPr>
          <p:cNvSpPr>
            <a:spLocks noGrp="1"/>
          </p:cNvSpPr>
          <p:nvPr>
            <p:ph type="title"/>
          </p:nvPr>
        </p:nvSpPr>
        <p:spPr>
          <a:xfrm>
            <a:off x="380233" y="530021"/>
            <a:ext cx="7554651" cy="1722452"/>
          </a:xfrm>
        </p:spPr>
        <p:txBody>
          <a:bodyPr/>
          <a:lstStyle/>
          <a:p>
            <a:r>
              <a:rPr lang="en-US" dirty="0"/>
              <a:t>Accommodate Gen AI in your vendor procurement practices</a:t>
            </a:r>
            <a:endParaRPr lang="en-CA" dirty="0"/>
          </a:p>
        </p:txBody>
      </p:sp>
      <p:sp>
        <p:nvSpPr>
          <p:cNvPr id="11" name="Text Placeholder 2">
            <a:extLst>
              <a:ext uri="{FF2B5EF4-FFF2-40B4-BE49-F238E27FC236}">
                <a16:creationId xmlns:a16="http://schemas.microsoft.com/office/drawing/2014/main" id="{96112EF9-5ABA-71BC-F170-FF03CCC3DDF6}"/>
              </a:ext>
            </a:extLst>
          </p:cNvPr>
          <p:cNvSpPr txBox="1">
            <a:spLocks/>
          </p:cNvSpPr>
          <p:nvPr/>
        </p:nvSpPr>
        <p:spPr>
          <a:xfrm>
            <a:off x="367658" y="2252473"/>
            <a:ext cx="7014217" cy="669978"/>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Montserrat Medium" panose="00000600000000000000" pitchFamily="2" charset="0"/>
              </a:rPr>
              <a:t>Apply the same disciplined approach to Gen AI vendor selection as you would to other technology adoption.</a:t>
            </a:r>
            <a:endParaRPr lang="en-CA" sz="2000" dirty="0">
              <a:latin typeface="Montserrat Medium" panose="00000600000000000000" pitchFamily="2" charset="0"/>
            </a:endParaRPr>
          </a:p>
        </p:txBody>
      </p:sp>
      <p:pic>
        <p:nvPicPr>
          <p:cNvPr id="14" name="Picture 13" descr="A graphic showing Info-Tech's approach to software acquisition: Identify need, define business requirements, gain authorization, perform RFI/RFP, negotiate agreement, purchase goods and services, assess and measure performance.">
            <a:extLst>
              <a:ext uri="{FF2B5EF4-FFF2-40B4-BE49-F238E27FC236}">
                <a16:creationId xmlns:a16="http://schemas.microsoft.com/office/drawing/2014/main" id="{1A02914F-2BF7-C790-394D-5B30491ABE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781" y="3294506"/>
            <a:ext cx="7559695" cy="2145978"/>
          </a:xfrm>
          <a:prstGeom prst="rect">
            <a:avLst/>
          </a:prstGeom>
        </p:spPr>
      </p:pic>
      <p:grpSp>
        <p:nvGrpSpPr>
          <p:cNvPr id="3" name="Group 2" descr="A box providing a link to Info-Tech's &quot;Drive Successful Outcomes With a Robust RFP Process&quot; blueprint&#10;">
            <a:extLst>
              <a:ext uri="{FF2B5EF4-FFF2-40B4-BE49-F238E27FC236}">
                <a16:creationId xmlns:a16="http://schemas.microsoft.com/office/drawing/2014/main" id="{BC06DCD2-91D7-0483-3AEF-97021DEBA7C3}"/>
              </a:ext>
            </a:extLst>
          </p:cNvPr>
          <p:cNvGrpSpPr/>
          <p:nvPr/>
        </p:nvGrpSpPr>
        <p:grpSpPr>
          <a:xfrm>
            <a:off x="367658" y="5859979"/>
            <a:ext cx="5936889" cy="468000"/>
            <a:chOff x="2179926" y="3280346"/>
            <a:chExt cx="5936889" cy="468000"/>
          </a:xfrm>
        </p:grpSpPr>
        <p:grpSp>
          <p:nvGrpSpPr>
            <p:cNvPr id="4" name="Group 3">
              <a:extLst>
                <a:ext uri="{FF2B5EF4-FFF2-40B4-BE49-F238E27FC236}">
                  <a16:creationId xmlns:a16="http://schemas.microsoft.com/office/drawing/2014/main" id="{4C286C3F-00D2-1D05-5A8E-208D10B6E3D0}"/>
                </a:ext>
              </a:extLst>
            </p:cNvPr>
            <p:cNvGrpSpPr/>
            <p:nvPr/>
          </p:nvGrpSpPr>
          <p:grpSpPr>
            <a:xfrm>
              <a:off x="2179926" y="3280346"/>
              <a:ext cx="5936889" cy="468000"/>
              <a:chOff x="2179926" y="2709431"/>
              <a:chExt cx="5936889" cy="468000"/>
            </a:xfrm>
          </p:grpSpPr>
          <p:sp>
            <p:nvSpPr>
              <p:cNvPr id="6" name="Rectangle 5">
                <a:hlinkClick r:id="rId3"/>
                <a:extLst>
                  <a:ext uri="{FF2B5EF4-FFF2-40B4-BE49-F238E27FC236}">
                    <a16:creationId xmlns:a16="http://schemas.microsoft.com/office/drawing/2014/main" id="{9E6F1685-1284-6157-26FC-B1C26C2DCCA9}"/>
                  </a:ext>
                </a:extLst>
              </p:cNvPr>
              <p:cNvSpPr/>
              <p:nvPr/>
            </p:nvSpPr>
            <p:spPr>
              <a:xfrm>
                <a:off x="2648066" y="2709431"/>
                <a:ext cx="5468749" cy="468000"/>
              </a:xfrm>
              <a:prstGeom prst="rect">
                <a:avLst/>
              </a:prstGeom>
              <a:solidFill>
                <a:srgbClr val="F17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See Info-Tech’s </a:t>
                </a:r>
                <a:r>
                  <a:rPr lang="en-US" sz="1200" i="1" dirty="0">
                    <a:solidFill>
                      <a:schemeClr val="bg1"/>
                    </a:solidFill>
                    <a:latin typeface="Exo" panose="02000503000000000000" pitchFamily="2" charset="77"/>
                  </a:rPr>
                  <a:t>Rapid Application Selection Framework </a:t>
                </a:r>
                <a:r>
                  <a:rPr lang="en-US" sz="1200" dirty="0">
                    <a:solidFill>
                      <a:schemeClr val="bg1"/>
                    </a:solidFill>
                    <a:latin typeface="Exo" panose="02000503000000000000" pitchFamily="2" charset="77"/>
                  </a:rPr>
                  <a:t>for more information</a:t>
                </a:r>
              </a:p>
            </p:txBody>
          </p:sp>
          <p:sp>
            <p:nvSpPr>
              <p:cNvPr id="7" name="Rectangle 6">
                <a:extLst>
                  <a:ext uri="{FF2B5EF4-FFF2-40B4-BE49-F238E27FC236}">
                    <a16:creationId xmlns:a16="http://schemas.microsoft.com/office/drawing/2014/main" id="{E5FC27DE-C0F1-3BDA-77CC-C7B6A66A444A}"/>
                  </a:ext>
                </a:extLst>
              </p:cNvPr>
              <p:cNvSpPr>
                <a:spLocks noChangeAspect="1"/>
              </p:cNvSpPr>
              <p:nvPr/>
            </p:nvSpPr>
            <p:spPr>
              <a:xfrm>
                <a:off x="2179926" y="2709431"/>
                <a:ext cx="468000" cy="46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grpSp>
        <p:pic>
          <p:nvPicPr>
            <p:cNvPr id="5" name="Picture 4">
              <a:extLst>
                <a:ext uri="{FF2B5EF4-FFF2-40B4-BE49-F238E27FC236}">
                  <a16:creationId xmlns:a16="http://schemas.microsoft.com/office/drawing/2014/main" id="{11605AC7-150B-ED0D-1368-4EA4880DEA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3485" y="3384615"/>
              <a:ext cx="260883" cy="260884"/>
            </a:xfrm>
            <a:prstGeom prst="rect">
              <a:avLst/>
            </a:prstGeom>
          </p:spPr>
        </p:pic>
      </p:grpSp>
      <p:sp>
        <p:nvSpPr>
          <p:cNvPr id="16" name="Text Placeholder 42">
            <a:extLst>
              <a:ext uri="{FF2B5EF4-FFF2-40B4-BE49-F238E27FC236}">
                <a16:creationId xmlns:a16="http://schemas.microsoft.com/office/drawing/2014/main" id="{AC2A100F-D724-CF92-784A-CE63345E24F8}"/>
              </a:ext>
            </a:extLst>
          </p:cNvPr>
          <p:cNvSpPr txBox="1">
            <a:spLocks/>
          </p:cNvSpPr>
          <p:nvPr/>
        </p:nvSpPr>
        <p:spPr>
          <a:xfrm>
            <a:off x="8441900" y="610867"/>
            <a:ext cx="3549107" cy="53672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1"/>
                </a:solidFill>
                <a:latin typeface="Montserrat Medium" panose="00000600000000000000" pitchFamily="2" charset="0"/>
              </a:rPr>
              <a:t>Key questions to ask:</a:t>
            </a:r>
          </a:p>
          <a:p>
            <a:pPr marL="342900" indent="-342900"/>
            <a:r>
              <a:rPr lang="en-US" sz="1400" dirty="0">
                <a:solidFill>
                  <a:schemeClr val="bg1"/>
                </a:solidFill>
                <a:latin typeface="Montserrat Medium" panose="00000600000000000000" pitchFamily="2" charset="0"/>
              </a:rPr>
              <a:t>Does the Gen AI tool fulfill the use cases you need addressed?</a:t>
            </a:r>
            <a:endParaRPr lang="en-US" sz="1400" b="1" dirty="0">
              <a:solidFill>
                <a:schemeClr val="bg1"/>
              </a:solidFill>
              <a:latin typeface="Montserrat Medium" panose="00000600000000000000" pitchFamily="2" charset="0"/>
            </a:endParaRPr>
          </a:p>
          <a:p>
            <a:pPr marL="342900" indent="-342900"/>
            <a:r>
              <a:rPr lang="en-US" sz="1400" dirty="0">
                <a:solidFill>
                  <a:schemeClr val="bg1"/>
                </a:solidFill>
                <a:latin typeface="Montserrat Medium" panose="00000600000000000000" pitchFamily="2" charset="0"/>
              </a:rPr>
              <a:t>Does it meet, or can it be configured to meet, your key non-functional requirements, ethics, policies, and regulations?</a:t>
            </a:r>
          </a:p>
          <a:p>
            <a:pPr marL="342900" indent="-342900"/>
            <a:r>
              <a:rPr lang="en-US" sz="1400" dirty="0">
                <a:solidFill>
                  <a:schemeClr val="bg1"/>
                </a:solidFill>
                <a:latin typeface="Montserrat Medium" panose="00000600000000000000" pitchFamily="2" charset="0"/>
              </a:rPr>
              <a:t>Are there resources available to implement and support Gen AI in the business and IT?</a:t>
            </a:r>
          </a:p>
          <a:p>
            <a:pPr marL="342900" indent="-342900"/>
            <a:r>
              <a:rPr lang="en-US" sz="1400" dirty="0">
                <a:solidFill>
                  <a:schemeClr val="bg1"/>
                </a:solidFill>
                <a:latin typeface="Montserrat Medium" panose="00000600000000000000" pitchFamily="2" charset="0"/>
              </a:rPr>
              <a:t>Is the Gen AI tool an open-source project that is actively used, developed, and supported?</a:t>
            </a:r>
          </a:p>
          <a:p>
            <a:pPr marL="342900" indent="-342900"/>
            <a:r>
              <a:rPr lang="en-US" sz="1400" dirty="0">
                <a:solidFill>
                  <a:schemeClr val="bg1"/>
                </a:solidFill>
                <a:latin typeface="Montserrat Medium" panose="00000600000000000000" pitchFamily="2" charset="0"/>
              </a:rPr>
              <a:t>Does Gen AI tool and vendor have a future?</a:t>
            </a:r>
          </a:p>
          <a:p>
            <a:pPr marL="342900" indent="-342900"/>
            <a:r>
              <a:rPr lang="en-US" sz="1400" dirty="0">
                <a:solidFill>
                  <a:schemeClr val="bg1"/>
                </a:solidFill>
                <a:latin typeface="Montserrat Medium" panose="00000600000000000000" pitchFamily="2" charset="0"/>
              </a:rPr>
              <a:t>What is the quality of the user and developer training and documentation and the state of its roadmap?</a:t>
            </a:r>
          </a:p>
          <a:p>
            <a:pPr marL="342900" indent="-342900"/>
            <a:r>
              <a:rPr lang="en-US" sz="1400" dirty="0">
                <a:solidFill>
                  <a:schemeClr val="bg1"/>
                </a:solidFill>
                <a:latin typeface="Montserrat Medium" panose="00000600000000000000" pitchFamily="2" charset="0"/>
              </a:rPr>
              <a:t>What is the right version to use?</a:t>
            </a:r>
          </a:p>
          <a:p>
            <a:pPr marL="342900" indent="-342900"/>
            <a:r>
              <a:rPr lang="en-US" sz="1400" dirty="0">
                <a:solidFill>
                  <a:schemeClr val="bg1"/>
                </a:solidFill>
                <a:latin typeface="Montserrat Medium" panose="00000600000000000000" pitchFamily="2" charset="0"/>
              </a:rPr>
              <a:t>How is training and operational data accessed, stored, prepared, and used?</a:t>
            </a:r>
          </a:p>
        </p:txBody>
      </p:sp>
    </p:spTree>
    <p:extLst>
      <p:ext uri="{BB962C8B-B14F-4D97-AF65-F5344CB8AC3E}">
        <p14:creationId xmlns:p14="http://schemas.microsoft.com/office/powerpoint/2010/main" val="2333610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29FA-2355-E5AD-D6A2-A5770FDF2EDB}"/>
              </a:ext>
            </a:extLst>
          </p:cNvPr>
          <p:cNvSpPr>
            <a:spLocks noGrp="1"/>
          </p:cNvSpPr>
          <p:nvPr>
            <p:ph type="title"/>
          </p:nvPr>
        </p:nvSpPr>
        <p:spPr>
          <a:xfrm>
            <a:off x="354106" y="544769"/>
            <a:ext cx="10401653" cy="1130188"/>
          </a:xfrm>
        </p:spPr>
        <p:txBody>
          <a:bodyPr/>
          <a:lstStyle/>
          <a:p>
            <a:r>
              <a:rPr lang="en-US" dirty="0"/>
              <a:t>Be prepared to take the next steps</a:t>
            </a:r>
            <a:endParaRPr lang="en-CA" dirty="0"/>
          </a:p>
        </p:txBody>
      </p:sp>
      <p:sp>
        <p:nvSpPr>
          <p:cNvPr id="3" name="Shape 2929">
            <a:extLst>
              <a:ext uri="{FF2B5EF4-FFF2-40B4-BE49-F238E27FC236}">
                <a16:creationId xmlns:a16="http://schemas.microsoft.com/office/drawing/2014/main" id="{1AC4B704-A407-51FF-F5AB-ADAD172BFBB6}"/>
              </a:ext>
            </a:extLst>
          </p:cNvPr>
          <p:cNvSpPr/>
          <p:nvPr/>
        </p:nvSpPr>
        <p:spPr>
          <a:xfrm>
            <a:off x="4281025" y="5689165"/>
            <a:ext cx="3668372" cy="710008"/>
          </a:xfrm>
          <a:custGeom>
            <a:avLst/>
            <a:gdLst/>
            <a:ahLst/>
            <a:cxnLst>
              <a:cxn ang="0">
                <a:pos x="wd2" y="hd2"/>
              </a:cxn>
              <a:cxn ang="5400000">
                <a:pos x="wd2" y="hd2"/>
              </a:cxn>
              <a:cxn ang="10800000">
                <a:pos x="wd2" y="hd2"/>
              </a:cxn>
              <a:cxn ang="16200000">
                <a:pos x="wd2" y="hd2"/>
              </a:cxn>
            </a:cxnLst>
            <a:rect l="0" t="0" r="r" b="b"/>
            <a:pathLst>
              <a:path w="21600" h="21600" extrusionOk="0">
                <a:moveTo>
                  <a:pt x="19769" y="0"/>
                </a:moveTo>
                <a:lnTo>
                  <a:pt x="0" y="0"/>
                </a:lnTo>
                <a:lnTo>
                  <a:pt x="1831" y="10800"/>
                </a:lnTo>
                <a:lnTo>
                  <a:pt x="0" y="21600"/>
                </a:lnTo>
                <a:lnTo>
                  <a:pt x="19769" y="21600"/>
                </a:lnTo>
                <a:lnTo>
                  <a:pt x="21600" y="10800"/>
                </a:lnTo>
                <a:cubicBezTo>
                  <a:pt x="21600" y="10800"/>
                  <a:pt x="19769" y="0"/>
                  <a:pt x="19769" y="0"/>
                </a:cubicBezTo>
                <a:close/>
              </a:path>
            </a:pathLst>
          </a:custGeom>
          <a:solidFill>
            <a:schemeClr val="accent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endParaRPr sz="1758" dirty="0">
              <a:latin typeface="Roboto Condensed Light" panose="02000000000000000000" pitchFamily="2" charset="0"/>
              <a:ea typeface="Lato Light" panose="020F0502020204030203" pitchFamily="34" charset="0"/>
              <a:cs typeface="Roboto Condensed Light" panose="02000000000000000000" pitchFamily="2" charset="0"/>
            </a:endParaRPr>
          </a:p>
        </p:txBody>
      </p:sp>
      <p:sp>
        <p:nvSpPr>
          <p:cNvPr id="4" name="Shape 2930">
            <a:extLst>
              <a:ext uri="{FF2B5EF4-FFF2-40B4-BE49-F238E27FC236}">
                <a16:creationId xmlns:a16="http://schemas.microsoft.com/office/drawing/2014/main" id="{036878E3-0D7A-36A4-4F77-B716E451EAA4}"/>
              </a:ext>
            </a:extLst>
          </p:cNvPr>
          <p:cNvSpPr/>
          <p:nvPr/>
        </p:nvSpPr>
        <p:spPr>
          <a:xfrm>
            <a:off x="840011" y="5703267"/>
            <a:ext cx="3668371" cy="710008"/>
          </a:xfrm>
          <a:custGeom>
            <a:avLst/>
            <a:gdLst/>
            <a:ahLst/>
            <a:cxnLst>
              <a:cxn ang="0">
                <a:pos x="wd2" y="hd2"/>
              </a:cxn>
              <a:cxn ang="5400000">
                <a:pos x="wd2" y="hd2"/>
              </a:cxn>
              <a:cxn ang="10800000">
                <a:pos x="wd2" y="hd2"/>
              </a:cxn>
              <a:cxn ang="16200000">
                <a:pos x="wd2" y="hd2"/>
              </a:cxn>
            </a:cxnLst>
            <a:rect l="0" t="0" r="r" b="b"/>
            <a:pathLst>
              <a:path w="21600" h="21600" extrusionOk="0">
                <a:moveTo>
                  <a:pt x="19769" y="0"/>
                </a:moveTo>
                <a:lnTo>
                  <a:pt x="0" y="0"/>
                </a:lnTo>
                <a:lnTo>
                  <a:pt x="0" y="21600"/>
                </a:lnTo>
                <a:lnTo>
                  <a:pt x="19769" y="21600"/>
                </a:lnTo>
                <a:lnTo>
                  <a:pt x="21600" y="10800"/>
                </a:lnTo>
                <a:cubicBezTo>
                  <a:pt x="21600" y="10800"/>
                  <a:pt x="19769" y="0"/>
                  <a:pt x="19769" y="0"/>
                </a:cubicBezTo>
                <a:close/>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endParaRPr sz="1758" dirty="0">
              <a:latin typeface="Roboto Condensed Light" panose="02000000000000000000" pitchFamily="2" charset="0"/>
              <a:ea typeface="Lato Light" panose="020F0502020204030203" pitchFamily="34" charset="0"/>
              <a:cs typeface="Roboto Condensed Light" panose="02000000000000000000" pitchFamily="2" charset="0"/>
            </a:endParaRPr>
          </a:p>
        </p:txBody>
      </p:sp>
      <p:sp>
        <p:nvSpPr>
          <p:cNvPr id="5" name="Shape 2931">
            <a:extLst>
              <a:ext uri="{FF2B5EF4-FFF2-40B4-BE49-F238E27FC236}">
                <a16:creationId xmlns:a16="http://schemas.microsoft.com/office/drawing/2014/main" id="{6B2FB6CB-4490-06AA-99F3-3726F9D0FA4E}"/>
              </a:ext>
            </a:extLst>
          </p:cNvPr>
          <p:cNvSpPr/>
          <p:nvPr/>
        </p:nvSpPr>
        <p:spPr>
          <a:xfrm>
            <a:off x="7733614" y="5703267"/>
            <a:ext cx="3668372" cy="7100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1831" y="10800"/>
                </a:lnTo>
                <a:lnTo>
                  <a:pt x="0" y="21600"/>
                </a:lnTo>
                <a:lnTo>
                  <a:pt x="21600" y="21600"/>
                </a:lnTo>
                <a:cubicBezTo>
                  <a:pt x="21600" y="21600"/>
                  <a:pt x="21600" y="0"/>
                  <a:pt x="21600" y="0"/>
                </a:cubicBezTo>
                <a:close/>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endParaRPr sz="1758" dirty="0">
              <a:latin typeface="Roboto Condensed Light" panose="02000000000000000000" pitchFamily="2" charset="0"/>
              <a:ea typeface="Lato Light" panose="020F0502020204030203" pitchFamily="34" charset="0"/>
              <a:cs typeface="Roboto Condensed Light" panose="02000000000000000000" pitchFamily="2" charset="0"/>
            </a:endParaRPr>
          </a:p>
        </p:txBody>
      </p:sp>
      <p:sp>
        <p:nvSpPr>
          <p:cNvPr id="6" name="TextBox 5">
            <a:hlinkClick r:id="rId3"/>
            <a:extLst>
              <a:ext uri="{FF2B5EF4-FFF2-40B4-BE49-F238E27FC236}">
                <a16:creationId xmlns:a16="http://schemas.microsoft.com/office/drawing/2014/main" id="{450AA1E2-8749-3F7A-62C3-ACB565E072DF}"/>
              </a:ext>
            </a:extLst>
          </p:cNvPr>
          <p:cNvSpPr txBox="1"/>
          <p:nvPr/>
        </p:nvSpPr>
        <p:spPr>
          <a:xfrm>
            <a:off x="1411318" y="5872265"/>
            <a:ext cx="2250937" cy="338554"/>
          </a:xfrm>
          <a:prstGeom prst="rect">
            <a:avLst/>
          </a:prstGeom>
          <a:noFill/>
        </p:spPr>
        <p:txBody>
          <a:bodyPr wrap="none" rtlCol="0" anchor="ctr" anchorCtr="0">
            <a:spAutoFit/>
          </a:bodyPr>
          <a:lstStyle/>
          <a:p>
            <a:pPr algn="ctr"/>
            <a:r>
              <a:rPr lang="en-US" sz="1600" b="1" i="1" u="sng" dirty="0">
                <a:solidFill>
                  <a:schemeClr val="bg1"/>
                </a:solidFill>
                <a:latin typeface="Montserrat SemiBold" pitchFamily="2" charset="77"/>
                <a:ea typeface="League Spartan" charset="0"/>
                <a:cs typeface="Poppins" pitchFamily="2" charset="77"/>
              </a:rPr>
              <a:t>Get Started With AI</a:t>
            </a:r>
          </a:p>
        </p:txBody>
      </p:sp>
      <p:sp>
        <p:nvSpPr>
          <p:cNvPr id="7" name="TextBox 6">
            <a:extLst>
              <a:ext uri="{FF2B5EF4-FFF2-40B4-BE49-F238E27FC236}">
                <a16:creationId xmlns:a16="http://schemas.microsoft.com/office/drawing/2014/main" id="{E694ACA7-646A-C07E-0198-F69552BC2FD9}"/>
              </a:ext>
            </a:extLst>
          </p:cNvPr>
          <p:cNvSpPr txBox="1"/>
          <p:nvPr/>
        </p:nvSpPr>
        <p:spPr>
          <a:xfrm>
            <a:off x="4800788" y="5728456"/>
            <a:ext cx="2752678" cy="584775"/>
          </a:xfrm>
          <a:prstGeom prst="rect">
            <a:avLst/>
          </a:prstGeom>
          <a:noFill/>
        </p:spPr>
        <p:txBody>
          <a:bodyPr wrap="none" rtlCol="0" anchor="ctr" anchorCtr="0">
            <a:spAutoFit/>
          </a:bodyPr>
          <a:lstStyle/>
          <a:p>
            <a:pPr algn="ctr"/>
            <a:r>
              <a:rPr lang="en-US" sz="1600" b="1" dirty="0">
                <a:solidFill>
                  <a:schemeClr val="bg1"/>
                </a:solidFill>
                <a:latin typeface="Montserrat SemiBold" pitchFamily="2" charset="77"/>
                <a:ea typeface="League Spartan" charset="0"/>
                <a:cs typeface="Poppins" pitchFamily="2" charset="77"/>
              </a:rPr>
              <a:t>AI Strategy &amp;</a:t>
            </a:r>
          </a:p>
          <a:p>
            <a:pPr algn="ctr"/>
            <a:r>
              <a:rPr lang="en-US" sz="1600" b="1" i="1" u="sng" dirty="0">
                <a:solidFill>
                  <a:schemeClr val="bg1"/>
                </a:solidFill>
                <a:latin typeface="Montserrat SemiBold" pitchFamily="2" charset="77"/>
                <a:ea typeface="League Spartan" charset="0"/>
                <a:cs typeface="Poppins" pitchFamily="2" charset="77"/>
                <a:hlinkClick r:id="rId4">
                  <a:extLst>
                    <a:ext uri="{A12FA001-AC4F-418D-AE19-62706E023703}">
                      <ahyp:hlinkClr xmlns:ahyp="http://schemas.microsoft.com/office/drawing/2018/hyperlinkcolor" val="tx"/>
                    </a:ext>
                  </a:extLst>
                </a:hlinkClick>
              </a:rPr>
              <a:t>Generative AI Roadmap</a:t>
            </a:r>
            <a:endParaRPr lang="en-US" sz="1600" b="1" i="1" u="sng" dirty="0">
              <a:solidFill>
                <a:schemeClr val="bg1"/>
              </a:solidFill>
              <a:latin typeface="Montserrat SemiBold" pitchFamily="2" charset="77"/>
              <a:ea typeface="League Spartan" charset="0"/>
              <a:cs typeface="Poppins" pitchFamily="2" charset="77"/>
            </a:endParaRPr>
          </a:p>
        </p:txBody>
      </p:sp>
      <p:sp>
        <p:nvSpPr>
          <p:cNvPr id="8" name="TextBox 7">
            <a:hlinkClick r:id="rId5"/>
            <a:extLst>
              <a:ext uri="{FF2B5EF4-FFF2-40B4-BE49-F238E27FC236}">
                <a16:creationId xmlns:a16="http://schemas.microsoft.com/office/drawing/2014/main" id="{F41F6EF4-267C-A8B8-E4A6-97E1E6A9109F}"/>
              </a:ext>
            </a:extLst>
          </p:cNvPr>
          <p:cNvSpPr txBox="1"/>
          <p:nvPr/>
        </p:nvSpPr>
        <p:spPr>
          <a:xfrm>
            <a:off x="8783305" y="5851566"/>
            <a:ext cx="1739580" cy="338554"/>
          </a:xfrm>
          <a:prstGeom prst="rect">
            <a:avLst/>
          </a:prstGeom>
          <a:noFill/>
        </p:spPr>
        <p:txBody>
          <a:bodyPr wrap="none" rtlCol="0" anchor="ctr" anchorCtr="0">
            <a:spAutoFit/>
          </a:bodyPr>
          <a:lstStyle/>
          <a:p>
            <a:pPr algn="ctr"/>
            <a:r>
              <a:rPr lang="en-US" sz="1600" b="1" i="1" u="sng" dirty="0">
                <a:solidFill>
                  <a:schemeClr val="bg1"/>
                </a:solidFill>
                <a:latin typeface="Montserrat SemiBold" pitchFamily="2" charset="77"/>
                <a:ea typeface="League Spartan" charset="0"/>
                <a:cs typeface="Poppins" pitchFamily="2" charset="77"/>
              </a:rPr>
              <a:t>AI Governance</a:t>
            </a:r>
          </a:p>
        </p:txBody>
      </p:sp>
      <p:sp>
        <p:nvSpPr>
          <p:cNvPr id="9" name="Rounded Rectangle 23">
            <a:extLst>
              <a:ext uri="{FF2B5EF4-FFF2-40B4-BE49-F238E27FC236}">
                <a16:creationId xmlns:a16="http://schemas.microsoft.com/office/drawing/2014/main" id="{6323F051-8B41-ADDE-A025-E29FDDB95DED}"/>
              </a:ext>
            </a:extLst>
          </p:cNvPr>
          <p:cNvSpPr>
            <a:spLocks noChangeArrowheads="1"/>
          </p:cNvSpPr>
          <p:nvPr/>
        </p:nvSpPr>
        <p:spPr bwMode="auto">
          <a:xfrm>
            <a:off x="762794" y="3248674"/>
            <a:ext cx="10666476" cy="113772"/>
          </a:xfrm>
          <a:prstGeom prst="roundRect">
            <a:avLst>
              <a:gd name="adj" fmla="val 50000"/>
            </a:avLst>
          </a:prstGeom>
          <a:solidFill>
            <a:schemeClr val="bg1">
              <a:lumMod val="85000"/>
            </a:schemeClr>
          </a:solidFill>
          <a:ln>
            <a:noFill/>
          </a:ln>
          <a:effectLst/>
        </p:spPr>
        <p:txBody>
          <a:bodyPr wrap="none" anchor="ctr"/>
          <a:lstStyle/>
          <a:p>
            <a:endParaRPr lang="en-US" sz="3266" dirty="0">
              <a:latin typeface="Roboto Condensed Light" panose="02000000000000000000" pitchFamily="2" charset="0"/>
            </a:endParaRPr>
          </a:p>
        </p:txBody>
      </p:sp>
      <p:sp>
        <p:nvSpPr>
          <p:cNvPr id="11" name="Freeform 1">
            <a:extLst>
              <a:ext uri="{FF2B5EF4-FFF2-40B4-BE49-F238E27FC236}">
                <a16:creationId xmlns:a16="http://schemas.microsoft.com/office/drawing/2014/main" id="{29A322FA-8401-6FF9-F1EA-5F59B9807D00}"/>
              </a:ext>
            </a:extLst>
          </p:cNvPr>
          <p:cNvSpPr>
            <a:spLocks noChangeArrowheads="1"/>
          </p:cNvSpPr>
          <p:nvPr/>
        </p:nvSpPr>
        <p:spPr bwMode="auto">
          <a:xfrm>
            <a:off x="673787" y="1412080"/>
            <a:ext cx="1355441" cy="1831842"/>
          </a:xfrm>
          <a:custGeom>
            <a:avLst/>
            <a:gdLst>
              <a:gd name="T0" fmla="*/ 3889 w 3890"/>
              <a:gd name="T1" fmla="*/ 1965 h 5258"/>
              <a:gd name="T2" fmla="*/ 3889 w 3890"/>
              <a:gd name="T3" fmla="*/ 1965 h 5258"/>
              <a:gd name="T4" fmla="*/ 1944 w 3890"/>
              <a:gd name="T5" fmla="*/ 0 h 5258"/>
              <a:gd name="T6" fmla="*/ 1944 w 3890"/>
              <a:gd name="T7" fmla="*/ 0 h 5258"/>
              <a:gd name="T8" fmla="*/ 0 w 3890"/>
              <a:gd name="T9" fmla="*/ 1965 h 5258"/>
              <a:gd name="T10" fmla="*/ 0 w 3890"/>
              <a:gd name="T11" fmla="*/ 1965 h 5258"/>
              <a:gd name="T12" fmla="*/ 1283 w 3890"/>
              <a:gd name="T13" fmla="*/ 3810 h 5258"/>
              <a:gd name="T14" fmla="*/ 1944 w 3890"/>
              <a:gd name="T15" fmla="*/ 5257 h 5258"/>
              <a:gd name="T16" fmla="*/ 2606 w 3890"/>
              <a:gd name="T17" fmla="*/ 3810 h 5258"/>
              <a:gd name="T18" fmla="*/ 2606 w 3890"/>
              <a:gd name="T19" fmla="*/ 3810 h 5258"/>
              <a:gd name="T20" fmla="*/ 3889 w 3890"/>
              <a:gd name="T21" fmla="*/ 196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0" h="5258">
                <a:moveTo>
                  <a:pt x="3889" y="1965"/>
                </a:moveTo>
                <a:lnTo>
                  <a:pt x="3889" y="1965"/>
                </a:lnTo>
                <a:cubicBezTo>
                  <a:pt x="3889" y="880"/>
                  <a:pt x="3019" y="0"/>
                  <a:pt x="1944" y="0"/>
                </a:cubicBezTo>
                <a:lnTo>
                  <a:pt x="1944" y="0"/>
                </a:lnTo>
                <a:cubicBezTo>
                  <a:pt x="871" y="0"/>
                  <a:pt x="0" y="880"/>
                  <a:pt x="0" y="1965"/>
                </a:cubicBezTo>
                <a:lnTo>
                  <a:pt x="0" y="1965"/>
                </a:lnTo>
                <a:cubicBezTo>
                  <a:pt x="0" y="2815"/>
                  <a:pt x="535" y="3537"/>
                  <a:pt x="1283" y="3810"/>
                </a:cubicBezTo>
                <a:lnTo>
                  <a:pt x="1944" y="5257"/>
                </a:lnTo>
                <a:lnTo>
                  <a:pt x="2606" y="3810"/>
                </a:lnTo>
                <a:lnTo>
                  <a:pt x="2606" y="3810"/>
                </a:lnTo>
                <a:cubicBezTo>
                  <a:pt x="3354" y="3537"/>
                  <a:pt x="3889" y="2815"/>
                  <a:pt x="3889" y="1965"/>
                </a:cubicBezTo>
              </a:path>
            </a:pathLst>
          </a:custGeom>
          <a:solidFill>
            <a:schemeClr val="accent1"/>
          </a:solidFill>
          <a:ln>
            <a:noFill/>
          </a:ln>
          <a:effectLst/>
        </p:spPr>
        <p:txBody>
          <a:bodyPr wrap="none" anchor="ctr"/>
          <a:lstStyle/>
          <a:p>
            <a:endParaRPr lang="en-US" sz="3266" dirty="0">
              <a:latin typeface="Roboto Condensed Light" panose="02000000000000000000" pitchFamily="2" charset="0"/>
            </a:endParaRPr>
          </a:p>
        </p:txBody>
      </p:sp>
      <p:sp useBgFill="1">
        <p:nvSpPr>
          <p:cNvPr id="12" name="Freeform 2">
            <a:extLst>
              <a:ext uri="{FF2B5EF4-FFF2-40B4-BE49-F238E27FC236}">
                <a16:creationId xmlns:a16="http://schemas.microsoft.com/office/drawing/2014/main" id="{38A3F0B3-8BF4-D3D0-01C0-19918E8D347D}"/>
              </a:ext>
            </a:extLst>
          </p:cNvPr>
          <p:cNvSpPr>
            <a:spLocks noChangeArrowheads="1"/>
          </p:cNvSpPr>
          <p:nvPr/>
        </p:nvSpPr>
        <p:spPr bwMode="auto">
          <a:xfrm>
            <a:off x="840011" y="1568831"/>
            <a:ext cx="1043474" cy="1054231"/>
          </a:xfrm>
          <a:custGeom>
            <a:avLst/>
            <a:gdLst>
              <a:gd name="T0" fmla="*/ 2994 w 2995"/>
              <a:gd name="T1" fmla="*/ 1512 h 3025"/>
              <a:gd name="T2" fmla="*/ 2994 w 2995"/>
              <a:gd name="T3" fmla="*/ 1512 h 3025"/>
              <a:gd name="T4" fmla="*/ 1497 w 2995"/>
              <a:gd name="T5" fmla="*/ 3024 h 3025"/>
              <a:gd name="T6" fmla="*/ 1497 w 2995"/>
              <a:gd name="T7" fmla="*/ 3024 h 3025"/>
              <a:gd name="T8" fmla="*/ 0 w 2995"/>
              <a:gd name="T9" fmla="*/ 1512 h 3025"/>
              <a:gd name="T10" fmla="*/ 0 w 2995"/>
              <a:gd name="T11" fmla="*/ 1512 h 3025"/>
              <a:gd name="T12" fmla="*/ 1497 w 2995"/>
              <a:gd name="T13" fmla="*/ 0 h 3025"/>
              <a:gd name="T14" fmla="*/ 1497 w 2995"/>
              <a:gd name="T15" fmla="*/ 0 h 3025"/>
              <a:gd name="T16" fmla="*/ 2994 w 2995"/>
              <a:gd name="T17" fmla="*/ 1512 h 3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5" h="3025">
                <a:moveTo>
                  <a:pt x="2994" y="1512"/>
                </a:moveTo>
                <a:lnTo>
                  <a:pt x="2994" y="1512"/>
                </a:lnTo>
                <a:cubicBezTo>
                  <a:pt x="2994" y="2348"/>
                  <a:pt x="2324" y="3024"/>
                  <a:pt x="1497" y="3024"/>
                </a:cubicBezTo>
                <a:lnTo>
                  <a:pt x="1497" y="3024"/>
                </a:lnTo>
                <a:cubicBezTo>
                  <a:pt x="670" y="3024"/>
                  <a:pt x="0" y="2348"/>
                  <a:pt x="0" y="1512"/>
                </a:cubicBezTo>
                <a:lnTo>
                  <a:pt x="0" y="1512"/>
                </a:lnTo>
                <a:cubicBezTo>
                  <a:pt x="0" y="677"/>
                  <a:pt x="670" y="0"/>
                  <a:pt x="1497" y="0"/>
                </a:cubicBezTo>
                <a:lnTo>
                  <a:pt x="1497" y="0"/>
                </a:lnTo>
                <a:cubicBezTo>
                  <a:pt x="2324" y="0"/>
                  <a:pt x="2994" y="677"/>
                  <a:pt x="2994" y="1512"/>
                </a:cubicBezTo>
              </a:path>
            </a:pathLst>
          </a:custGeom>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Roboto Condensed Light" panose="02000000000000000000" pitchFamily="2" charset="0"/>
            </a:endParaRPr>
          </a:p>
        </p:txBody>
      </p:sp>
      <p:sp>
        <p:nvSpPr>
          <p:cNvPr id="13" name="Freeform 32">
            <a:extLst>
              <a:ext uri="{FF2B5EF4-FFF2-40B4-BE49-F238E27FC236}">
                <a16:creationId xmlns:a16="http://schemas.microsoft.com/office/drawing/2014/main" id="{28EECA44-8FA9-8F12-8717-40F3A30CE3E1}"/>
              </a:ext>
            </a:extLst>
          </p:cNvPr>
          <p:cNvSpPr>
            <a:spLocks noChangeArrowheads="1"/>
          </p:cNvSpPr>
          <p:nvPr/>
        </p:nvSpPr>
        <p:spPr bwMode="auto">
          <a:xfrm>
            <a:off x="1186304" y="3077950"/>
            <a:ext cx="330407" cy="330407"/>
          </a:xfrm>
          <a:custGeom>
            <a:avLst/>
            <a:gdLst>
              <a:gd name="T0" fmla="*/ 947 w 948"/>
              <a:gd name="T1" fmla="*/ 473 h 947"/>
              <a:gd name="T2" fmla="*/ 947 w 948"/>
              <a:gd name="T3" fmla="*/ 473 h 947"/>
              <a:gd name="T4" fmla="*/ 473 w 948"/>
              <a:gd name="T5" fmla="*/ 0 h 947"/>
              <a:gd name="T6" fmla="*/ 473 w 948"/>
              <a:gd name="T7" fmla="*/ 0 h 947"/>
              <a:gd name="T8" fmla="*/ 0 w 948"/>
              <a:gd name="T9" fmla="*/ 473 h 947"/>
              <a:gd name="T10" fmla="*/ 0 w 948"/>
              <a:gd name="T11" fmla="*/ 473 h 947"/>
              <a:gd name="T12" fmla="*/ 473 w 948"/>
              <a:gd name="T13" fmla="*/ 946 h 947"/>
              <a:gd name="T14" fmla="*/ 473 w 948"/>
              <a:gd name="T15" fmla="*/ 946 h 947"/>
              <a:gd name="T16" fmla="*/ 947 w 948"/>
              <a:gd name="T17" fmla="*/ 473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8" h="947">
                <a:moveTo>
                  <a:pt x="947" y="473"/>
                </a:moveTo>
                <a:lnTo>
                  <a:pt x="947" y="473"/>
                </a:lnTo>
                <a:cubicBezTo>
                  <a:pt x="947" y="212"/>
                  <a:pt x="735" y="0"/>
                  <a:pt x="473" y="0"/>
                </a:cubicBezTo>
                <a:lnTo>
                  <a:pt x="473" y="0"/>
                </a:lnTo>
                <a:cubicBezTo>
                  <a:pt x="212" y="0"/>
                  <a:pt x="0" y="212"/>
                  <a:pt x="0" y="473"/>
                </a:cubicBezTo>
                <a:lnTo>
                  <a:pt x="0" y="473"/>
                </a:lnTo>
                <a:cubicBezTo>
                  <a:pt x="0" y="734"/>
                  <a:pt x="212" y="946"/>
                  <a:pt x="473" y="946"/>
                </a:cubicBezTo>
                <a:lnTo>
                  <a:pt x="473" y="946"/>
                </a:lnTo>
                <a:cubicBezTo>
                  <a:pt x="735" y="946"/>
                  <a:pt x="947" y="734"/>
                  <a:pt x="947" y="473"/>
                </a:cubicBezTo>
              </a:path>
            </a:pathLst>
          </a:custGeom>
          <a:solidFill>
            <a:schemeClr val="accent1">
              <a:lumMod val="75000"/>
            </a:schemeClr>
          </a:solidFill>
          <a:ln>
            <a:noFill/>
          </a:ln>
          <a:effectLst/>
        </p:spPr>
        <p:txBody>
          <a:bodyPr wrap="none" anchor="ctr"/>
          <a:lstStyle/>
          <a:p>
            <a:endParaRPr lang="en-US" sz="3266" dirty="0">
              <a:latin typeface="Roboto Condensed Light" panose="02000000000000000000" pitchFamily="2" charset="0"/>
            </a:endParaRPr>
          </a:p>
        </p:txBody>
      </p:sp>
      <p:sp>
        <p:nvSpPr>
          <p:cNvPr id="35" name="TextBox 34">
            <a:extLst>
              <a:ext uri="{FF2B5EF4-FFF2-40B4-BE49-F238E27FC236}">
                <a16:creationId xmlns:a16="http://schemas.microsoft.com/office/drawing/2014/main" id="{0D301CB4-E93B-B3C8-41A3-9D6F0872D682}"/>
              </a:ext>
            </a:extLst>
          </p:cNvPr>
          <p:cNvSpPr txBox="1"/>
          <p:nvPr/>
        </p:nvSpPr>
        <p:spPr>
          <a:xfrm>
            <a:off x="91507" y="3721629"/>
            <a:ext cx="2520000" cy="338554"/>
          </a:xfrm>
          <a:prstGeom prst="rect">
            <a:avLst/>
          </a:prstGeom>
          <a:noFill/>
        </p:spPr>
        <p:txBody>
          <a:bodyPr wrap="square" rtlCol="0" anchor="ctr" anchorCtr="0">
            <a:noAutofit/>
          </a:bodyPr>
          <a:lstStyle/>
          <a:p>
            <a:pPr algn="ctr"/>
            <a:r>
              <a:rPr lang="en-US" sz="1400" b="1" i="1" dirty="0">
                <a:solidFill>
                  <a:schemeClr val="accent1"/>
                </a:solidFill>
                <a:latin typeface="Montserrat SemiBold" pitchFamily="2" charset="77"/>
                <a:ea typeface="League Spartan" charset="0"/>
                <a:cs typeface="Poppins" pitchFamily="2" charset="77"/>
                <a:hlinkClick r:id="rId6"/>
              </a:rPr>
              <a:t>Modernize Your SDLC</a:t>
            </a:r>
            <a:endParaRPr lang="en-US" sz="1400" b="1" i="1" dirty="0">
              <a:solidFill>
                <a:schemeClr val="accent1"/>
              </a:solidFill>
              <a:latin typeface="Montserrat SemiBold" pitchFamily="2" charset="77"/>
              <a:ea typeface="League Spartan" charset="0"/>
              <a:cs typeface="Poppins" pitchFamily="2" charset="77"/>
            </a:endParaRPr>
          </a:p>
        </p:txBody>
      </p:sp>
      <p:sp>
        <p:nvSpPr>
          <p:cNvPr id="41" name="Subtitle 2">
            <a:extLst>
              <a:ext uri="{FF2B5EF4-FFF2-40B4-BE49-F238E27FC236}">
                <a16:creationId xmlns:a16="http://schemas.microsoft.com/office/drawing/2014/main" id="{988B344C-B532-A887-7E53-6B8348C79880}"/>
              </a:ext>
            </a:extLst>
          </p:cNvPr>
          <p:cNvSpPr txBox="1">
            <a:spLocks/>
          </p:cNvSpPr>
          <p:nvPr/>
        </p:nvSpPr>
        <p:spPr>
          <a:xfrm>
            <a:off x="181507" y="4419366"/>
            <a:ext cx="2340000" cy="600164"/>
          </a:xfrm>
          <a:prstGeom prst="rect">
            <a:avLst/>
          </a:prstGeom>
        </p:spPr>
        <p:txBody>
          <a:bodyPr vert="horz" wrap="square" lIns="45720" tIns="22860" rIns="45720" bIns="22860" rtlCol="0" anchor="t">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spcAft>
                <a:spcPts val="900"/>
              </a:spcAft>
            </a:pPr>
            <a:r>
              <a:rPr lang="en-US" sz="1200" dirty="0">
                <a:solidFill>
                  <a:srgbClr val="000000"/>
                </a:solidFill>
                <a:latin typeface="+mn-lt"/>
                <a:ea typeface="Roboto Condensed Light" panose="02000000000000000000" pitchFamily="2" charset="0"/>
                <a:cs typeface="Mukta ExtraLight" panose="020B0000000000000000" pitchFamily="34" charset="77"/>
              </a:rPr>
              <a:t>Efficient and effective SDLC practices are vital, as products need to readily adjust to evolving and changing business needs and technologies.</a:t>
            </a:r>
          </a:p>
        </p:txBody>
      </p:sp>
      <p:sp>
        <p:nvSpPr>
          <p:cNvPr id="15" name="Freeform 3">
            <a:extLst>
              <a:ext uri="{FF2B5EF4-FFF2-40B4-BE49-F238E27FC236}">
                <a16:creationId xmlns:a16="http://schemas.microsoft.com/office/drawing/2014/main" id="{CA015C64-B6B2-3AC6-2B4D-96CB3062CBD7}"/>
              </a:ext>
            </a:extLst>
          </p:cNvPr>
          <p:cNvSpPr>
            <a:spLocks noChangeArrowheads="1"/>
          </p:cNvSpPr>
          <p:nvPr/>
        </p:nvSpPr>
        <p:spPr bwMode="auto">
          <a:xfrm>
            <a:off x="3046996" y="1412080"/>
            <a:ext cx="1355441" cy="1831842"/>
          </a:xfrm>
          <a:custGeom>
            <a:avLst/>
            <a:gdLst>
              <a:gd name="T0" fmla="*/ 3889 w 3890"/>
              <a:gd name="T1" fmla="*/ 1965 h 5258"/>
              <a:gd name="T2" fmla="*/ 3889 w 3890"/>
              <a:gd name="T3" fmla="*/ 1965 h 5258"/>
              <a:gd name="T4" fmla="*/ 1945 w 3890"/>
              <a:gd name="T5" fmla="*/ 0 h 5258"/>
              <a:gd name="T6" fmla="*/ 1945 w 3890"/>
              <a:gd name="T7" fmla="*/ 0 h 5258"/>
              <a:gd name="T8" fmla="*/ 0 w 3890"/>
              <a:gd name="T9" fmla="*/ 1965 h 5258"/>
              <a:gd name="T10" fmla="*/ 0 w 3890"/>
              <a:gd name="T11" fmla="*/ 1965 h 5258"/>
              <a:gd name="T12" fmla="*/ 1284 w 3890"/>
              <a:gd name="T13" fmla="*/ 3810 h 5258"/>
              <a:gd name="T14" fmla="*/ 1945 w 3890"/>
              <a:gd name="T15" fmla="*/ 5257 h 5258"/>
              <a:gd name="T16" fmla="*/ 2607 w 3890"/>
              <a:gd name="T17" fmla="*/ 3810 h 5258"/>
              <a:gd name="T18" fmla="*/ 2607 w 3890"/>
              <a:gd name="T19" fmla="*/ 3810 h 5258"/>
              <a:gd name="T20" fmla="*/ 3889 w 3890"/>
              <a:gd name="T21" fmla="*/ 196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0" h="5258">
                <a:moveTo>
                  <a:pt x="3889" y="1965"/>
                </a:moveTo>
                <a:lnTo>
                  <a:pt x="3889" y="1965"/>
                </a:lnTo>
                <a:cubicBezTo>
                  <a:pt x="3889" y="880"/>
                  <a:pt x="3019" y="0"/>
                  <a:pt x="1945" y="0"/>
                </a:cubicBezTo>
                <a:lnTo>
                  <a:pt x="1945" y="0"/>
                </a:lnTo>
                <a:cubicBezTo>
                  <a:pt x="871" y="0"/>
                  <a:pt x="0" y="880"/>
                  <a:pt x="0" y="1965"/>
                </a:cubicBezTo>
                <a:lnTo>
                  <a:pt x="0" y="1965"/>
                </a:lnTo>
                <a:cubicBezTo>
                  <a:pt x="0" y="2815"/>
                  <a:pt x="536" y="3537"/>
                  <a:pt x="1284" y="3810"/>
                </a:cubicBezTo>
                <a:lnTo>
                  <a:pt x="1945" y="5257"/>
                </a:lnTo>
                <a:lnTo>
                  <a:pt x="2607" y="3810"/>
                </a:lnTo>
                <a:lnTo>
                  <a:pt x="2607" y="3810"/>
                </a:lnTo>
                <a:cubicBezTo>
                  <a:pt x="3355" y="3537"/>
                  <a:pt x="3889" y="2815"/>
                  <a:pt x="3889" y="1965"/>
                </a:cubicBezTo>
              </a:path>
            </a:pathLst>
          </a:custGeom>
          <a:solidFill>
            <a:schemeClr val="accent2"/>
          </a:solidFill>
          <a:ln>
            <a:noFill/>
          </a:ln>
          <a:effectLst/>
        </p:spPr>
        <p:txBody>
          <a:bodyPr wrap="none" anchor="ctr"/>
          <a:lstStyle/>
          <a:p>
            <a:endParaRPr lang="en-US" sz="3266" dirty="0">
              <a:latin typeface="Roboto Condensed Light" panose="02000000000000000000" pitchFamily="2" charset="0"/>
            </a:endParaRPr>
          </a:p>
        </p:txBody>
      </p:sp>
      <p:sp useBgFill="1">
        <p:nvSpPr>
          <p:cNvPr id="16" name="Freeform 4">
            <a:extLst>
              <a:ext uri="{FF2B5EF4-FFF2-40B4-BE49-F238E27FC236}">
                <a16:creationId xmlns:a16="http://schemas.microsoft.com/office/drawing/2014/main" id="{F3BB8EA6-B590-201E-CD13-C936B264D4C9}"/>
              </a:ext>
            </a:extLst>
          </p:cNvPr>
          <p:cNvSpPr>
            <a:spLocks noChangeArrowheads="1"/>
          </p:cNvSpPr>
          <p:nvPr/>
        </p:nvSpPr>
        <p:spPr bwMode="auto">
          <a:xfrm>
            <a:off x="3202979" y="1568832"/>
            <a:ext cx="1043474" cy="1054231"/>
          </a:xfrm>
          <a:custGeom>
            <a:avLst/>
            <a:gdLst>
              <a:gd name="T0" fmla="*/ 2994 w 2995"/>
              <a:gd name="T1" fmla="*/ 1512 h 3025"/>
              <a:gd name="T2" fmla="*/ 2994 w 2995"/>
              <a:gd name="T3" fmla="*/ 1512 h 3025"/>
              <a:gd name="T4" fmla="*/ 1497 w 2995"/>
              <a:gd name="T5" fmla="*/ 3024 h 3025"/>
              <a:gd name="T6" fmla="*/ 1497 w 2995"/>
              <a:gd name="T7" fmla="*/ 3024 h 3025"/>
              <a:gd name="T8" fmla="*/ 0 w 2995"/>
              <a:gd name="T9" fmla="*/ 1512 h 3025"/>
              <a:gd name="T10" fmla="*/ 0 w 2995"/>
              <a:gd name="T11" fmla="*/ 1512 h 3025"/>
              <a:gd name="T12" fmla="*/ 1497 w 2995"/>
              <a:gd name="T13" fmla="*/ 0 h 3025"/>
              <a:gd name="T14" fmla="*/ 1497 w 2995"/>
              <a:gd name="T15" fmla="*/ 0 h 3025"/>
              <a:gd name="T16" fmla="*/ 2994 w 2995"/>
              <a:gd name="T17" fmla="*/ 1512 h 3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5" h="3025">
                <a:moveTo>
                  <a:pt x="2994" y="1512"/>
                </a:moveTo>
                <a:lnTo>
                  <a:pt x="2994" y="1512"/>
                </a:lnTo>
                <a:cubicBezTo>
                  <a:pt x="2994" y="2348"/>
                  <a:pt x="2324" y="3024"/>
                  <a:pt x="1497" y="3024"/>
                </a:cubicBezTo>
                <a:lnTo>
                  <a:pt x="1497" y="3024"/>
                </a:lnTo>
                <a:cubicBezTo>
                  <a:pt x="670" y="3024"/>
                  <a:pt x="0" y="2348"/>
                  <a:pt x="0" y="1512"/>
                </a:cubicBezTo>
                <a:lnTo>
                  <a:pt x="0" y="1512"/>
                </a:lnTo>
                <a:cubicBezTo>
                  <a:pt x="0" y="677"/>
                  <a:pt x="670" y="0"/>
                  <a:pt x="1497" y="0"/>
                </a:cubicBezTo>
                <a:lnTo>
                  <a:pt x="1497" y="0"/>
                </a:lnTo>
                <a:cubicBezTo>
                  <a:pt x="2324" y="0"/>
                  <a:pt x="2994" y="677"/>
                  <a:pt x="2994" y="1512"/>
                </a:cubicBezTo>
              </a:path>
            </a:pathLst>
          </a:custGeom>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Roboto Condensed Light" panose="02000000000000000000" pitchFamily="2" charset="0"/>
            </a:endParaRPr>
          </a:p>
        </p:txBody>
      </p:sp>
      <p:sp>
        <p:nvSpPr>
          <p:cNvPr id="17" name="Freeform 33">
            <a:extLst>
              <a:ext uri="{FF2B5EF4-FFF2-40B4-BE49-F238E27FC236}">
                <a16:creationId xmlns:a16="http://schemas.microsoft.com/office/drawing/2014/main" id="{271846F1-F139-B7A5-04D4-DD348523E759}"/>
              </a:ext>
            </a:extLst>
          </p:cNvPr>
          <p:cNvSpPr>
            <a:spLocks noChangeArrowheads="1"/>
          </p:cNvSpPr>
          <p:nvPr/>
        </p:nvSpPr>
        <p:spPr bwMode="auto">
          <a:xfrm>
            <a:off x="3559513" y="3077950"/>
            <a:ext cx="330407" cy="330407"/>
          </a:xfrm>
          <a:custGeom>
            <a:avLst/>
            <a:gdLst>
              <a:gd name="T0" fmla="*/ 946 w 947"/>
              <a:gd name="T1" fmla="*/ 473 h 947"/>
              <a:gd name="T2" fmla="*/ 946 w 947"/>
              <a:gd name="T3" fmla="*/ 473 h 947"/>
              <a:gd name="T4" fmla="*/ 473 w 947"/>
              <a:gd name="T5" fmla="*/ 0 h 947"/>
              <a:gd name="T6" fmla="*/ 473 w 947"/>
              <a:gd name="T7" fmla="*/ 0 h 947"/>
              <a:gd name="T8" fmla="*/ 0 w 947"/>
              <a:gd name="T9" fmla="*/ 473 h 947"/>
              <a:gd name="T10" fmla="*/ 0 w 947"/>
              <a:gd name="T11" fmla="*/ 473 h 947"/>
              <a:gd name="T12" fmla="*/ 473 w 947"/>
              <a:gd name="T13" fmla="*/ 946 h 947"/>
              <a:gd name="T14" fmla="*/ 473 w 947"/>
              <a:gd name="T15" fmla="*/ 946 h 947"/>
              <a:gd name="T16" fmla="*/ 946 w 947"/>
              <a:gd name="T17" fmla="*/ 473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7" h="947">
                <a:moveTo>
                  <a:pt x="946" y="473"/>
                </a:moveTo>
                <a:lnTo>
                  <a:pt x="946" y="473"/>
                </a:lnTo>
                <a:cubicBezTo>
                  <a:pt x="946" y="212"/>
                  <a:pt x="734" y="0"/>
                  <a:pt x="473" y="0"/>
                </a:cubicBezTo>
                <a:lnTo>
                  <a:pt x="473" y="0"/>
                </a:lnTo>
                <a:cubicBezTo>
                  <a:pt x="212" y="0"/>
                  <a:pt x="0" y="212"/>
                  <a:pt x="0" y="473"/>
                </a:cubicBezTo>
                <a:lnTo>
                  <a:pt x="0" y="473"/>
                </a:lnTo>
                <a:cubicBezTo>
                  <a:pt x="0" y="734"/>
                  <a:pt x="212" y="946"/>
                  <a:pt x="473" y="946"/>
                </a:cubicBezTo>
                <a:lnTo>
                  <a:pt x="473" y="946"/>
                </a:lnTo>
                <a:cubicBezTo>
                  <a:pt x="734" y="946"/>
                  <a:pt x="946" y="734"/>
                  <a:pt x="946" y="473"/>
                </a:cubicBezTo>
              </a:path>
            </a:pathLst>
          </a:custGeom>
          <a:solidFill>
            <a:schemeClr val="accent2">
              <a:lumMod val="75000"/>
            </a:schemeClr>
          </a:solidFill>
          <a:ln>
            <a:noFill/>
          </a:ln>
          <a:effectLst/>
        </p:spPr>
        <p:txBody>
          <a:bodyPr wrap="none" anchor="ctr"/>
          <a:lstStyle/>
          <a:p>
            <a:endParaRPr lang="en-US" sz="3266" dirty="0">
              <a:latin typeface="Roboto Condensed Light" panose="02000000000000000000" pitchFamily="2" charset="0"/>
            </a:endParaRPr>
          </a:p>
        </p:txBody>
      </p:sp>
      <p:sp>
        <p:nvSpPr>
          <p:cNvPr id="36" name="TextBox 35">
            <a:extLst>
              <a:ext uri="{FF2B5EF4-FFF2-40B4-BE49-F238E27FC236}">
                <a16:creationId xmlns:a16="http://schemas.microsoft.com/office/drawing/2014/main" id="{D3335FBD-B110-877D-E2D4-9194DE25C16B}"/>
              </a:ext>
            </a:extLst>
          </p:cNvPr>
          <p:cNvSpPr txBox="1"/>
          <p:nvPr/>
        </p:nvSpPr>
        <p:spPr>
          <a:xfrm>
            <a:off x="2464716" y="3721629"/>
            <a:ext cx="2520000" cy="338554"/>
          </a:xfrm>
          <a:prstGeom prst="rect">
            <a:avLst/>
          </a:prstGeom>
          <a:noFill/>
        </p:spPr>
        <p:txBody>
          <a:bodyPr wrap="square" rtlCol="0" anchor="ctr" anchorCtr="0">
            <a:noAutofit/>
          </a:bodyPr>
          <a:lstStyle/>
          <a:p>
            <a:pPr algn="ctr"/>
            <a:r>
              <a:rPr lang="it-IT" sz="1400" b="1" i="1" dirty="0">
                <a:solidFill>
                  <a:schemeClr val="accent2"/>
                </a:solidFill>
                <a:latin typeface="Montserrat SemiBold" pitchFamily="2" charset="77"/>
                <a:ea typeface="League Spartan" charset="0"/>
                <a:cs typeface="Poppins" pitchFamily="2" charset="77"/>
                <a:hlinkClick r:id="rId7"/>
              </a:rPr>
              <a:t>Adopt Generative AI in Solution Delivery</a:t>
            </a:r>
            <a:endParaRPr lang="it-IT" sz="1400" b="1" i="1" dirty="0">
              <a:solidFill>
                <a:schemeClr val="accent2"/>
              </a:solidFill>
              <a:latin typeface="Montserrat SemiBold" pitchFamily="2" charset="77"/>
              <a:ea typeface="League Spartan" charset="0"/>
              <a:cs typeface="Poppins" pitchFamily="2" charset="77"/>
            </a:endParaRPr>
          </a:p>
        </p:txBody>
      </p:sp>
      <p:sp>
        <p:nvSpPr>
          <p:cNvPr id="43" name="Subtitle 2">
            <a:extLst>
              <a:ext uri="{FF2B5EF4-FFF2-40B4-BE49-F238E27FC236}">
                <a16:creationId xmlns:a16="http://schemas.microsoft.com/office/drawing/2014/main" id="{F8FAEAC7-0E00-4699-D636-B49D080C7917}"/>
              </a:ext>
            </a:extLst>
          </p:cNvPr>
          <p:cNvSpPr txBox="1">
            <a:spLocks/>
          </p:cNvSpPr>
          <p:nvPr/>
        </p:nvSpPr>
        <p:spPr>
          <a:xfrm>
            <a:off x="2554716" y="4419366"/>
            <a:ext cx="2340000" cy="600164"/>
          </a:xfrm>
          <a:prstGeom prst="rect">
            <a:avLst/>
          </a:prstGeom>
        </p:spPr>
        <p:txBody>
          <a:bodyPr vert="horz" wrap="square" lIns="45720" tIns="22860" rIns="45720" bIns="22860" rtlCol="0" anchor="t">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spcAft>
                <a:spcPts val="900"/>
              </a:spcAft>
            </a:pPr>
            <a:r>
              <a:rPr lang="en-US" sz="1200" dirty="0">
                <a:solidFill>
                  <a:srgbClr val="000000"/>
                </a:solidFill>
                <a:latin typeface="+mn-lt"/>
                <a:ea typeface="Roboto Condensed Light" panose="02000000000000000000" pitchFamily="2" charset="0"/>
                <a:cs typeface="Mukta ExtraLight" panose="020B0000000000000000" pitchFamily="34" charset="77"/>
              </a:rPr>
              <a:t>Generative AI can drive productivity and solution quality gains to your solution delivery teams. Level set expectations with the right use case to demonstrate its value potential.</a:t>
            </a:r>
          </a:p>
        </p:txBody>
      </p:sp>
      <p:sp>
        <p:nvSpPr>
          <p:cNvPr id="19" name="Freeform 5">
            <a:extLst>
              <a:ext uri="{FF2B5EF4-FFF2-40B4-BE49-F238E27FC236}">
                <a16:creationId xmlns:a16="http://schemas.microsoft.com/office/drawing/2014/main" id="{DF54C7F5-F252-8C0E-03CB-7D55317D4275}"/>
              </a:ext>
            </a:extLst>
          </p:cNvPr>
          <p:cNvSpPr>
            <a:spLocks noChangeArrowheads="1"/>
          </p:cNvSpPr>
          <p:nvPr/>
        </p:nvSpPr>
        <p:spPr bwMode="auto">
          <a:xfrm>
            <a:off x="5420205" y="1412080"/>
            <a:ext cx="1355441" cy="1831842"/>
          </a:xfrm>
          <a:custGeom>
            <a:avLst/>
            <a:gdLst>
              <a:gd name="T0" fmla="*/ 3889 w 3890"/>
              <a:gd name="T1" fmla="*/ 1965 h 5258"/>
              <a:gd name="T2" fmla="*/ 3889 w 3890"/>
              <a:gd name="T3" fmla="*/ 1965 h 5258"/>
              <a:gd name="T4" fmla="*/ 1945 w 3890"/>
              <a:gd name="T5" fmla="*/ 0 h 5258"/>
              <a:gd name="T6" fmla="*/ 1945 w 3890"/>
              <a:gd name="T7" fmla="*/ 0 h 5258"/>
              <a:gd name="T8" fmla="*/ 0 w 3890"/>
              <a:gd name="T9" fmla="*/ 1965 h 5258"/>
              <a:gd name="T10" fmla="*/ 0 w 3890"/>
              <a:gd name="T11" fmla="*/ 1965 h 5258"/>
              <a:gd name="T12" fmla="*/ 1283 w 3890"/>
              <a:gd name="T13" fmla="*/ 3810 h 5258"/>
              <a:gd name="T14" fmla="*/ 1945 w 3890"/>
              <a:gd name="T15" fmla="*/ 5257 h 5258"/>
              <a:gd name="T16" fmla="*/ 2606 w 3890"/>
              <a:gd name="T17" fmla="*/ 3810 h 5258"/>
              <a:gd name="T18" fmla="*/ 2606 w 3890"/>
              <a:gd name="T19" fmla="*/ 3810 h 5258"/>
              <a:gd name="T20" fmla="*/ 3889 w 3890"/>
              <a:gd name="T21" fmla="*/ 196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0" h="5258">
                <a:moveTo>
                  <a:pt x="3889" y="1965"/>
                </a:moveTo>
                <a:lnTo>
                  <a:pt x="3889" y="1965"/>
                </a:lnTo>
                <a:cubicBezTo>
                  <a:pt x="3889" y="880"/>
                  <a:pt x="3019" y="0"/>
                  <a:pt x="1945" y="0"/>
                </a:cubicBezTo>
                <a:lnTo>
                  <a:pt x="1945" y="0"/>
                </a:lnTo>
                <a:cubicBezTo>
                  <a:pt x="871" y="0"/>
                  <a:pt x="0" y="880"/>
                  <a:pt x="0" y="1965"/>
                </a:cubicBezTo>
                <a:lnTo>
                  <a:pt x="0" y="1965"/>
                </a:lnTo>
                <a:cubicBezTo>
                  <a:pt x="0" y="2815"/>
                  <a:pt x="536" y="3537"/>
                  <a:pt x="1283" y="3810"/>
                </a:cubicBezTo>
                <a:lnTo>
                  <a:pt x="1945" y="5257"/>
                </a:lnTo>
                <a:lnTo>
                  <a:pt x="2606" y="3810"/>
                </a:lnTo>
                <a:lnTo>
                  <a:pt x="2606" y="3810"/>
                </a:lnTo>
                <a:cubicBezTo>
                  <a:pt x="3354" y="3537"/>
                  <a:pt x="3889" y="2815"/>
                  <a:pt x="3889" y="1965"/>
                </a:cubicBezTo>
              </a:path>
            </a:pathLst>
          </a:custGeom>
          <a:solidFill>
            <a:schemeClr val="accent3"/>
          </a:solidFill>
          <a:ln>
            <a:noFill/>
          </a:ln>
          <a:effectLst/>
        </p:spPr>
        <p:txBody>
          <a:bodyPr wrap="none" anchor="ctr"/>
          <a:lstStyle/>
          <a:p>
            <a:endParaRPr lang="en-US" sz="3266" dirty="0">
              <a:latin typeface="Roboto Condensed Light" panose="02000000000000000000" pitchFamily="2" charset="0"/>
            </a:endParaRPr>
          </a:p>
        </p:txBody>
      </p:sp>
      <p:sp useBgFill="1">
        <p:nvSpPr>
          <p:cNvPr id="20" name="Freeform 6">
            <a:extLst>
              <a:ext uri="{FF2B5EF4-FFF2-40B4-BE49-F238E27FC236}">
                <a16:creationId xmlns:a16="http://schemas.microsoft.com/office/drawing/2014/main" id="{211923FE-F5BB-C892-DFF5-AB5B561D3EF5}"/>
              </a:ext>
            </a:extLst>
          </p:cNvPr>
          <p:cNvSpPr>
            <a:spLocks noChangeArrowheads="1"/>
          </p:cNvSpPr>
          <p:nvPr/>
        </p:nvSpPr>
        <p:spPr bwMode="auto">
          <a:xfrm>
            <a:off x="5576188" y="1568832"/>
            <a:ext cx="1043474" cy="1054231"/>
          </a:xfrm>
          <a:custGeom>
            <a:avLst/>
            <a:gdLst>
              <a:gd name="T0" fmla="*/ 2994 w 2995"/>
              <a:gd name="T1" fmla="*/ 1512 h 3025"/>
              <a:gd name="T2" fmla="*/ 2994 w 2995"/>
              <a:gd name="T3" fmla="*/ 1512 h 3025"/>
              <a:gd name="T4" fmla="*/ 1497 w 2995"/>
              <a:gd name="T5" fmla="*/ 3024 h 3025"/>
              <a:gd name="T6" fmla="*/ 1497 w 2995"/>
              <a:gd name="T7" fmla="*/ 3024 h 3025"/>
              <a:gd name="T8" fmla="*/ 0 w 2995"/>
              <a:gd name="T9" fmla="*/ 1512 h 3025"/>
              <a:gd name="T10" fmla="*/ 0 w 2995"/>
              <a:gd name="T11" fmla="*/ 1512 h 3025"/>
              <a:gd name="T12" fmla="*/ 1497 w 2995"/>
              <a:gd name="T13" fmla="*/ 0 h 3025"/>
              <a:gd name="T14" fmla="*/ 1497 w 2995"/>
              <a:gd name="T15" fmla="*/ 0 h 3025"/>
              <a:gd name="T16" fmla="*/ 2994 w 2995"/>
              <a:gd name="T17" fmla="*/ 1512 h 3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5" h="3025">
                <a:moveTo>
                  <a:pt x="2994" y="1512"/>
                </a:moveTo>
                <a:lnTo>
                  <a:pt x="2994" y="1512"/>
                </a:lnTo>
                <a:cubicBezTo>
                  <a:pt x="2994" y="2348"/>
                  <a:pt x="2324" y="3024"/>
                  <a:pt x="1497" y="3024"/>
                </a:cubicBezTo>
                <a:lnTo>
                  <a:pt x="1497" y="3024"/>
                </a:lnTo>
                <a:cubicBezTo>
                  <a:pt x="670" y="3024"/>
                  <a:pt x="0" y="2348"/>
                  <a:pt x="0" y="1512"/>
                </a:cubicBezTo>
                <a:lnTo>
                  <a:pt x="0" y="1512"/>
                </a:lnTo>
                <a:cubicBezTo>
                  <a:pt x="0" y="677"/>
                  <a:pt x="670" y="0"/>
                  <a:pt x="1497" y="0"/>
                </a:cubicBezTo>
                <a:lnTo>
                  <a:pt x="1497" y="0"/>
                </a:lnTo>
                <a:cubicBezTo>
                  <a:pt x="2324" y="0"/>
                  <a:pt x="2994" y="677"/>
                  <a:pt x="2994" y="1512"/>
                </a:cubicBezTo>
              </a:path>
            </a:pathLst>
          </a:custGeom>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Roboto Condensed Light" panose="02000000000000000000" pitchFamily="2" charset="0"/>
            </a:endParaRPr>
          </a:p>
        </p:txBody>
      </p:sp>
      <p:sp>
        <p:nvSpPr>
          <p:cNvPr id="21" name="Freeform 34">
            <a:extLst>
              <a:ext uri="{FF2B5EF4-FFF2-40B4-BE49-F238E27FC236}">
                <a16:creationId xmlns:a16="http://schemas.microsoft.com/office/drawing/2014/main" id="{4B5B0DD1-3804-E2CB-27CC-95D31C175C5A}"/>
              </a:ext>
            </a:extLst>
          </p:cNvPr>
          <p:cNvSpPr>
            <a:spLocks noChangeArrowheads="1"/>
          </p:cNvSpPr>
          <p:nvPr/>
        </p:nvSpPr>
        <p:spPr bwMode="auto">
          <a:xfrm>
            <a:off x="5932722" y="3077950"/>
            <a:ext cx="330407" cy="330407"/>
          </a:xfrm>
          <a:custGeom>
            <a:avLst/>
            <a:gdLst>
              <a:gd name="T0" fmla="*/ 948 w 949"/>
              <a:gd name="T1" fmla="*/ 473 h 947"/>
              <a:gd name="T2" fmla="*/ 948 w 949"/>
              <a:gd name="T3" fmla="*/ 473 h 947"/>
              <a:gd name="T4" fmla="*/ 474 w 949"/>
              <a:gd name="T5" fmla="*/ 0 h 947"/>
              <a:gd name="T6" fmla="*/ 474 w 949"/>
              <a:gd name="T7" fmla="*/ 0 h 947"/>
              <a:gd name="T8" fmla="*/ 0 w 949"/>
              <a:gd name="T9" fmla="*/ 473 h 947"/>
              <a:gd name="T10" fmla="*/ 0 w 949"/>
              <a:gd name="T11" fmla="*/ 473 h 947"/>
              <a:gd name="T12" fmla="*/ 474 w 949"/>
              <a:gd name="T13" fmla="*/ 946 h 947"/>
              <a:gd name="T14" fmla="*/ 474 w 949"/>
              <a:gd name="T15" fmla="*/ 946 h 947"/>
              <a:gd name="T16" fmla="*/ 948 w 949"/>
              <a:gd name="T17" fmla="*/ 473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9" h="947">
                <a:moveTo>
                  <a:pt x="948" y="473"/>
                </a:moveTo>
                <a:lnTo>
                  <a:pt x="948" y="473"/>
                </a:lnTo>
                <a:cubicBezTo>
                  <a:pt x="948" y="212"/>
                  <a:pt x="736" y="0"/>
                  <a:pt x="474" y="0"/>
                </a:cubicBezTo>
                <a:lnTo>
                  <a:pt x="474" y="0"/>
                </a:lnTo>
                <a:cubicBezTo>
                  <a:pt x="212" y="0"/>
                  <a:pt x="0" y="212"/>
                  <a:pt x="0" y="473"/>
                </a:cubicBezTo>
                <a:lnTo>
                  <a:pt x="0" y="473"/>
                </a:lnTo>
                <a:cubicBezTo>
                  <a:pt x="0" y="734"/>
                  <a:pt x="212" y="946"/>
                  <a:pt x="474" y="946"/>
                </a:cubicBezTo>
                <a:lnTo>
                  <a:pt x="474" y="946"/>
                </a:lnTo>
                <a:cubicBezTo>
                  <a:pt x="736" y="946"/>
                  <a:pt x="948" y="734"/>
                  <a:pt x="948" y="473"/>
                </a:cubicBezTo>
              </a:path>
            </a:pathLst>
          </a:custGeom>
          <a:solidFill>
            <a:schemeClr val="accent3">
              <a:lumMod val="75000"/>
            </a:schemeClr>
          </a:solidFill>
          <a:ln>
            <a:noFill/>
          </a:ln>
          <a:effectLst/>
        </p:spPr>
        <p:txBody>
          <a:bodyPr wrap="none" anchor="ctr"/>
          <a:lstStyle/>
          <a:p>
            <a:endParaRPr lang="en-US" sz="3266" dirty="0">
              <a:latin typeface="Roboto Condensed Light" panose="02000000000000000000" pitchFamily="2" charset="0"/>
            </a:endParaRPr>
          </a:p>
        </p:txBody>
      </p:sp>
      <p:sp>
        <p:nvSpPr>
          <p:cNvPr id="37" name="TextBox 36">
            <a:extLst>
              <a:ext uri="{FF2B5EF4-FFF2-40B4-BE49-F238E27FC236}">
                <a16:creationId xmlns:a16="http://schemas.microsoft.com/office/drawing/2014/main" id="{E0FE8F69-4D46-70FD-D1A0-D7991B8F7012}"/>
              </a:ext>
            </a:extLst>
          </p:cNvPr>
          <p:cNvSpPr txBox="1"/>
          <p:nvPr/>
        </p:nvSpPr>
        <p:spPr>
          <a:xfrm>
            <a:off x="4837925" y="3721629"/>
            <a:ext cx="2520000" cy="338554"/>
          </a:xfrm>
          <a:prstGeom prst="rect">
            <a:avLst/>
          </a:prstGeom>
          <a:noFill/>
        </p:spPr>
        <p:txBody>
          <a:bodyPr wrap="square" rtlCol="0" anchor="ctr" anchorCtr="0">
            <a:noAutofit/>
          </a:bodyPr>
          <a:lstStyle/>
          <a:p>
            <a:pPr algn="ctr"/>
            <a:r>
              <a:rPr lang="en-US" sz="1400" b="1" dirty="0">
                <a:solidFill>
                  <a:schemeClr val="accent3"/>
                </a:solidFill>
                <a:latin typeface="Montserrat SemiBold" pitchFamily="2" charset="77"/>
                <a:ea typeface="League Spartan" charset="0"/>
                <a:cs typeface="Poppins" pitchFamily="2" charset="77"/>
              </a:rPr>
              <a:t>Select Your AI Vendor</a:t>
            </a:r>
          </a:p>
        </p:txBody>
      </p:sp>
      <p:sp>
        <p:nvSpPr>
          <p:cNvPr id="45" name="Subtitle 2">
            <a:extLst>
              <a:ext uri="{FF2B5EF4-FFF2-40B4-BE49-F238E27FC236}">
                <a16:creationId xmlns:a16="http://schemas.microsoft.com/office/drawing/2014/main" id="{3918E7B3-0A87-2F48-FABA-8303E9611C19}"/>
              </a:ext>
            </a:extLst>
          </p:cNvPr>
          <p:cNvSpPr txBox="1">
            <a:spLocks/>
          </p:cNvSpPr>
          <p:nvPr/>
        </p:nvSpPr>
        <p:spPr>
          <a:xfrm>
            <a:off x="4927925" y="4419366"/>
            <a:ext cx="2340000" cy="600164"/>
          </a:xfrm>
          <a:prstGeom prst="rect">
            <a:avLst/>
          </a:prstGeom>
        </p:spPr>
        <p:txBody>
          <a:bodyPr vert="horz" wrap="square" lIns="45720" tIns="22860" rIns="45720" bIns="22860" rtlCol="0" anchor="t">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spcAft>
                <a:spcPts val="900"/>
              </a:spcAft>
            </a:pPr>
            <a:r>
              <a:rPr lang="en-US" sz="1200" dirty="0">
                <a:solidFill>
                  <a:srgbClr val="000000"/>
                </a:solidFill>
                <a:latin typeface="+mn-lt"/>
                <a:ea typeface="Roboto Condensed Light" panose="02000000000000000000" pitchFamily="2" charset="0"/>
                <a:cs typeface="Mukta ExtraLight" panose="020B0000000000000000" pitchFamily="34" charset="77"/>
              </a:rPr>
              <a:t>The right vendor and partner are critical for success. Build the selection criteria to shortlist the products and services that best meets the current and future needs of your teams.</a:t>
            </a:r>
          </a:p>
        </p:txBody>
      </p:sp>
      <p:sp>
        <p:nvSpPr>
          <p:cNvPr id="23" name="Freeform 7">
            <a:extLst>
              <a:ext uri="{FF2B5EF4-FFF2-40B4-BE49-F238E27FC236}">
                <a16:creationId xmlns:a16="http://schemas.microsoft.com/office/drawing/2014/main" id="{42A7751C-0441-EC9A-94C1-AE20C6F52772}"/>
              </a:ext>
            </a:extLst>
          </p:cNvPr>
          <p:cNvSpPr>
            <a:spLocks noChangeArrowheads="1"/>
          </p:cNvSpPr>
          <p:nvPr/>
        </p:nvSpPr>
        <p:spPr bwMode="auto">
          <a:xfrm>
            <a:off x="7793414" y="1412080"/>
            <a:ext cx="1355441" cy="1831842"/>
          </a:xfrm>
          <a:custGeom>
            <a:avLst/>
            <a:gdLst>
              <a:gd name="T0" fmla="*/ 3890 w 3891"/>
              <a:gd name="T1" fmla="*/ 1965 h 5258"/>
              <a:gd name="T2" fmla="*/ 3890 w 3891"/>
              <a:gd name="T3" fmla="*/ 1965 h 5258"/>
              <a:gd name="T4" fmla="*/ 1945 w 3891"/>
              <a:gd name="T5" fmla="*/ 0 h 5258"/>
              <a:gd name="T6" fmla="*/ 1945 w 3891"/>
              <a:gd name="T7" fmla="*/ 0 h 5258"/>
              <a:gd name="T8" fmla="*/ 0 w 3891"/>
              <a:gd name="T9" fmla="*/ 1965 h 5258"/>
              <a:gd name="T10" fmla="*/ 0 w 3891"/>
              <a:gd name="T11" fmla="*/ 1965 h 5258"/>
              <a:gd name="T12" fmla="*/ 1284 w 3891"/>
              <a:gd name="T13" fmla="*/ 3810 h 5258"/>
              <a:gd name="T14" fmla="*/ 1945 w 3891"/>
              <a:gd name="T15" fmla="*/ 5257 h 5258"/>
              <a:gd name="T16" fmla="*/ 2607 w 3891"/>
              <a:gd name="T17" fmla="*/ 3810 h 5258"/>
              <a:gd name="T18" fmla="*/ 2607 w 3891"/>
              <a:gd name="T19" fmla="*/ 3810 h 5258"/>
              <a:gd name="T20" fmla="*/ 3890 w 3891"/>
              <a:gd name="T21" fmla="*/ 196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1" h="5258">
                <a:moveTo>
                  <a:pt x="3890" y="1965"/>
                </a:moveTo>
                <a:lnTo>
                  <a:pt x="3890" y="1965"/>
                </a:lnTo>
                <a:cubicBezTo>
                  <a:pt x="3890" y="880"/>
                  <a:pt x="3019" y="0"/>
                  <a:pt x="1945" y="0"/>
                </a:cubicBezTo>
                <a:lnTo>
                  <a:pt x="1945" y="0"/>
                </a:lnTo>
                <a:cubicBezTo>
                  <a:pt x="871" y="0"/>
                  <a:pt x="0" y="880"/>
                  <a:pt x="0" y="1965"/>
                </a:cubicBezTo>
                <a:lnTo>
                  <a:pt x="0" y="1965"/>
                </a:lnTo>
                <a:cubicBezTo>
                  <a:pt x="0" y="2815"/>
                  <a:pt x="536" y="3537"/>
                  <a:pt x="1284" y="3810"/>
                </a:cubicBezTo>
                <a:lnTo>
                  <a:pt x="1945" y="5257"/>
                </a:lnTo>
                <a:lnTo>
                  <a:pt x="2607" y="3810"/>
                </a:lnTo>
                <a:lnTo>
                  <a:pt x="2607" y="3810"/>
                </a:lnTo>
                <a:cubicBezTo>
                  <a:pt x="3354" y="3537"/>
                  <a:pt x="3890" y="2815"/>
                  <a:pt x="3890" y="1965"/>
                </a:cubicBezTo>
              </a:path>
            </a:pathLst>
          </a:custGeom>
          <a:solidFill>
            <a:schemeClr val="accent4"/>
          </a:solidFill>
          <a:ln>
            <a:noFill/>
          </a:ln>
          <a:effectLst/>
        </p:spPr>
        <p:txBody>
          <a:bodyPr wrap="none" anchor="ctr"/>
          <a:lstStyle/>
          <a:p>
            <a:endParaRPr lang="en-US" sz="3266" dirty="0">
              <a:latin typeface="Roboto Condensed Light" panose="02000000000000000000" pitchFamily="2" charset="0"/>
            </a:endParaRPr>
          </a:p>
        </p:txBody>
      </p:sp>
      <p:sp useBgFill="1">
        <p:nvSpPr>
          <p:cNvPr id="24" name="Freeform 8">
            <a:extLst>
              <a:ext uri="{FF2B5EF4-FFF2-40B4-BE49-F238E27FC236}">
                <a16:creationId xmlns:a16="http://schemas.microsoft.com/office/drawing/2014/main" id="{2C4EBC38-092A-EB8D-6C95-0624B2EEA5FB}"/>
              </a:ext>
            </a:extLst>
          </p:cNvPr>
          <p:cNvSpPr>
            <a:spLocks noChangeArrowheads="1"/>
          </p:cNvSpPr>
          <p:nvPr/>
        </p:nvSpPr>
        <p:spPr bwMode="auto">
          <a:xfrm>
            <a:off x="7949397" y="1568832"/>
            <a:ext cx="1043474" cy="1054231"/>
          </a:xfrm>
          <a:custGeom>
            <a:avLst/>
            <a:gdLst>
              <a:gd name="T0" fmla="*/ 2994 w 2995"/>
              <a:gd name="T1" fmla="*/ 1512 h 3025"/>
              <a:gd name="T2" fmla="*/ 2994 w 2995"/>
              <a:gd name="T3" fmla="*/ 1512 h 3025"/>
              <a:gd name="T4" fmla="*/ 1497 w 2995"/>
              <a:gd name="T5" fmla="*/ 3024 h 3025"/>
              <a:gd name="T6" fmla="*/ 1497 w 2995"/>
              <a:gd name="T7" fmla="*/ 3024 h 3025"/>
              <a:gd name="T8" fmla="*/ 0 w 2995"/>
              <a:gd name="T9" fmla="*/ 1512 h 3025"/>
              <a:gd name="T10" fmla="*/ 0 w 2995"/>
              <a:gd name="T11" fmla="*/ 1512 h 3025"/>
              <a:gd name="T12" fmla="*/ 1497 w 2995"/>
              <a:gd name="T13" fmla="*/ 0 h 3025"/>
              <a:gd name="T14" fmla="*/ 1497 w 2995"/>
              <a:gd name="T15" fmla="*/ 0 h 3025"/>
              <a:gd name="T16" fmla="*/ 2994 w 2995"/>
              <a:gd name="T17" fmla="*/ 1512 h 3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5" h="3025">
                <a:moveTo>
                  <a:pt x="2994" y="1512"/>
                </a:moveTo>
                <a:lnTo>
                  <a:pt x="2994" y="1512"/>
                </a:lnTo>
                <a:cubicBezTo>
                  <a:pt x="2994" y="2348"/>
                  <a:pt x="2324" y="3024"/>
                  <a:pt x="1497" y="3024"/>
                </a:cubicBezTo>
                <a:lnTo>
                  <a:pt x="1497" y="3024"/>
                </a:lnTo>
                <a:cubicBezTo>
                  <a:pt x="671" y="3024"/>
                  <a:pt x="0" y="2348"/>
                  <a:pt x="0" y="1512"/>
                </a:cubicBezTo>
                <a:lnTo>
                  <a:pt x="0" y="1512"/>
                </a:lnTo>
                <a:cubicBezTo>
                  <a:pt x="0" y="677"/>
                  <a:pt x="671" y="0"/>
                  <a:pt x="1497" y="0"/>
                </a:cubicBezTo>
                <a:lnTo>
                  <a:pt x="1497" y="0"/>
                </a:lnTo>
                <a:cubicBezTo>
                  <a:pt x="2324" y="0"/>
                  <a:pt x="2994" y="677"/>
                  <a:pt x="2994" y="1512"/>
                </a:cubicBezTo>
              </a:path>
            </a:pathLst>
          </a:custGeom>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Roboto Condensed Light" panose="02000000000000000000" pitchFamily="2" charset="0"/>
            </a:endParaRPr>
          </a:p>
        </p:txBody>
      </p:sp>
      <p:sp>
        <p:nvSpPr>
          <p:cNvPr id="25" name="Freeform 35">
            <a:extLst>
              <a:ext uri="{FF2B5EF4-FFF2-40B4-BE49-F238E27FC236}">
                <a16:creationId xmlns:a16="http://schemas.microsoft.com/office/drawing/2014/main" id="{52811D92-06CA-2828-E8DA-BDDB73F6244F}"/>
              </a:ext>
            </a:extLst>
          </p:cNvPr>
          <p:cNvSpPr>
            <a:spLocks noChangeArrowheads="1"/>
          </p:cNvSpPr>
          <p:nvPr/>
        </p:nvSpPr>
        <p:spPr bwMode="auto">
          <a:xfrm>
            <a:off x="8305931" y="3077950"/>
            <a:ext cx="330407" cy="330407"/>
          </a:xfrm>
          <a:custGeom>
            <a:avLst/>
            <a:gdLst>
              <a:gd name="T0" fmla="*/ 947 w 948"/>
              <a:gd name="T1" fmla="*/ 473 h 947"/>
              <a:gd name="T2" fmla="*/ 947 w 948"/>
              <a:gd name="T3" fmla="*/ 473 h 947"/>
              <a:gd name="T4" fmla="*/ 473 w 948"/>
              <a:gd name="T5" fmla="*/ 0 h 947"/>
              <a:gd name="T6" fmla="*/ 473 w 948"/>
              <a:gd name="T7" fmla="*/ 0 h 947"/>
              <a:gd name="T8" fmla="*/ 0 w 948"/>
              <a:gd name="T9" fmla="*/ 473 h 947"/>
              <a:gd name="T10" fmla="*/ 0 w 948"/>
              <a:gd name="T11" fmla="*/ 473 h 947"/>
              <a:gd name="T12" fmla="*/ 473 w 948"/>
              <a:gd name="T13" fmla="*/ 946 h 947"/>
              <a:gd name="T14" fmla="*/ 473 w 948"/>
              <a:gd name="T15" fmla="*/ 946 h 947"/>
              <a:gd name="T16" fmla="*/ 947 w 948"/>
              <a:gd name="T17" fmla="*/ 473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8" h="947">
                <a:moveTo>
                  <a:pt x="947" y="473"/>
                </a:moveTo>
                <a:lnTo>
                  <a:pt x="947" y="473"/>
                </a:lnTo>
                <a:cubicBezTo>
                  <a:pt x="947" y="212"/>
                  <a:pt x="735" y="0"/>
                  <a:pt x="473" y="0"/>
                </a:cubicBezTo>
                <a:lnTo>
                  <a:pt x="473" y="0"/>
                </a:lnTo>
                <a:cubicBezTo>
                  <a:pt x="212" y="0"/>
                  <a:pt x="0" y="212"/>
                  <a:pt x="0" y="473"/>
                </a:cubicBezTo>
                <a:lnTo>
                  <a:pt x="0" y="473"/>
                </a:lnTo>
                <a:cubicBezTo>
                  <a:pt x="0" y="734"/>
                  <a:pt x="212" y="946"/>
                  <a:pt x="473" y="946"/>
                </a:cubicBezTo>
                <a:lnTo>
                  <a:pt x="473" y="946"/>
                </a:lnTo>
                <a:cubicBezTo>
                  <a:pt x="735" y="946"/>
                  <a:pt x="947" y="734"/>
                  <a:pt x="947" y="473"/>
                </a:cubicBezTo>
              </a:path>
            </a:pathLst>
          </a:custGeom>
          <a:solidFill>
            <a:schemeClr val="accent4">
              <a:lumMod val="75000"/>
            </a:schemeClr>
          </a:solidFill>
          <a:ln>
            <a:noFill/>
          </a:ln>
          <a:effectLst/>
        </p:spPr>
        <p:txBody>
          <a:bodyPr wrap="none" anchor="ctr"/>
          <a:lstStyle/>
          <a:p>
            <a:endParaRPr lang="en-US" sz="3266" dirty="0">
              <a:latin typeface="Roboto Condensed Light" panose="02000000000000000000" pitchFamily="2" charset="0"/>
            </a:endParaRPr>
          </a:p>
        </p:txBody>
      </p:sp>
      <p:sp>
        <p:nvSpPr>
          <p:cNvPr id="38" name="TextBox 37">
            <a:extLst>
              <a:ext uri="{FF2B5EF4-FFF2-40B4-BE49-F238E27FC236}">
                <a16:creationId xmlns:a16="http://schemas.microsoft.com/office/drawing/2014/main" id="{132533F5-8164-44EA-412B-A9EC1AFE834C}"/>
              </a:ext>
            </a:extLst>
          </p:cNvPr>
          <p:cNvSpPr txBox="1"/>
          <p:nvPr/>
        </p:nvSpPr>
        <p:spPr>
          <a:xfrm>
            <a:off x="7211134" y="3721629"/>
            <a:ext cx="2520000" cy="338554"/>
          </a:xfrm>
          <a:prstGeom prst="rect">
            <a:avLst/>
          </a:prstGeom>
          <a:noFill/>
        </p:spPr>
        <p:txBody>
          <a:bodyPr wrap="square" rtlCol="0" anchor="ctr" anchorCtr="0">
            <a:noAutofit/>
          </a:bodyPr>
          <a:lstStyle/>
          <a:p>
            <a:pPr algn="ctr"/>
            <a:r>
              <a:rPr lang="en-US" sz="1400" b="1" i="1" dirty="0">
                <a:solidFill>
                  <a:schemeClr val="accent4">
                    <a:lumMod val="75000"/>
                  </a:schemeClr>
                </a:solidFill>
                <a:latin typeface="Montserrat SemiBold" pitchFamily="2" charset="77"/>
                <a:ea typeface="League Spartan" charset="0"/>
                <a:cs typeface="Poppins" pitchFamily="2" charset="77"/>
                <a:hlinkClick r:id="rId8">
                  <a:extLst>
                    <a:ext uri="{A12FA001-AC4F-418D-AE19-62706E023703}">
                      <ahyp:hlinkClr xmlns:ahyp="http://schemas.microsoft.com/office/drawing/2018/hyperlinkcolor" val="tx"/>
                    </a:ext>
                  </a:extLst>
                </a:hlinkClick>
              </a:rPr>
              <a:t>Drive Business Value With Off-the-Shelf AI</a:t>
            </a:r>
            <a:endParaRPr lang="en-US" sz="1400" b="1" i="1" dirty="0">
              <a:solidFill>
                <a:schemeClr val="accent4">
                  <a:lumMod val="75000"/>
                </a:schemeClr>
              </a:solidFill>
              <a:latin typeface="Montserrat SemiBold" pitchFamily="2" charset="77"/>
              <a:ea typeface="League Spartan" charset="0"/>
              <a:cs typeface="Poppins" pitchFamily="2" charset="77"/>
            </a:endParaRPr>
          </a:p>
        </p:txBody>
      </p:sp>
      <p:sp>
        <p:nvSpPr>
          <p:cNvPr id="47" name="Subtitle 2">
            <a:extLst>
              <a:ext uri="{FF2B5EF4-FFF2-40B4-BE49-F238E27FC236}">
                <a16:creationId xmlns:a16="http://schemas.microsoft.com/office/drawing/2014/main" id="{52A6A1A6-B77E-AB2C-2EF7-B416FEB880AE}"/>
              </a:ext>
            </a:extLst>
          </p:cNvPr>
          <p:cNvSpPr txBox="1">
            <a:spLocks/>
          </p:cNvSpPr>
          <p:nvPr/>
        </p:nvSpPr>
        <p:spPr>
          <a:xfrm>
            <a:off x="7301134" y="4419366"/>
            <a:ext cx="2283209" cy="600164"/>
          </a:xfrm>
          <a:prstGeom prst="rect">
            <a:avLst/>
          </a:prstGeom>
        </p:spPr>
        <p:txBody>
          <a:bodyPr vert="horz" wrap="square" lIns="45720" tIns="22860" rIns="45720" bIns="22860" rtlCol="0" anchor="t">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spcAft>
                <a:spcPts val="900"/>
              </a:spcAft>
            </a:pPr>
            <a:r>
              <a:rPr lang="en-US" sz="1200" dirty="0">
                <a:solidFill>
                  <a:srgbClr val="000000"/>
                </a:solidFill>
                <a:latin typeface="+mn-lt"/>
                <a:ea typeface="Roboto Condensed Light" panose="02000000000000000000" pitchFamily="2" charset="0"/>
                <a:cs typeface="Mukta ExtraLight" panose="020B0000000000000000" pitchFamily="34" charset="77"/>
              </a:rPr>
              <a:t>Build a framework that will guide your teams through the selection of an off-the-shelf AI tool with a clear definition of the business case and preparations for successful adoption.</a:t>
            </a:r>
          </a:p>
        </p:txBody>
      </p:sp>
      <p:sp>
        <p:nvSpPr>
          <p:cNvPr id="27" name="Freeform 7">
            <a:extLst>
              <a:ext uri="{FF2B5EF4-FFF2-40B4-BE49-F238E27FC236}">
                <a16:creationId xmlns:a16="http://schemas.microsoft.com/office/drawing/2014/main" id="{0C4C7884-1EF7-BA27-A0FC-079061837CFE}"/>
              </a:ext>
            </a:extLst>
          </p:cNvPr>
          <p:cNvSpPr>
            <a:spLocks noChangeArrowheads="1"/>
          </p:cNvSpPr>
          <p:nvPr/>
        </p:nvSpPr>
        <p:spPr bwMode="auto">
          <a:xfrm>
            <a:off x="10166623" y="1412080"/>
            <a:ext cx="1355441" cy="1831842"/>
          </a:xfrm>
          <a:custGeom>
            <a:avLst/>
            <a:gdLst>
              <a:gd name="T0" fmla="*/ 3890 w 3891"/>
              <a:gd name="T1" fmla="*/ 1965 h 5258"/>
              <a:gd name="T2" fmla="*/ 3890 w 3891"/>
              <a:gd name="T3" fmla="*/ 1965 h 5258"/>
              <a:gd name="T4" fmla="*/ 1945 w 3891"/>
              <a:gd name="T5" fmla="*/ 0 h 5258"/>
              <a:gd name="T6" fmla="*/ 1945 w 3891"/>
              <a:gd name="T7" fmla="*/ 0 h 5258"/>
              <a:gd name="T8" fmla="*/ 0 w 3891"/>
              <a:gd name="T9" fmla="*/ 1965 h 5258"/>
              <a:gd name="T10" fmla="*/ 0 w 3891"/>
              <a:gd name="T11" fmla="*/ 1965 h 5258"/>
              <a:gd name="T12" fmla="*/ 1284 w 3891"/>
              <a:gd name="T13" fmla="*/ 3810 h 5258"/>
              <a:gd name="T14" fmla="*/ 1945 w 3891"/>
              <a:gd name="T15" fmla="*/ 5257 h 5258"/>
              <a:gd name="T16" fmla="*/ 2607 w 3891"/>
              <a:gd name="T17" fmla="*/ 3810 h 5258"/>
              <a:gd name="T18" fmla="*/ 2607 w 3891"/>
              <a:gd name="T19" fmla="*/ 3810 h 5258"/>
              <a:gd name="T20" fmla="*/ 3890 w 3891"/>
              <a:gd name="T21" fmla="*/ 196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1" h="5258">
                <a:moveTo>
                  <a:pt x="3890" y="1965"/>
                </a:moveTo>
                <a:lnTo>
                  <a:pt x="3890" y="1965"/>
                </a:lnTo>
                <a:cubicBezTo>
                  <a:pt x="3890" y="880"/>
                  <a:pt x="3019" y="0"/>
                  <a:pt x="1945" y="0"/>
                </a:cubicBezTo>
                <a:lnTo>
                  <a:pt x="1945" y="0"/>
                </a:lnTo>
                <a:cubicBezTo>
                  <a:pt x="871" y="0"/>
                  <a:pt x="0" y="880"/>
                  <a:pt x="0" y="1965"/>
                </a:cubicBezTo>
                <a:lnTo>
                  <a:pt x="0" y="1965"/>
                </a:lnTo>
                <a:cubicBezTo>
                  <a:pt x="0" y="2815"/>
                  <a:pt x="536" y="3537"/>
                  <a:pt x="1284" y="3810"/>
                </a:cubicBezTo>
                <a:lnTo>
                  <a:pt x="1945" y="5257"/>
                </a:lnTo>
                <a:lnTo>
                  <a:pt x="2607" y="3810"/>
                </a:lnTo>
                <a:lnTo>
                  <a:pt x="2607" y="3810"/>
                </a:lnTo>
                <a:cubicBezTo>
                  <a:pt x="3354" y="3537"/>
                  <a:pt x="3890" y="2815"/>
                  <a:pt x="3890" y="1965"/>
                </a:cubicBezTo>
              </a:path>
            </a:pathLst>
          </a:custGeom>
          <a:solidFill>
            <a:schemeClr val="accent5"/>
          </a:solidFill>
          <a:ln>
            <a:noFill/>
          </a:ln>
          <a:effectLst/>
        </p:spPr>
        <p:txBody>
          <a:bodyPr wrap="none" anchor="ctr"/>
          <a:lstStyle/>
          <a:p>
            <a:endParaRPr lang="en-US" sz="3266" dirty="0">
              <a:latin typeface="Roboto Condensed Light" panose="02000000000000000000" pitchFamily="2" charset="0"/>
            </a:endParaRPr>
          </a:p>
        </p:txBody>
      </p:sp>
      <p:sp useBgFill="1">
        <p:nvSpPr>
          <p:cNvPr id="28" name="Freeform 8">
            <a:extLst>
              <a:ext uri="{FF2B5EF4-FFF2-40B4-BE49-F238E27FC236}">
                <a16:creationId xmlns:a16="http://schemas.microsoft.com/office/drawing/2014/main" id="{8BFCC0A6-124A-FCA4-0C95-DA5463FC07F4}"/>
              </a:ext>
            </a:extLst>
          </p:cNvPr>
          <p:cNvSpPr>
            <a:spLocks noChangeArrowheads="1"/>
          </p:cNvSpPr>
          <p:nvPr/>
        </p:nvSpPr>
        <p:spPr bwMode="auto">
          <a:xfrm>
            <a:off x="10322606" y="1568832"/>
            <a:ext cx="1043474" cy="1054231"/>
          </a:xfrm>
          <a:custGeom>
            <a:avLst/>
            <a:gdLst>
              <a:gd name="T0" fmla="*/ 2994 w 2995"/>
              <a:gd name="T1" fmla="*/ 1512 h 3025"/>
              <a:gd name="T2" fmla="*/ 2994 w 2995"/>
              <a:gd name="T3" fmla="*/ 1512 h 3025"/>
              <a:gd name="T4" fmla="*/ 1497 w 2995"/>
              <a:gd name="T5" fmla="*/ 3024 h 3025"/>
              <a:gd name="T6" fmla="*/ 1497 w 2995"/>
              <a:gd name="T7" fmla="*/ 3024 h 3025"/>
              <a:gd name="T8" fmla="*/ 0 w 2995"/>
              <a:gd name="T9" fmla="*/ 1512 h 3025"/>
              <a:gd name="T10" fmla="*/ 0 w 2995"/>
              <a:gd name="T11" fmla="*/ 1512 h 3025"/>
              <a:gd name="T12" fmla="*/ 1497 w 2995"/>
              <a:gd name="T13" fmla="*/ 0 h 3025"/>
              <a:gd name="T14" fmla="*/ 1497 w 2995"/>
              <a:gd name="T15" fmla="*/ 0 h 3025"/>
              <a:gd name="T16" fmla="*/ 2994 w 2995"/>
              <a:gd name="T17" fmla="*/ 1512 h 3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5" h="3025">
                <a:moveTo>
                  <a:pt x="2994" y="1512"/>
                </a:moveTo>
                <a:lnTo>
                  <a:pt x="2994" y="1512"/>
                </a:lnTo>
                <a:cubicBezTo>
                  <a:pt x="2994" y="2348"/>
                  <a:pt x="2324" y="3024"/>
                  <a:pt x="1497" y="3024"/>
                </a:cubicBezTo>
                <a:lnTo>
                  <a:pt x="1497" y="3024"/>
                </a:lnTo>
                <a:cubicBezTo>
                  <a:pt x="671" y="3024"/>
                  <a:pt x="0" y="2348"/>
                  <a:pt x="0" y="1512"/>
                </a:cubicBezTo>
                <a:lnTo>
                  <a:pt x="0" y="1512"/>
                </a:lnTo>
                <a:cubicBezTo>
                  <a:pt x="0" y="677"/>
                  <a:pt x="671" y="0"/>
                  <a:pt x="1497" y="0"/>
                </a:cubicBezTo>
                <a:lnTo>
                  <a:pt x="1497" y="0"/>
                </a:lnTo>
                <a:cubicBezTo>
                  <a:pt x="2324" y="0"/>
                  <a:pt x="2994" y="677"/>
                  <a:pt x="2994" y="1512"/>
                </a:cubicBezTo>
              </a:path>
            </a:pathLst>
          </a:custGeom>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Roboto Condensed Light" panose="02000000000000000000" pitchFamily="2" charset="0"/>
            </a:endParaRPr>
          </a:p>
        </p:txBody>
      </p:sp>
      <p:sp>
        <p:nvSpPr>
          <p:cNvPr id="29" name="Freeform 35">
            <a:extLst>
              <a:ext uri="{FF2B5EF4-FFF2-40B4-BE49-F238E27FC236}">
                <a16:creationId xmlns:a16="http://schemas.microsoft.com/office/drawing/2014/main" id="{9B6AE052-3D5A-B5ED-B4C8-E9F6CC79D2C3}"/>
              </a:ext>
            </a:extLst>
          </p:cNvPr>
          <p:cNvSpPr>
            <a:spLocks noChangeArrowheads="1"/>
          </p:cNvSpPr>
          <p:nvPr/>
        </p:nvSpPr>
        <p:spPr bwMode="auto">
          <a:xfrm>
            <a:off x="10679140" y="3077950"/>
            <a:ext cx="330407" cy="330407"/>
          </a:xfrm>
          <a:custGeom>
            <a:avLst/>
            <a:gdLst>
              <a:gd name="T0" fmla="*/ 947 w 948"/>
              <a:gd name="T1" fmla="*/ 473 h 947"/>
              <a:gd name="T2" fmla="*/ 947 w 948"/>
              <a:gd name="T3" fmla="*/ 473 h 947"/>
              <a:gd name="T4" fmla="*/ 473 w 948"/>
              <a:gd name="T5" fmla="*/ 0 h 947"/>
              <a:gd name="T6" fmla="*/ 473 w 948"/>
              <a:gd name="T7" fmla="*/ 0 h 947"/>
              <a:gd name="T8" fmla="*/ 0 w 948"/>
              <a:gd name="T9" fmla="*/ 473 h 947"/>
              <a:gd name="T10" fmla="*/ 0 w 948"/>
              <a:gd name="T11" fmla="*/ 473 h 947"/>
              <a:gd name="T12" fmla="*/ 473 w 948"/>
              <a:gd name="T13" fmla="*/ 946 h 947"/>
              <a:gd name="T14" fmla="*/ 473 w 948"/>
              <a:gd name="T15" fmla="*/ 946 h 947"/>
              <a:gd name="T16" fmla="*/ 947 w 948"/>
              <a:gd name="T17" fmla="*/ 473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8" h="947">
                <a:moveTo>
                  <a:pt x="947" y="473"/>
                </a:moveTo>
                <a:lnTo>
                  <a:pt x="947" y="473"/>
                </a:lnTo>
                <a:cubicBezTo>
                  <a:pt x="947" y="212"/>
                  <a:pt x="735" y="0"/>
                  <a:pt x="473" y="0"/>
                </a:cubicBezTo>
                <a:lnTo>
                  <a:pt x="473" y="0"/>
                </a:lnTo>
                <a:cubicBezTo>
                  <a:pt x="212" y="0"/>
                  <a:pt x="0" y="212"/>
                  <a:pt x="0" y="473"/>
                </a:cubicBezTo>
                <a:lnTo>
                  <a:pt x="0" y="473"/>
                </a:lnTo>
                <a:cubicBezTo>
                  <a:pt x="0" y="734"/>
                  <a:pt x="212" y="946"/>
                  <a:pt x="473" y="946"/>
                </a:cubicBezTo>
                <a:lnTo>
                  <a:pt x="473" y="946"/>
                </a:lnTo>
                <a:cubicBezTo>
                  <a:pt x="735" y="946"/>
                  <a:pt x="947" y="734"/>
                  <a:pt x="947" y="473"/>
                </a:cubicBezTo>
              </a:path>
            </a:pathLst>
          </a:custGeom>
          <a:solidFill>
            <a:schemeClr val="accent5">
              <a:lumMod val="75000"/>
            </a:schemeClr>
          </a:solidFill>
          <a:ln>
            <a:noFill/>
          </a:ln>
          <a:effectLst/>
        </p:spPr>
        <p:txBody>
          <a:bodyPr wrap="none" anchor="ctr"/>
          <a:lstStyle/>
          <a:p>
            <a:endParaRPr lang="en-US" sz="3266" dirty="0">
              <a:latin typeface="Roboto Condensed Light" panose="02000000000000000000" pitchFamily="2" charset="0"/>
            </a:endParaRPr>
          </a:p>
        </p:txBody>
      </p:sp>
      <p:sp>
        <p:nvSpPr>
          <p:cNvPr id="39" name="TextBox 38">
            <a:extLst>
              <a:ext uri="{FF2B5EF4-FFF2-40B4-BE49-F238E27FC236}">
                <a16:creationId xmlns:a16="http://schemas.microsoft.com/office/drawing/2014/main" id="{0651BB98-374F-CBA8-A79E-550357054046}"/>
              </a:ext>
            </a:extLst>
          </p:cNvPr>
          <p:cNvSpPr txBox="1"/>
          <p:nvPr/>
        </p:nvSpPr>
        <p:spPr>
          <a:xfrm>
            <a:off x="9584343" y="3721629"/>
            <a:ext cx="2520000" cy="338554"/>
          </a:xfrm>
          <a:prstGeom prst="rect">
            <a:avLst/>
          </a:prstGeom>
          <a:noFill/>
        </p:spPr>
        <p:txBody>
          <a:bodyPr wrap="square" rtlCol="0" anchor="ctr" anchorCtr="0">
            <a:noAutofit/>
          </a:bodyPr>
          <a:lstStyle/>
          <a:p>
            <a:pPr algn="ctr"/>
            <a:r>
              <a:rPr lang="en-US" sz="1400" b="1" i="1" dirty="0">
                <a:solidFill>
                  <a:schemeClr val="accent5"/>
                </a:solidFill>
                <a:latin typeface="Montserrat SemiBold" pitchFamily="2" charset="77"/>
                <a:ea typeface="League Spartan" charset="0"/>
                <a:cs typeface="Poppins" pitchFamily="2" charset="77"/>
                <a:hlinkClick r:id="rId9">
                  <a:extLst>
                    <a:ext uri="{A12FA001-AC4F-418D-AE19-62706E023703}">
                      <ahyp:hlinkClr xmlns:ahyp="http://schemas.microsoft.com/office/drawing/2018/hyperlinkcolor" val="tx"/>
                    </a:ext>
                  </a:extLst>
                </a:hlinkClick>
              </a:rPr>
              <a:t>Build Your Enterprise Application Implementation Playbook</a:t>
            </a:r>
            <a:endParaRPr lang="en-US" sz="1400" b="1" i="1" dirty="0">
              <a:solidFill>
                <a:schemeClr val="accent5"/>
              </a:solidFill>
              <a:latin typeface="Montserrat SemiBold" pitchFamily="2" charset="77"/>
              <a:ea typeface="League Spartan" charset="0"/>
              <a:cs typeface="Poppins" pitchFamily="2" charset="77"/>
            </a:endParaRPr>
          </a:p>
        </p:txBody>
      </p:sp>
      <p:sp>
        <p:nvSpPr>
          <p:cNvPr id="49" name="Subtitle 2">
            <a:extLst>
              <a:ext uri="{FF2B5EF4-FFF2-40B4-BE49-F238E27FC236}">
                <a16:creationId xmlns:a16="http://schemas.microsoft.com/office/drawing/2014/main" id="{49DD67C4-1403-D1FC-6373-EE48A052C939}"/>
              </a:ext>
            </a:extLst>
          </p:cNvPr>
          <p:cNvSpPr txBox="1">
            <a:spLocks/>
          </p:cNvSpPr>
          <p:nvPr/>
        </p:nvSpPr>
        <p:spPr>
          <a:xfrm>
            <a:off x="9845964" y="4419366"/>
            <a:ext cx="2111588" cy="600164"/>
          </a:xfrm>
          <a:prstGeom prst="rect">
            <a:avLst/>
          </a:prstGeom>
        </p:spPr>
        <p:txBody>
          <a:bodyPr vert="horz" wrap="square" lIns="45720" tIns="22860" rIns="45720" bIns="22860" rtlCol="0" anchor="t">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spcAft>
                <a:spcPts val="900"/>
              </a:spcAft>
            </a:pPr>
            <a:r>
              <a:rPr lang="en-US" sz="1200" dirty="0">
                <a:solidFill>
                  <a:srgbClr val="000000"/>
                </a:solidFill>
                <a:latin typeface="+mn-lt"/>
                <a:ea typeface="Roboto Condensed Light" panose="02000000000000000000" pitchFamily="2" charset="0"/>
                <a:cs typeface="Mukta ExtraLight" panose="020B0000000000000000" pitchFamily="34" charset="77"/>
              </a:rPr>
              <a:t>Your Gen AI implementation doesn’t start with technology, but with an effective plan that your team supports and is aligned to broader stakeholder and sponsor priorities and goals.</a:t>
            </a:r>
          </a:p>
        </p:txBody>
      </p:sp>
      <p:sp>
        <p:nvSpPr>
          <p:cNvPr id="56" name="TextBox 55">
            <a:extLst>
              <a:ext uri="{FF2B5EF4-FFF2-40B4-BE49-F238E27FC236}">
                <a16:creationId xmlns:a16="http://schemas.microsoft.com/office/drawing/2014/main" id="{63962B31-E461-D8C2-09A3-566BB91378B3}"/>
              </a:ext>
            </a:extLst>
          </p:cNvPr>
          <p:cNvSpPr txBox="1"/>
          <p:nvPr/>
        </p:nvSpPr>
        <p:spPr>
          <a:xfrm>
            <a:off x="138757" y="1206365"/>
            <a:ext cx="396025" cy="2008182"/>
          </a:xfrm>
          <a:prstGeom prst="rect">
            <a:avLst/>
          </a:prstGeom>
        </p:spPr>
        <p:txBody>
          <a:bodyPr vert="vert270" wrap="square" lIns="0" tIns="0" rIns="0" bIns="0" numCol="1" spcCol="360000" rtlCol="0" anchor="ctr">
            <a:noAutofit/>
          </a:bodyPr>
          <a:lstStyle/>
          <a:p>
            <a:pPr algn="ctr">
              <a:lnSpc>
                <a:spcPct val="110000"/>
              </a:lnSpc>
              <a:tabLst/>
            </a:pPr>
            <a:r>
              <a:rPr lang="en-US" sz="1200" b="1" dirty="0">
                <a:solidFill>
                  <a:schemeClr val="tx1">
                    <a:lumMod val="50000"/>
                  </a:schemeClr>
                </a:solidFill>
                <a:latin typeface="Exo" panose="02000303000000000000" pitchFamily="2" charset="0"/>
                <a:ea typeface="Roboto Condensed Light" panose="02000000000000000000" pitchFamily="2" charset="0"/>
              </a:rPr>
              <a:t>Deliver Gen AI to your solution delivery teams</a:t>
            </a:r>
            <a:endParaRPr lang="en-CA" sz="1200" b="1" dirty="0">
              <a:solidFill>
                <a:schemeClr val="tx1">
                  <a:lumMod val="50000"/>
                </a:schemeClr>
              </a:solidFill>
              <a:latin typeface="Exo" panose="02000303000000000000" pitchFamily="2" charset="0"/>
              <a:ea typeface="Roboto Condensed Light" panose="02000000000000000000" pitchFamily="2" charset="0"/>
            </a:endParaRPr>
          </a:p>
        </p:txBody>
      </p:sp>
      <p:sp>
        <p:nvSpPr>
          <p:cNvPr id="57" name="TextBox 56">
            <a:extLst>
              <a:ext uri="{FF2B5EF4-FFF2-40B4-BE49-F238E27FC236}">
                <a16:creationId xmlns:a16="http://schemas.microsoft.com/office/drawing/2014/main" id="{C571F099-5229-6C19-208E-F11ABCDE9A7F}"/>
              </a:ext>
            </a:extLst>
          </p:cNvPr>
          <p:cNvSpPr txBox="1"/>
          <p:nvPr/>
        </p:nvSpPr>
        <p:spPr>
          <a:xfrm>
            <a:off x="396101" y="5163777"/>
            <a:ext cx="396025" cy="1760784"/>
          </a:xfrm>
          <a:prstGeom prst="rect">
            <a:avLst/>
          </a:prstGeom>
        </p:spPr>
        <p:txBody>
          <a:bodyPr vert="vert270" wrap="square" lIns="0" tIns="0" rIns="0" bIns="0" numCol="1" spcCol="360000" rtlCol="0" anchor="ctr">
            <a:noAutofit/>
          </a:bodyPr>
          <a:lstStyle/>
          <a:p>
            <a:pPr algn="ctr">
              <a:lnSpc>
                <a:spcPct val="110000"/>
              </a:lnSpc>
              <a:tabLst/>
            </a:pPr>
            <a:r>
              <a:rPr lang="en-US" sz="1400" b="1" dirty="0">
                <a:solidFill>
                  <a:schemeClr val="tx1">
                    <a:lumMod val="50000"/>
                  </a:schemeClr>
                </a:solidFill>
                <a:latin typeface="Exo" panose="02000303000000000000" pitchFamily="2" charset="0"/>
                <a:ea typeface="Roboto Condensed Light" panose="02000000000000000000" pitchFamily="2" charset="0"/>
              </a:rPr>
              <a:t>Build your Gen AI practice</a:t>
            </a:r>
            <a:endParaRPr lang="en-CA" sz="1400" b="1" dirty="0">
              <a:solidFill>
                <a:schemeClr val="tx1">
                  <a:lumMod val="50000"/>
                </a:schemeClr>
              </a:solidFill>
              <a:latin typeface="Exo" panose="02000303000000000000" pitchFamily="2" charset="0"/>
              <a:ea typeface="Roboto Condensed Light" panose="02000000000000000000" pitchFamily="2" charset="0"/>
            </a:endParaRPr>
          </a:p>
        </p:txBody>
      </p:sp>
      <p:grpSp>
        <p:nvGrpSpPr>
          <p:cNvPr id="14" name="Group 13">
            <a:extLst>
              <a:ext uri="{FF2B5EF4-FFF2-40B4-BE49-F238E27FC236}">
                <a16:creationId xmlns:a16="http://schemas.microsoft.com/office/drawing/2014/main" id="{0F0163B7-C473-C6F2-E468-8C31910A6694}"/>
              </a:ext>
            </a:extLst>
          </p:cNvPr>
          <p:cNvGrpSpPr/>
          <p:nvPr/>
        </p:nvGrpSpPr>
        <p:grpSpPr>
          <a:xfrm>
            <a:off x="4890318" y="1159190"/>
            <a:ext cx="2436141" cy="4406415"/>
            <a:chOff x="3200401" y="861715"/>
            <a:chExt cx="8846288" cy="4013707"/>
          </a:xfrm>
        </p:grpSpPr>
        <p:sp>
          <p:nvSpPr>
            <p:cNvPr id="18" name="Rectangle 17">
              <a:extLst>
                <a:ext uri="{FF2B5EF4-FFF2-40B4-BE49-F238E27FC236}">
                  <a16:creationId xmlns:a16="http://schemas.microsoft.com/office/drawing/2014/main" id="{2C58A6AB-BCBB-D168-60B6-3CF08B331580}"/>
                </a:ext>
              </a:extLst>
            </p:cNvPr>
            <p:cNvSpPr/>
            <p:nvPr/>
          </p:nvSpPr>
          <p:spPr>
            <a:xfrm>
              <a:off x="3200401" y="945098"/>
              <a:ext cx="8846288" cy="3930324"/>
            </a:xfrm>
            <a:prstGeom prst="rect">
              <a:avLst/>
            </a:prstGeom>
            <a:noFill/>
            <a:ln>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2">
                    <a:lumMod val="75000"/>
                  </a:schemeClr>
                </a:solidFill>
              </a:endParaRPr>
            </a:p>
          </p:txBody>
        </p:sp>
        <p:sp>
          <p:nvSpPr>
            <p:cNvPr id="22" name="TextBox 21">
              <a:extLst>
                <a:ext uri="{FF2B5EF4-FFF2-40B4-BE49-F238E27FC236}">
                  <a16:creationId xmlns:a16="http://schemas.microsoft.com/office/drawing/2014/main" id="{B1323881-09EC-06F3-3E30-0F003E77E953}"/>
                </a:ext>
              </a:extLst>
            </p:cNvPr>
            <p:cNvSpPr txBox="1"/>
            <p:nvPr/>
          </p:nvSpPr>
          <p:spPr>
            <a:xfrm>
              <a:off x="6341033" y="861715"/>
              <a:ext cx="2565024" cy="149058"/>
            </a:xfrm>
            <a:prstGeom prst="rect">
              <a:avLst/>
            </a:prstGeom>
            <a:solidFill>
              <a:schemeClr val="bg1"/>
            </a:solidFill>
            <a:ln>
              <a:noFill/>
            </a:ln>
          </p:spPr>
          <p:txBody>
            <a:bodyPr wrap="square" lIns="0" tIns="0" rIns="0" bIns="0" numCol="1" spcCol="360000" rtlCol="0">
              <a:noAutofit/>
            </a:bodyPr>
            <a:lstStyle/>
            <a:p>
              <a:pPr algn="l">
                <a:lnSpc>
                  <a:spcPct val="110000"/>
                </a:lnSpc>
                <a:tabLst/>
              </a:pPr>
              <a:r>
                <a:rPr lang="en-CA" sz="1100" dirty="0">
                  <a:solidFill>
                    <a:schemeClr val="accent2">
                      <a:lumMod val="75000"/>
                    </a:schemeClr>
                  </a:solidFill>
                  <a:latin typeface="Roboto Condensed Light" panose="02000000000000000000" pitchFamily="2" charset="0"/>
                  <a:ea typeface="Roboto Condensed Light" panose="02000000000000000000" pitchFamily="2" charset="0"/>
                </a:rPr>
                <a:t>You are here</a:t>
              </a:r>
            </a:p>
          </p:txBody>
        </p:sp>
      </p:grpSp>
      <p:pic>
        <p:nvPicPr>
          <p:cNvPr id="42" name="Graphic 41" descr="Diamond with solid fill">
            <a:extLst>
              <a:ext uri="{FF2B5EF4-FFF2-40B4-BE49-F238E27FC236}">
                <a16:creationId xmlns:a16="http://schemas.microsoft.com/office/drawing/2014/main" id="{E5EB21FC-E1F2-4E76-D9EE-E9C0533CD0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77502" y="1745735"/>
            <a:ext cx="768218" cy="768218"/>
          </a:xfrm>
          <a:prstGeom prst="rect">
            <a:avLst/>
          </a:prstGeom>
        </p:spPr>
      </p:pic>
      <p:pic>
        <p:nvPicPr>
          <p:cNvPr id="46" name="Graphic 45" descr="Open book with solid fill">
            <a:extLst>
              <a:ext uri="{FF2B5EF4-FFF2-40B4-BE49-F238E27FC236}">
                <a16:creationId xmlns:a16="http://schemas.microsoft.com/office/drawing/2014/main" id="{885E7C70-7004-E45F-9486-96F5F81581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67466" y="1764176"/>
            <a:ext cx="769667" cy="769667"/>
          </a:xfrm>
          <a:prstGeom prst="rect">
            <a:avLst/>
          </a:prstGeom>
        </p:spPr>
      </p:pic>
      <p:pic>
        <p:nvPicPr>
          <p:cNvPr id="50" name="Graphic 49" descr="Users with solid fill">
            <a:extLst>
              <a:ext uri="{FF2B5EF4-FFF2-40B4-BE49-F238E27FC236}">
                <a16:creationId xmlns:a16="http://schemas.microsoft.com/office/drawing/2014/main" id="{C2A3EAF9-D83C-502A-64CF-C7D3377EFA4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77701" y="1683756"/>
            <a:ext cx="836661" cy="836661"/>
          </a:xfrm>
          <a:prstGeom prst="rect">
            <a:avLst/>
          </a:prstGeom>
        </p:spPr>
      </p:pic>
      <p:pic>
        <p:nvPicPr>
          <p:cNvPr id="52" name="Graphic 51" descr="Lightbulb and pencil with solid fill">
            <a:extLst>
              <a:ext uri="{FF2B5EF4-FFF2-40B4-BE49-F238E27FC236}">
                <a16:creationId xmlns:a16="http://schemas.microsoft.com/office/drawing/2014/main" id="{448D070A-2557-241D-25B0-7AA8DB3A26C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10672" y="1675625"/>
            <a:ext cx="875732" cy="875732"/>
          </a:xfrm>
          <a:prstGeom prst="rect">
            <a:avLst/>
          </a:prstGeom>
        </p:spPr>
      </p:pic>
      <p:pic>
        <p:nvPicPr>
          <p:cNvPr id="54" name="Graphic 53" descr="Scientific Thought with solid fill">
            <a:extLst>
              <a:ext uri="{FF2B5EF4-FFF2-40B4-BE49-F238E27FC236}">
                <a16:creationId xmlns:a16="http://schemas.microsoft.com/office/drawing/2014/main" id="{FAC94ED7-4859-16D2-B21B-79B38C4EF70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53477" y="1704144"/>
            <a:ext cx="816273" cy="816273"/>
          </a:xfrm>
          <a:prstGeom prst="rect">
            <a:avLst/>
          </a:prstGeom>
        </p:spPr>
      </p:pic>
    </p:spTree>
    <p:extLst>
      <p:ext uri="{BB962C8B-B14F-4D97-AF65-F5344CB8AC3E}">
        <p14:creationId xmlns:p14="http://schemas.microsoft.com/office/powerpoint/2010/main" val="790393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E2707C0-8902-9229-4D01-1871F6CC47C6}"/>
              </a:ext>
            </a:extLst>
          </p:cNvPr>
          <p:cNvSpPr>
            <a:spLocks noGrp="1"/>
          </p:cNvSpPr>
          <p:nvPr>
            <p:ph type="body" sz="quarter" idx="11"/>
          </p:nvPr>
        </p:nvSpPr>
        <p:spPr/>
        <p:txBody>
          <a:bodyPr/>
          <a:lstStyle/>
          <a:p>
            <a:r>
              <a:rPr lang="en-CA" dirty="0"/>
              <a:t>Murali Vemulapalli</a:t>
            </a:r>
          </a:p>
        </p:txBody>
      </p:sp>
      <p:sp>
        <p:nvSpPr>
          <p:cNvPr id="12" name="Text Placeholder 11">
            <a:extLst>
              <a:ext uri="{FF2B5EF4-FFF2-40B4-BE49-F238E27FC236}">
                <a16:creationId xmlns:a16="http://schemas.microsoft.com/office/drawing/2014/main" id="{8135F2C1-CBB2-A4CA-CF92-3BE3BCECB3CE}"/>
              </a:ext>
            </a:extLst>
          </p:cNvPr>
          <p:cNvSpPr>
            <a:spLocks noGrp="1"/>
          </p:cNvSpPr>
          <p:nvPr>
            <p:ph type="body" sz="quarter" idx="12"/>
          </p:nvPr>
        </p:nvSpPr>
        <p:spPr>
          <a:xfrm>
            <a:off x="1715620" y="1921449"/>
            <a:ext cx="4543137" cy="438571"/>
          </a:xfrm>
        </p:spPr>
        <p:txBody>
          <a:bodyPr/>
          <a:lstStyle/>
          <a:p>
            <a:r>
              <a:rPr lang="en-US" dirty="0"/>
              <a:t>Chief Enterprise Architect &amp; Head of Enterprise Architecture</a:t>
            </a:r>
          </a:p>
          <a:p>
            <a:r>
              <a:rPr lang="en-US" dirty="0"/>
              <a:t>Arkansas Blue Cross and Blue Shield</a:t>
            </a:r>
            <a:endParaRPr lang="en-CA" dirty="0"/>
          </a:p>
        </p:txBody>
      </p:sp>
      <p:pic>
        <p:nvPicPr>
          <p:cNvPr id="16" name="Picture Placeholder 15" descr="A person wearing glasses and a suit&#10;&#10;Description automatically generated">
            <a:extLst>
              <a:ext uri="{FF2B5EF4-FFF2-40B4-BE49-F238E27FC236}">
                <a16:creationId xmlns:a16="http://schemas.microsoft.com/office/drawing/2014/main" id="{19935F25-C816-34EA-B606-73BC3327901F}"/>
              </a:ext>
            </a:extLst>
          </p:cNvPr>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a:stretch>
            <a:fillRect/>
          </a:stretch>
        </p:blipFill>
        <p:spPr/>
      </p:pic>
      <p:sp>
        <p:nvSpPr>
          <p:cNvPr id="14" name="Text Placeholder 13">
            <a:extLst>
              <a:ext uri="{FF2B5EF4-FFF2-40B4-BE49-F238E27FC236}">
                <a16:creationId xmlns:a16="http://schemas.microsoft.com/office/drawing/2014/main" id="{9090EBC2-D650-E861-5D66-F30743AAFB24}"/>
              </a:ext>
            </a:extLst>
          </p:cNvPr>
          <p:cNvSpPr>
            <a:spLocks noGrp="1"/>
          </p:cNvSpPr>
          <p:nvPr>
            <p:ph type="body" sz="quarter" idx="33"/>
          </p:nvPr>
        </p:nvSpPr>
        <p:spPr>
          <a:xfrm>
            <a:off x="1714242" y="2614641"/>
            <a:ext cx="5783838" cy="3424652"/>
          </a:xfrm>
        </p:spPr>
        <p:txBody>
          <a:bodyPr/>
          <a:lstStyle/>
          <a:p>
            <a:pPr marL="0" indent="0">
              <a:buNone/>
            </a:pPr>
            <a:r>
              <a:rPr lang="en-US" sz="1200" dirty="0"/>
              <a:t>Murali brings over 25 years of transformative experience in Information Technology and data-driven solutions across the Healthcare and Financial sectors. Presently serving as the Chief Enterprise Architect at Arkansas Blue Cross and Blue Shield, he oversees Enterprise Architecture, Business Relationship Management, Technology Innovation with special focus on Enterprise Automation. Murali's unyielding dedication to unleashing the potential of data and cutting-edge technologies has consistently fueled operational excellence, and strategic expansion.</a:t>
            </a:r>
          </a:p>
          <a:p>
            <a:pPr marL="0" indent="0">
              <a:buNone/>
            </a:pPr>
            <a:r>
              <a:rPr lang="en-US" sz="1200" dirty="0"/>
              <a:t>Among his notable achievements are crafting a data collaborative platform for personalized care for millions of members, and designing an industry-leading mail order pharmacy fulfillment platform with data-driven automation capabilities, propelling it to dominate the market and generate billions in revenue. Additionally, Murali successfully delivered an enrollment hub servicing diverse healthcare business lines, benefiting tens of millions of members.</a:t>
            </a:r>
          </a:p>
          <a:p>
            <a:pPr marL="0" indent="0">
              <a:buNone/>
            </a:pPr>
            <a:r>
              <a:rPr lang="en-US" sz="1200" dirty="0"/>
              <a:t>A staunch advocate of technology's potential to address business challenges and uplift society, he is actively engaged in AI-driven initiatives aimed at enhancing operational efficiencies and health outcomes for valued members. Murali's strategic insight and forward-looking approach continue to shape the landscape of healthcare technology adoption in the enterprises he serves.</a:t>
            </a:r>
          </a:p>
          <a:p>
            <a:pPr marL="0" indent="0">
              <a:buNone/>
            </a:pPr>
            <a:endParaRPr lang="en-CA" sz="1200" dirty="0"/>
          </a:p>
        </p:txBody>
      </p:sp>
    </p:spTree>
    <p:extLst>
      <p:ext uri="{BB962C8B-B14F-4D97-AF65-F5344CB8AC3E}">
        <p14:creationId xmlns:p14="http://schemas.microsoft.com/office/powerpoint/2010/main" val="2268400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626062-C3E0-C440-8080-B1BE42E1C4FF}"/>
              </a:ext>
            </a:extLst>
          </p:cNvPr>
          <p:cNvSpPr>
            <a:spLocks noGrp="1"/>
          </p:cNvSpPr>
          <p:nvPr>
            <p:ph type="title"/>
          </p:nvPr>
        </p:nvSpPr>
        <p:spPr/>
        <p:txBody>
          <a:bodyPr/>
          <a:lstStyle/>
          <a:p>
            <a:r>
              <a:rPr lang="en-US" dirty="0"/>
              <a:t>Bibliography</a:t>
            </a:r>
          </a:p>
        </p:txBody>
      </p:sp>
      <p:sp>
        <p:nvSpPr>
          <p:cNvPr id="3" name="Text Placeholder 2"/>
          <p:cNvSpPr>
            <a:spLocks noGrp="1"/>
          </p:cNvSpPr>
          <p:nvPr>
            <p:ph type="body" sz="quarter" idx="13"/>
          </p:nvPr>
        </p:nvSpPr>
        <p:spPr>
          <a:xfrm>
            <a:off x="381794" y="1552498"/>
            <a:ext cx="5477732" cy="4775481"/>
          </a:xfrm>
          <a:prstGeom prst="rect">
            <a:avLst/>
          </a:prstGeom>
        </p:spPr>
        <p:txBody>
          <a:bodyPr/>
          <a:lstStyle/>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“2018 AI Predictions.” PwC, 18 Feb. 2018. </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“2022 AI Business Survey.” PwC, 2022.</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“6 Applications of Generative AI in Industrials.” CB Insights Research, 22 Mar. 2023.</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“Artificial Intelligence.” Tracxn, 3 July 2023. </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“Artificial Intelligence and AI at Scale.” Boston Consulting Group, 2023. </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“Artificial Intelligence Market to Hit $1,811.75 Billion by 2030: Grand View Research, Inc.” Bloomberg.com, 3 July 2023.</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Chui, Michael, et al. “AI Adoption Advances, but Foundational Barriers Remain.” McKinsey &amp; Company, 2018.</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Chui, Michael, et al. “Economic Potential of Generative AI | McKinsey.” McKinsey &amp; Company, 14 June 2023.</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Chui, Michael, et al. “The State of AI in 2022--and a Half Decade in Review | McKinsey.” McKinsey &amp; Company, 6 Dec. 2022. </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Chui, Michael, et al. “What Every CEO Should Know about Generative AI | McKinsey.” McKinsey &amp; Company, 12 May 2023. </a:t>
            </a: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p:txBody>
      </p:sp>
      <p:sp>
        <p:nvSpPr>
          <p:cNvPr id="6" name="Text Placeholder 5">
            <a:extLst>
              <a:ext uri="{FF2B5EF4-FFF2-40B4-BE49-F238E27FC236}">
                <a16:creationId xmlns:a16="http://schemas.microsoft.com/office/drawing/2014/main" id="{BCCB343B-FE05-7FCC-726E-B8D13594EF16}"/>
              </a:ext>
            </a:extLst>
          </p:cNvPr>
          <p:cNvSpPr>
            <a:spLocks noGrp="1"/>
          </p:cNvSpPr>
          <p:nvPr>
            <p:ph type="body" sz="quarter" idx="14"/>
          </p:nvPr>
        </p:nvSpPr>
        <p:spPr/>
        <p:txBody>
          <a:bodyPr/>
          <a:lstStyle/>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Chukka, Padma. “Generative AI: The Missing Piece in Financial Services Industry?” Finextra Research, 21 Apr. 2023. </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Close, Jim. “Is AI Still Too Expensive for Most Firms?” CPA Practice Advisor, 10 Feb. 2022.</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Dhinakaran, Aparna. “Overcoming AI’s Transparency Paradox.” Forbes, 10 Sept. 2021. </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Dilmegani, Cem. “4 Reasons for Artificial Intelligence (AI) Project Failure in 2022.” AIMultiple, 10 July 2023.</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Dooley, Jacqueline. “8 Questions to Choose the Best Generative AI Solution.” Coveo, 13 June 2023.</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Gooding, Matthew. “Three Ways Organisations Fail at Artificial Intelligence.” Tech Monitor, 27 Aug. 2020.</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Haan, Kathy. “24 Top AI Statistics &amp; Trends in 2023.” Forbes, 25 Apr. 2023.</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Hughes, Owen. “Generative AI Defined: How It Works, Benefits and Dangers.” TechRepublic, 4 May 2023.</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“How to Choose an AI Vendor.” DataRobot, 2018.</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Lawrence, Addie. “How to Choose a Generative AI Model.” KMS Technology, 24 May 2023.</a:t>
            </a:r>
          </a:p>
        </p:txBody>
      </p:sp>
    </p:spTree>
    <p:extLst>
      <p:ext uri="{BB962C8B-B14F-4D97-AF65-F5344CB8AC3E}">
        <p14:creationId xmlns:p14="http://schemas.microsoft.com/office/powerpoint/2010/main" val="2395517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626062-C3E0-C440-8080-B1BE42E1C4FF}"/>
              </a:ext>
            </a:extLst>
          </p:cNvPr>
          <p:cNvSpPr>
            <a:spLocks noGrp="1"/>
          </p:cNvSpPr>
          <p:nvPr>
            <p:ph type="title"/>
          </p:nvPr>
        </p:nvSpPr>
        <p:spPr/>
        <p:txBody>
          <a:bodyPr/>
          <a:lstStyle/>
          <a:p>
            <a:r>
              <a:rPr lang="en-US" dirty="0"/>
              <a:t>Bibliography</a:t>
            </a:r>
          </a:p>
        </p:txBody>
      </p:sp>
      <p:sp>
        <p:nvSpPr>
          <p:cNvPr id="3" name="Text Placeholder 2"/>
          <p:cNvSpPr>
            <a:spLocks noGrp="1"/>
          </p:cNvSpPr>
          <p:nvPr>
            <p:ph type="body" sz="quarter" idx="13"/>
          </p:nvPr>
        </p:nvSpPr>
        <p:spPr>
          <a:xfrm>
            <a:off x="381794" y="1552498"/>
            <a:ext cx="5477732" cy="5103483"/>
          </a:xfrm>
          <a:prstGeom prst="rect">
            <a:avLst/>
          </a:prstGeom>
        </p:spPr>
        <p:txBody>
          <a:bodyPr/>
          <a:lstStyle/>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Marr, Bernard. “How to Make AI Work in Your Organization.” Forbes, 13 Apr. 2023.</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Masci, Jonathan. “AI Has a Poor Track Record, Unless You Clearly Understand What You’re Going For.” IndustryWeek, 19 Jan. 2022.</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Muspratt, Adam. “4 Reasons Companies Are NOT Adopting AI (and How to Resolve Them).” Process Excellence Network, 28 June 2018. </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Nunez, Steve. “Why AI Investments Fail to Deliver.” InfoWorld, 15 Nov. 2021.</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Peregud, Irina. “A Gentle Guide for Artificial Intelligence Vendor Selection.” InData Labs, 31 Aug. 2021.</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Ransbotham, Sam, et al. “Reshaping Business with Artificial Intelligence.” MIT Sloan Management Review, 6 Sept. 2017. </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Reilly, Athena, et al. “AI: Built to Scale – From Experimental to Exponential.” Accenture, 14 Nov. 2019. </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Saif, Irfan, and Beena Ammanath. ““Trustworthy AI” Is a Framework to Help Manage Unique Risk.” MIT Technology Review, 25 Mar. 2020.</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Spataro, Jared. “Introducing Microsoft 365 Copilot – Your Copilot for Work.” The Official Microsoft Blog, 16 Mar. 2023. </a:t>
            </a: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p:txBody>
      </p:sp>
      <p:sp>
        <p:nvSpPr>
          <p:cNvPr id="6" name="Text Placeholder 5">
            <a:extLst>
              <a:ext uri="{FF2B5EF4-FFF2-40B4-BE49-F238E27FC236}">
                <a16:creationId xmlns:a16="http://schemas.microsoft.com/office/drawing/2014/main" id="{BCCB343B-FE05-7FCC-726E-B8D13594EF16}"/>
              </a:ext>
            </a:extLst>
          </p:cNvPr>
          <p:cNvSpPr>
            <a:spLocks noGrp="1"/>
          </p:cNvSpPr>
          <p:nvPr>
            <p:ph type="body" sz="quarter" idx="14"/>
          </p:nvPr>
        </p:nvSpPr>
        <p:spPr/>
        <p:txBody>
          <a:bodyPr/>
          <a:lstStyle/>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“Top Reasons Why AI Projects Fail.” Cognilytica, 7 Sept. 2022. </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Van Buren, Edward, et al. “AI Readiness for Government.” Deloitte Insights, 24 Jan. 2020. </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Yabsley, Peter. “Key Considerations When Choosing Generative AI for Code Tools.” Diffblue, 6 June 2023.</a:t>
            </a:r>
          </a:p>
          <a:p>
            <a:pPr marL="0" marR="242975" indent="0">
              <a:spcBef>
                <a:spcPts val="55"/>
              </a:spcBef>
              <a:buNone/>
            </a:pPr>
            <a:r>
              <a:rPr lang="en-US" sz="1200" dirty="0">
                <a:solidFill>
                  <a:schemeClr val="tx1"/>
                </a:solidFill>
                <a:ea typeface="Roboto Condensed Light" panose="02000000000000000000" pitchFamily="2" charset="0"/>
                <a:cs typeface="Times New Roman" panose="02020603050405020304" pitchFamily="18" charset="0"/>
              </a:rPr>
              <a:t>Zao-Sanders, Marc, and Marc Ramos. “A Framework for Picking the Right Generative AI Project.” Harvard Business Review, 29 Mar. 2023. </a:t>
            </a:r>
          </a:p>
          <a:p>
            <a:pPr marL="0" marR="242975" indent="0">
              <a:spcBef>
                <a:spcPts val="55"/>
              </a:spcBef>
              <a:buNone/>
            </a:pPr>
            <a:endParaRPr lang="en-US" sz="1200" dirty="0">
              <a:solidFill>
                <a:schemeClr val="tx1"/>
              </a:solidFill>
              <a:ea typeface="Roboto Condensed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835338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19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9F5F89-FF8D-5F49-8452-D4CC10E288E8}"/>
              </a:ext>
            </a:extLst>
          </p:cNvPr>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l="14808"/>
          <a:stretch/>
        </p:blipFill>
        <p:spPr>
          <a:xfrm>
            <a:off x="100049" y="1889090"/>
            <a:ext cx="5106051" cy="3372760"/>
          </a:xfrm>
          <a:prstGeom prst="rect">
            <a:avLst/>
          </a:prstGeom>
        </p:spPr>
      </p:pic>
      <p:pic>
        <p:nvPicPr>
          <p:cNvPr id="11" name="Picture 10">
            <a:extLst>
              <a:ext uri="{FF2B5EF4-FFF2-40B4-BE49-F238E27FC236}">
                <a16:creationId xmlns:a16="http://schemas.microsoft.com/office/drawing/2014/main" id="{C05D3A47-8F5D-9647-A863-1DE56A91E3A4}"/>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3152600" y="1889090"/>
            <a:ext cx="5993592" cy="3372760"/>
          </a:xfrm>
          <a:prstGeom prst="rect">
            <a:avLst/>
          </a:prstGeom>
        </p:spPr>
      </p:pic>
      <p:pic>
        <p:nvPicPr>
          <p:cNvPr id="12" name="Picture 11">
            <a:extLst>
              <a:ext uri="{FF2B5EF4-FFF2-40B4-BE49-F238E27FC236}">
                <a16:creationId xmlns:a16="http://schemas.microsoft.com/office/drawing/2014/main" id="{05757B9C-9790-5541-AD21-63015BF19168}"/>
              </a:ext>
            </a:extLst>
          </p:cNvPr>
          <p:cNvPicPr>
            <a:picLocks noChangeAspect="1"/>
          </p:cNvPicPr>
          <p:nvPr/>
        </p:nvPicPr>
        <p:blipFill rotWithShape="1">
          <a:blip r:embed="rId5" cstate="screen">
            <a:alphaModFix amt="50000"/>
            <a:extLst>
              <a:ext uri="{28A0092B-C50C-407E-A947-70E740481C1C}">
                <a14:useLocalDpi xmlns:a14="http://schemas.microsoft.com/office/drawing/2010/main"/>
              </a:ext>
            </a:extLst>
          </a:blip>
          <a:srcRect r="14812"/>
          <a:stretch/>
        </p:blipFill>
        <p:spPr>
          <a:xfrm>
            <a:off x="7000467" y="1869753"/>
            <a:ext cx="5106051" cy="3582373"/>
          </a:xfrm>
          <a:prstGeom prst="rect">
            <a:avLst/>
          </a:prstGeom>
        </p:spPr>
      </p:pic>
      <p:sp>
        <p:nvSpPr>
          <p:cNvPr id="13" name="Rectangle 12">
            <a:extLst>
              <a:ext uri="{FF2B5EF4-FFF2-40B4-BE49-F238E27FC236}">
                <a16:creationId xmlns:a16="http://schemas.microsoft.com/office/drawing/2014/main" id="{81A7BD8C-6502-A549-A087-5E557EF075FB}"/>
              </a:ext>
            </a:extLst>
          </p:cNvPr>
          <p:cNvSpPr/>
          <p:nvPr/>
        </p:nvSpPr>
        <p:spPr>
          <a:xfrm>
            <a:off x="436924" y="5731206"/>
            <a:ext cx="3707918" cy="53993"/>
          </a:xfrm>
          <a:prstGeom prst="rect">
            <a:avLst/>
          </a:prstGeom>
          <a:solidFill>
            <a:srgbClr val="B3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14" name="Rectangle 13">
            <a:extLst>
              <a:ext uri="{FF2B5EF4-FFF2-40B4-BE49-F238E27FC236}">
                <a16:creationId xmlns:a16="http://schemas.microsoft.com/office/drawing/2014/main" id="{05BCA3C4-18C9-9845-B05E-44B99BE411EC}"/>
              </a:ext>
            </a:extLst>
          </p:cNvPr>
          <p:cNvSpPr/>
          <p:nvPr/>
        </p:nvSpPr>
        <p:spPr>
          <a:xfrm>
            <a:off x="4326404" y="5731206"/>
            <a:ext cx="3707918" cy="53993"/>
          </a:xfrm>
          <a:prstGeom prst="rect">
            <a:avLst/>
          </a:prstGeom>
          <a:solidFill>
            <a:srgbClr val="F17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15" name="Rectangle 14">
            <a:extLst>
              <a:ext uri="{FF2B5EF4-FFF2-40B4-BE49-F238E27FC236}">
                <a16:creationId xmlns:a16="http://schemas.microsoft.com/office/drawing/2014/main" id="{8B947AAF-002F-4B47-B7A1-5BED7E696C90}"/>
              </a:ext>
            </a:extLst>
          </p:cNvPr>
          <p:cNvSpPr/>
          <p:nvPr/>
        </p:nvSpPr>
        <p:spPr>
          <a:xfrm>
            <a:off x="8234870" y="5731206"/>
            <a:ext cx="3707918" cy="53993"/>
          </a:xfrm>
          <a:prstGeom prst="rect">
            <a:avLst/>
          </a:prstGeom>
          <a:solidFill>
            <a:srgbClr val="2B9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2" name="Title 1">
            <a:extLst>
              <a:ext uri="{FF2B5EF4-FFF2-40B4-BE49-F238E27FC236}">
                <a16:creationId xmlns:a16="http://schemas.microsoft.com/office/drawing/2014/main" id="{BDBEB923-D4F6-E94C-814E-8C31A0E743B5}"/>
              </a:ext>
            </a:extLst>
          </p:cNvPr>
          <p:cNvSpPr>
            <a:spLocks noGrp="1"/>
          </p:cNvSpPr>
          <p:nvPr>
            <p:ph type="title"/>
          </p:nvPr>
        </p:nvSpPr>
        <p:spPr/>
        <p:txBody>
          <a:bodyPr/>
          <a:lstStyle/>
          <a:p>
            <a:r>
              <a:rPr lang="en-CA" sz="3600" spc="-79" dirty="0">
                <a:latin typeface="Montserrat SemiBold" panose="00000700000000000000" pitchFamily="2" charset="0"/>
              </a:rPr>
              <a:t>Executive</a:t>
            </a:r>
            <a:r>
              <a:rPr lang="en-CA" sz="3600" spc="-3" dirty="0">
                <a:latin typeface="Montserrat SemiBold" panose="00000700000000000000" pitchFamily="2" charset="0"/>
              </a:rPr>
              <a:t> </a:t>
            </a:r>
            <a:r>
              <a:rPr lang="en-CA" sz="3600" spc="-42" dirty="0">
                <a:latin typeface="Montserrat SemiBold" panose="00000700000000000000" pitchFamily="2" charset="0"/>
              </a:rPr>
              <a:t>Summary</a:t>
            </a:r>
            <a:endParaRPr lang="en-US" sz="3600" dirty="0">
              <a:latin typeface="Montserrat SemiBold" panose="00000700000000000000" pitchFamily="2" charset="0"/>
            </a:endParaRPr>
          </a:p>
        </p:txBody>
      </p:sp>
      <p:sp>
        <p:nvSpPr>
          <p:cNvPr id="5" name="Text Placeholder 4">
            <a:extLst>
              <a:ext uri="{FF2B5EF4-FFF2-40B4-BE49-F238E27FC236}">
                <a16:creationId xmlns:a16="http://schemas.microsoft.com/office/drawing/2014/main" id="{80005E5B-FABC-E34E-BB01-080338E4F048}"/>
              </a:ext>
            </a:extLst>
          </p:cNvPr>
          <p:cNvSpPr>
            <a:spLocks noGrp="1"/>
          </p:cNvSpPr>
          <p:nvPr>
            <p:ph type="body" sz="quarter" idx="13"/>
          </p:nvPr>
        </p:nvSpPr>
        <p:spPr>
          <a:xfrm>
            <a:off x="434255" y="1643319"/>
            <a:ext cx="3541939" cy="297275"/>
          </a:xfrm>
        </p:spPr>
        <p:txBody>
          <a:bodyPr/>
          <a:lstStyle/>
          <a:p>
            <a:r>
              <a:rPr lang="en-US" dirty="0"/>
              <a:t>Your Challenge</a:t>
            </a:r>
          </a:p>
        </p:txBody>
      </p:sp>
      <p:sp>
        <p:nvSpPr>
          <p:cNvPr id="7" name="Text Placeholder 6">
            <a:extLst>
              <a:ext uri="{FF2B5EF4-FFF2-40B4-BE49-F238E27FC236}">
                <a16:creationId xmlns:a16="http://schemas.microsoft.com/office/drawing/2014/main" id="{59A6EC1C-F28C-7B4C-8F22-A6457C4B8A70}"/>
              </a:ext>
            </a:extLst>
          </p:cNvPr>
          <p:cNvSpPr>
            <a:spLocks noGrp="1"/>
          </p:cNvSpPr>
          <p:nvPr>
            <p:ph type="body" sz="quarter" idx="15"/>
          </p:nvPr>
        </p:nvSpPr>
        <p:spPr>
          <a:xfrm>
            <a:off x="4333547" y="1643319"/>
            <a:ext cx="3541939" cy="297275"/>
          </a:xfrm>
        </p:spPr>
        <p:txBody>
          <a:bodyPr/>
          <a:lstStyle/>
          <a:p>
            <a:r>
              <a:rPr lang="en-US" dirty="0"/>
              <a:t>Common Obstacles</a:t>
            </a:r>
          </a:p>
        </p:txBody>
      </p:sp>
      <p:sp>
        <p:nvSpPr>
          <p:cNvPr id="9" name="Text Placeholder 8">
            <a:extLst>
              <a:ext uri="{FF2B5EF4-FFF2-40B4-BE49-F238E27FC236}">
                <a16:creationId xmlns:a16="http://schemas.microsoft.com/office/drawing/2014/main" id="{6C42E00F-3E3D-DB41-AFB7-AF68944040C3}"/>
              </a:ext>
            </a:extLst>
          </p:cNvPr>
          <p:cNvSpPr>
            <a:spLocks noGrp="1"/>
          </p:cNvSpPr>
          <p:nvPr>
            <p:ph type="body" sz="quarter" idx="17"/>
          </p:nvPr>
        </p:nvSpPr>
        <p:spPr>
          <a:xfrm>
            <a:off x="8195798" y="1643319"/>
            <a:ext cx="3541939" cy="297275"/>
          </a:xfrm>
        </p:spPr>
        <p:txBody>
          <a:bodyPr/>
          <a:lstStyle/>
          <a:p>
            <a:r>
              <a:rPr lang="en-US" dirty="0"/>
              <a:t>Info-Tech’s Approach</a:t>
            </a:r>
          </a:p>
        </p:txBody>
      </p:sp>
      <p:sp>
        <p:nvSpPr>
          <p:cNvPr id="4" name="Text Placeholder 3">
            <a:extLst>
              <a:ext uri="{FF2B5EF4-FFF2-40B4-BE49-F238E27FC236}">
                <a16:creationId xmlns:a16="http://schemas.microsoft.com/office/drawing/2014/main" id="{27793FA1-A38B-2C4F-AAC9-FBF515D54EB3}"/>
              </a:ext>
            </a:extLst>
          </p:cNvPr>
          <p:cNvSpPr>
            <a:spLocks noGrp="1"/>
          </p:cNvSpPr>
          <p:nvPr>
            <p:ph type="body" sz="quarter" idx="18"/>
          </p:nvPr>
        </p:nvSpPr>
        <p:spPr>
          <a:xfrm>
            <a:off x="382352" y="2136065"/>
            <a:ext cx="3657789" cy="3190321"/>
          </a:xfrm>
          <a:prstGeom prst="rect">
            <a:avLst/>
          </a:prstGeom>
        </p:spPr>
        <p:txBody>
          <a:bodyPr/>
          <a:lstStyle/>
          <a:p>
            <a:pPr marL="284400" indent="-285750">
              <a:lnSpc>
                <a:spcPct val="100000"/>
              </a:lnSpc>
              <a:spcBef>
                <a:spcPts val="600"/>
              </a:spcBef>
            </a:pPr>
            <a:r>
              <a:rPr lang="en-CA" dirty="0">
                <a:effectLst/>
                <a:cs typeface="Arial" panose="020B0604020202020204" pitchFamily="34" charset="0"/>
              </a:rPr>
              <a:t>Competitive differentiation, cost optimization, digital transformation, and operational efficiency are just some of your strategic priorities that generative AI (Gen AI) promises to support.</a:t>
            </a:r>
          </a:p>
          <a:p>
            <a:pPr marL="284400" indent="-285750">
              <a:lnSpc>
                <a:spcPct val="100000"/>
              </a:lnSpc>
              <a:spcBef>
                <a:spcPts val="600"/>
              </a:spcBef>
            </a:pPr>
            <a:r>
              <a:rPr lang="en-CA" dirty="0">
                <a:solidFill>
                  <a:srgbClr val="000000"/>
                </a:solidFill>
                <a:cs typeface="Arial" panose="020B0604020202020204" pitchFamily="34" charset="0"/>
              </a:rPr>
              <a:t>Your stakeholders are re</a:t>
            </a:r>
            <a:r>
              <a:rPr lang="en-CA" dirty="0">
                <a:cs typeface="Arial" panose="020B0604020202020204" pitchFamily="34" charset="0"/>
              </a:rPr>
              <a:t>ady to invest in Gen AI vendors and to investigate and demonstrate opportunities in your teams, products, and services with Gen AI embedded.</a:t>
            </a:r>
          </a:p>
          <a:p>
            <a:pPr marL="284400" indent="-285750">
              <a:lnSpc>
                <a:spcPct val="100000"/>
              </a:lnSpc>
              <a:spcBef>
                <a:spcPts val="600"/>
              </a:spcBef>
            </a:pPr>
            <a:r>
              <a:rPr lang="en-CA" dirty="0">
                <a:cs typeface="Arial" panose="020B0604020202020204" pitchFamily="34" charset="0"/>
              </a:rPr>
              <a:t>Gen AI is new to your organization. The lack of internal capabilities to assess, select, and procure Gen AI tools creates confusion on navigating the vast Gen AI marketplace and developing the right criteria to select the appropriate solutions.</a:t>
            </a:r>
            <a:endParaRPr lang="en-US" dirty="0">
              <a:solidFill>
                <a:srgbClr val="000000"/>
              </a:solidFill>
            </a:endParaRPr>
          </a:p>
        </p:txBody>
      </p:sp>
      <p:sp>
        <p:nvSpPr>
          <p:cNvPr id="6" name="Text Placeholder 5">
            <a:extLst>
              <a:ext uri="{FF2B5EF4-FFF2-40B4-BE49-F238E27FC236}">
                <a16:creationId xmlns:a16="http://schemas.microsoft.com/office/drawing/2014/main" id="{A7C9325C-82FA-1447-94F3-75405DB036ED}"/>
              </a:ext>
            </a:extLst>
          </p:cNvPr>
          <p:cNvSpPr>
            <a:spLocks noGrp="1"/>
          </p:cNvSpPr>
          <p:nvPr>
            <p:ph type="body" sz="quarter" idx="19"/>
          </p:nvPr>
        </p:nvSpPr>
        <p:spPr>
          <a:xfrm>
            <a:off x="4248788" y="2140752"/>
            <a:ext cx="3785534" cy="3431351"/>
          </a:xfrm>
          <a:prstGeom prst="rect">
            <a:avLst/>
          </a:prstGeom>
        </p:spPr>
        <p:txBody>
          <a:bodyPr/>
          <a:lstStyle/>
          <a:p>
            <a:pPr marL="285750" indent="-285750">
              <a:lnSpc>
                <a:spcPts val="1800"/>
              </a:lnSpc>
              <a:spcBef>
                <a:spcPts val="600"/>
              </a:spcBef>
            </a:pPr>
            <a:r>
              <a:rPr lang="en-US" sz="1350" dirty="0"/>
              <a:t>The Gen AI marketplace is very broad and diverse and is constantly changing. Finding the right tools is confusing and overwhelming.</a:t>
            </a:r>
          </a:p>
          <a:p>
            <a:pPr marL="285750" indent="-285750">
              <a:lnSpc>
                <a:spcPts val="1800"/>
              </a:lnSpc>
              <a:spcBef>
                <a:spcPts val="600"/>
              </a:spcBef>
            </a:pPr>
            <a:r>
              <a:rPr lang="en-CA" sz="1350" dirty="0"/>
              <a:t>Gen AI can generate significant organizational changes, and current systems, processes, and roles may not be ready or able to adopt them. Vendors may not be able to accommodate your way of working in the configuration, implementation, and operational support of their tools.</a:t>
            </a:r>
            <a:endParaRPr lang="en-US" sz="1350" dirty="0"/>
          </a:p>
          <a:p>
            <a:pPr marL="285750" indent="-285750">
              <a:lnSpc>
                <a:spcPts val="1800"/>
              </a:lnSpc>
              <a:spcBef>
                <a:spcPts val="600"/>
              </a:spcBef>
            </a:pPr>
            <a:r>
              <a:rPr lang="en-US" sz="1350" dirty="0"/>
              <a:t>Many Gen AI solutions are currently open-source, but teams and stakeholders can be hesitant about its adoption, its long-term viability, the risks, and the costs of ongoing support. Open-source needs skills beyond what commercial software typically requires.</a:t>
            </a:r>
          </a:p>
        </p:txBody>
      </p:sp>
      <p:sp>
        <p:nvSpPr>
          <p:cNvPr id="8" name="Text Placeholder 7">
            <a:extLst>
              <a:ext uri="{FF2B5EF4-FFF2-40B4-BE49-F238E27FC236}">
                <a16:creationId xmlns:a16="http://schemas.microsoft.com/office/drawing/2014/main" id="{90AD9441-D636-F047-A10D-3ADBEEBBB987}"/>
              </a:ext>
            </a:extLst>
          </p:cNvPr>
          <p:cNvSpPr>
            <a:spLocks noGrp="1"/>
          </p:cNvSpPr>
          <p:nvPr>
            <p:ph type="body" sz="quarter" idx="20"/>
          </p:nvPr>
        </p:nvSpPr>
        <p:spPr>
          <a:xfrm>
            <a:off x="8258651" y="2136065"/>
            <a:ext cx="3707918" cy="3740165"/>
          </a:xfrm>
          <a:prstGeom prst="rect">
            <a:avLst/>
          </a:prstGeom>
        </p:spPr>
        <p:txBody>
          <a:bodyPr/>
          <a:lstStyle/>
          <a:p>
            <a:pPr marL="285750" indent="-285750">
              <a:lnSpc>
                <a:spcPct val="100000"/>
              </a:lnSpc>
              <a:spcBef>
                <a:spcPts val="600"/>
              </a:spcBef>
            </a:pPr>
            <a:r>
              <a:rPr lang="en-US" b="1" dirty="0">
                <a:solidFill>
                  <a:schemeClr val="tx1"/>
                </a:solidFill>
              </a:rPr>
              <a:t>Outline the value you expect to gain.</a:t>
            </a:r>
            <a:r>
              <a:rPr lang="en-US" dirty="0">
                <a:solidFill>
                  <a:schemeClr val="tx1"/>
                </a:solidFill>
              </a:rPr>
              <a:t> Discuss current business and IT priorities, use cases, and value opportunities to determine what to expect from Gen AI tools.</a:t>
            </a:r>
          </a:p>
          <a:p>
            <a:pPr marL="285750" indent="-285750">
              <a:lnSpc>
                <a:spcPct val="100000"/>
              </a:lnSpc>
              <a:spcBef>
                <a:spcPts val="600"/>
              </a:spcBef>
              <a:buFont typeface="Arial" panose="020B0604020202020204" pitchFamily="34" charset="0"/>
              <a:buChar char="•"/>
            </a:pPr>
            <a:r>
              <a:rPr lang="en-US" b="1" dirty="0">
                <a:solidFill>
                  <a:schemeClr val="tx1"/>
                </a:solidFill>
              </a:rPr>
              <a:t>Define your vendor and tooling selection criteria. </a:t>
            </a:r>
            <a:r>
              <a:rPr lang="en-US" dirty="0">
                <a:solidFill>
                  <a:schemeClr val="tx1"/>
                </a:solidFill>
              </a:rPr>
              <a:t>Clarify the driving factors in your evaluation of Gen AI solution using your existing vendor evaluation practices as a starting point.</a:t>
            </a:r>
          </a:p>
          <a:p>
            <a:pPr marL="734967" lvl="1" indent="-285750">
              <a:lnSpc>
                <a:spcPct val="100000"/>
              </a:lnSpc>
              <a:spcBef>
                <a:spcPts val="600"/>
              </a:spcBef>
              <a:buFont typeface="Courier New" panose="02070309020205020404" pitchFamily="49" charset="0"/>
              <a:buChar char="o"/>
            </a:pPr>
            <a:r>
              <a:rPr lang="en-US" dirty="0">
                <a:solidFill>
                  <a:schemeClr val="tx1"/>
                </a:solidFill>
              </a:rPr>
              <a:t>Use Info-Tech’s </a:t>
            </a:r>
            <a:r>
              <a:rPr lang="en-US" i="1" dirty="0">
                <a:solidFill>
                  <a:schemeClr val="tx1"/>
                </a:solidFill>
              </a:rPr>
              <a:t>Generative AI Vendor Selection Criteria Workbook </a:t>
            </a:r>
            <a:r>
              <a:rPr lang="en-US" dirty="0">
                <a:solidFill>
                  <a:schemeClr val="tx1"/>
                </a:solidFill>
              </a:rPr>
              <a:t>to define and prioritize the selection criteria that will influence vendor selection.</a:t>
            </a:r>
          </a:p>
        </p:txBody>
      </p:sp>
    </p:spTree>
    <p:extLst>
      <p:ext uri="{BB962C8B-B14F-4D97-AF65-F5344CB8AC3E}">
        <p14:creationId xmlns:p14="http://schemas.microsoft.com/office/powerpoint/2010/main" val="265131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7F83C-53BE-854C-81B6-A99DD6EDD402}"/>
              </a:ext>
            </a:extLst>
          </p:cNvPr>
          <p:cNvSpPr>
            <a:spLocks noGrp="1"/>
          </p:cNvSpPr>
          <p:nvPr>
            <p:ph type="title"/>
          </p:nvPr>
        </p:nvSpPr>
        <p:spPr/>
        <p:txBody>
          <a:bodyPr/>
          <a:lstStyle/>
          <a:p>
            <a:r>
              <a:rPr lang="en-CA" spc="-79" dirty="0"/>
              <a:t>Insight summary</a:t>
            </a:r>
            <a:endParaRPr lang="en-US" dirty="0"/>
          </a:p>
        </p:txBody>
      </p:sp>
      <p:graphicFrame>
        <p:nvGraphicFramePr>
          <p:cNvPr id="25" name="Table 24">
            <a:extLst>
              <a:ext uri="{FF2B5EF4-FFF2-40B4-BE49-F238E27FC236}">
                <a16:creationId xmlns:a16="http://schemas.microsoft.com/office/drawing/2014/main" id="{33A80B2B-1D03-4BCD-AEB8-647ADC62AD9F}"/>
              </a:ext>
            </a:extLst>
          </p:cNvPr>
          <p:cNvGraphicFramePr>
            <a:graphicFrameLocks noGrp="1"/>
          </p:cNvGraphicFramePr>
          <p:nvPr>
            <p:extLst>
              <p:ext uri="{D42A27DB-BD31-4B8C-83A1-F6EECF244321}">
                <p14:modId xmlns:p14="http://schemas.microsoft.com/office/powerpoint/2010/main" val="2030310809"/>
              </p:ext>
            </p:extLst>
          </p:nvPr>
        </p:nvGraphicFramePr>
        <p:xfrm>
          <a:off x="3540033" y="318355"/>
          <a:ext cx="8286384" cy="1586929"/>
        </p:xfrm>
        <a:graphic>
          <a:graphicData uri="http://schemas.openxmlformats.org/drawingml/2006/table">
            <a:tbl>
              <a:tblPr bandRow="1">
                <a:tableStyleId>{5C22544A-7EE6-4342-B048-85BDC9FD1C3A}</a:tableStyleId>
              </a:tblPr>
              <a:tblGrid>
                <a:gridCol w="8286384">
                  <a:extLst>
                    <a:ext uri="{9D8B030D-6E8A-4147-A177-3AD203B41FA5}">
                      <a16:colId xmlns:a16="http://schemas.microsoft.com/office/drawing/2014/main" val="1362635670"/>
                    </a:ext>
                  </a:extLst>
                </a:gridCol>
              </a:tblGrid>
              <a:tr h="0">
                <a:tc>
                  <a:txBody>
                    <a:bodyPr/>
                    <a:lstStyle/>
                    <a:p>
                      <a:pPr marL="0" algn="l" defTabSz="914400" rtl="0" eaLnBrk="1" latinLnBrk="0" hangingPunct="1">
                        <a:spcBef>
                          <a:spcPts val="800"/>
                        </a:spcBef>
                      </a:pPr>
                      <a:r>
                        <a:rPr lang="en-US" sz="1600" b="1" kern="1200" dirty="0">
                          <a:solidFill>
                            <a:srgbClr val="2576B7"/>
                          </a:solidFill>
                          <a:latin typeface="Montserrat SemiBold" pitchFamily="2" charset="77"/>
                          <a:ea typeface="+mn-ea"/>
                          <a:cs typeface="+mn-cs"/>
                        </a:rPr>
                        <a:t>Overarching insight: </a:t>
                      </a:r>
                      <a:r>
                        <a:rPr lang="en-US" sz="1600" b="1" dirty="0">
                          <a:solidFill>
                            <a:schemeClr val="accent1"/>
                          </a:solidFill>
                          <a:latin typeface="Montserrat SemiBold" panose="00000700000000000000" pitchFamily="2" charset="0"/>
                          <a:ea typeface="Roboto Condensed Light" panose="02000000000000000000" pitchFamily="2" charset="0"/>
                        </a:rPr>
                        <a:t>Invest in the Gen AI tools that strike an acceptable balance between your use cases and the risks and costs of implementing and operating them. </a:t>
                      </a:r>
                      <a:endParaRPr lang="en-CA" sz="1600" b="1" kern="1200" dirty="0">
                        <a:solidFill>
                          <a:srgbClr val="2576B7"/>
                        </a:solidFill>
                        <a:latin typeface="Montserrat SemiBold" panose="00000700000000000000" pitchFamily="2"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alpha val="23000"/>
                      </a:schemeClr>
                    </a:solidFill>
                  </a:tcPr>
                </a:tc>
                <a:extLst>
                  <a:ext uri="{0D108BD9-81ED-4DB2-BD59-A6C34878D82A}">
                    <a16:rowId xmlns:a16="http://schemas.microsoft.com/office/drawing/2014/main" val="1384045114"/>
                  </a:ext>
                </a:extLst>
              </a:tr>
              <a:tr h="557048">
                <a:tc>
                  <a:txBody>
                    <a:bodyPr/>
                    <a:lstStyle/>
                    <a:p>
                      <a:pPr>
                        <a:lnSpc>
                          <a:spcPts val="1800"/>
                        </a:lnSpc>
                        <a:spcBef>
                          <a:spcPts val="800"/>
                        </a:spcBef>
                      </a:pPr>
                      <a:r>
                        <a:rPr lang="en-US" sz="1400" dirty="0">
                          <a:solidFill>
                            <a:schemeClr val="accent1"/>
                          </a:solidFill>
                          <a:latin typeface="Roboto Condensed Light" panose="02000000000000000000" pitchFamily="2" charset="0"/>
                          <a:ea typeface="Roboto Condensed Light" panose="02000000000000000000" pitchFamily="2" charset="0"/>
                        </a:rPr>
                        <a:t>Vendors with ready-to-use solutions, a proven track record, and canned templates of demonstratable use cases are good starting points. Position your Gen AI tool pilots to assess the organizational fit of Gen AI and build the foundational competencies to support it.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alpha val="23000"/>
                      </a:schemeClr>
                    </a:solidFill>
                  </a:tcPr>
                </a:tc>
                <a:extLst>
                  <a:ext uri="{0D108BD9-81ED-4DB2-BD59-A6C34878D82A}">
                    <a16:rowId xmlns:a16="http://schemas.microsoft.com/office/drawing/2014/main" val="4099423048"/>
                  </a:ext>
                </a:extLst>
              </a:tr>
            </a:tbl>
          </a:graphicData>
        </a:graphic>
      </p:graphicFrame>
      <p:graphicFrame>
        <p:nvGraphicFramePr>
          <p:cNvPr id="26" name="Table 25">
            <a:extLst>
              <a:ext uri="{FF2B5EF4-FFF2-40B4-BE49-F238E27FC236}">
                <a16:creationId xmlns:a16="http://schemas.microsoft.com/office/drawing/2014/main" id="{C09FA1B5-E16C-43CC-976D-E5325F4D9615}"/>
              </a:ext>
            </a:extLst>
          </p:cNvPr>
          <p:cNvGraphicFramePr>
            <a:graphicFrameLocks noGrp="1"/>
          </p:cNvGraphicFramePr>
          <p:nvPr>
            <p:extLst>
              <p:ext uri="{D42A27DB-BD31-4B8C-83A1-F6EECF244321}">
                <p14:modId xmlns:p14="http://schemas.microsoft.com/office/powerpoint/2010/main" val="874922303"/>
              </p:ext>
            </p:extLst>
          </p:nvPr>
        </p:nvGraphicFramePr>
        <p:xfrm>
          <a:off x="3553097" y="2013907"/>
          <a:ext cx="2677886" cy="3303334"/>
        </p:xfrm>
        <a:graphic>
          <a:graphicData uri="http://schemas.openxmlformats.org/drawingml/2006/table">
            <a:tbl>
              <a:tblPr bandRow="1">
                <a:tableStyleId>{5C22544A-7EE6-4342-B048-85BDC9FD1C3A}</a:tableStyleId>
              </a:tblPr>
              <a:tblGrid>
                <a:gridCol w="2677886">
                  <a:extLst>
                    <a:ext uri="{9D8B030D-6E8A-4147-A177-3AD203B41FA5}">
                      <a16:colId xmlns:a16="http://schemas.microsoft.com/office/drawing/2014/main" val="1362635670"/>
                    </a:ext>
                  </a:extLst>
                </a:gridCol>
              </a:tblGrid>
              <a:tr h="888299">
                <a:tc>
                  <a:txBody>
                    <a:bodyPr/>
                    <a:lstStyle/>
                    <a:p>
                      <a:pPr algn="l">
                        <a:lnSpc>
                          <a:spcPts val="1900"/>
                        </a:lnSpc>
                        <a:tabLst/>
                      </a:pPr>
                      <a:r>
                        <a:rPr lang="en-US" sz="1600" b="1" kern="1200" dirty="0">
                          <a:solidFill>
                            <a:schemeClr val="accent1"/>
                          </a:solidFill>
                          <a:latin typeface="Montserrat SemiBold" panose="00000700000000000000" pitchFamily="2" charset="0"/>
                          <a:ea typeface="Roboto Condensed Light" panose="02000000000000000000" pitchFamily="2" charset="0"/>
                          <a:cs typeface="+mn-cs"/>
                        </a:rPr>
                        <a:t>Don’t get caught in the hype; focus on the problem.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alpha val="23000"/>
                      </a:schemeClr>
                    </a:solidFill>
                  </a:tcPr>
                </a:tc>
                <a:extLst>
                  <a:ext uri="{0D108BD9-81ED-4DB2-BD59-A6C34878D82A}">
                    <a16:rowId xmlns:a16="http://schemas.microsoft.com/office/drawing/2014/main" val="1384045114"/>
                  </a:ext>
                </a:extLst>
              </a:tr>
              <a:tr h="2415035">
                <a:tc>
                  <a:txBody>
                    <a:bodyPr/>
                    <a:lstStyle/>
                    <a:p>
                      <a:pPr algn="l">
                        <a:lnSpc>
                          <a:spcPts val="1900"/>
                        </a:lnSpc>
                        <a:tabLst/>
                      </a:pPr>
                      <a:r>
                        <a:rPr lang="en-US" sz="1400" dirty="0">
                          <a:solidFill>
                            <a:schemeClr val="accent1"/>
                          </a:solidFill>
                          <a:latin typeface="Roboto Condensed Light" panose="02000000000000000000" pitchFamily="2" charset="0"/>
                          <a:ea typeface="Roboto Condensed Light" panose="02000000000000000000" pitchFamily="2" charset="0"/>
                        </a:rPr>
                        <a:t>Gen AI marketing can take your focus away from what is important. Put the human front and center to understand how Gen AI tools can be integrated and embedded into a worker’s activities and workflows and how it drives organizational, department, and individual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alpha val="23000"/>
                      </a:schemeClr>
                    </a:solidFill>
                  </a:tcPr>
                </a:tc>
                <a:extLst>
                  <a:ext uri="{0D108BD9-81ED-4DB2-BD59-A6C34878D82A}">
                    <a16:rowId xmlns:a16="http://schemas.microsoft.com/office/drawing/2014/main" val="4099423048"/>
                  </a:ext>
                </a:extLst>
              </a:tr>
            </a:tbl>
          </a:graphicData>
        </a:graphic>
      </p:graphicFrame>
      <p:graphicFrame>
        <p:nvGraphicFramePr>
          <p:cNvPr id="27" name="Table 26">
            <a:extLst>
              <a:ext uri="{FF2B5EF4-FFF2-40B4-BE49-F238E27FC236}">
                <a16:creationId xmlns:a16="http://schemas.microsoft.com/office/drawing/2014/main" id="{F3AD3190-68CD-4553-B716-65571393DC30}"/>
              </a:ext>
            </a:extLst>
          </p:cNvPr>
          <p:cNvGraphicFramePr>
            <a:graphicFrameLocks noGrp="1"/>
          </p:cNvGraphicFramePr>
          <p:nvPr>
            <p:extLst>
              <p:ext uri="{D42A27DB-BD31-4B8C-83A1-F6EECF244321}">
                <p14:modId xmlns:p14="http://schemas.microsoft.com/office/powerpoint/2010/main" val="2711918069"/>
              </p:ext>
            </p:extLst>
          </p:nvPr>
        </p:nvGraphicFramePr>
        <p:xfrm>
          <a:off x="6357346" y="2013907"/>
          <a:ext cx="2677886" cy="3303334"/>
        </p:xfrm>
        <a:graphic>
          <a:graphicData uri="http://schemas.openxmlformats.org/drawingml/2006/table">
            <a:tbl>
              <a:tblPr bandRow="1">
                <a:tableStyleId>{5C22544A-7EE6-4342-B048-85BDC9FD1C3A}</a:tableStyleId>
              </a:tblPr>
              <a:tblGrid>
                <a:gridCol w="2677886">
                  <a:extLst>
                    <a:ext uri="{9D8B030D-6E8A-4147-A177-3AD203B41FA5}">
                      <a16:colId xmlns:a16="http://schemas.microsoft.com/office/drawing/2014/main" val="1362635670"/>
                    </a:ext>
                  </a:extLst>
                </a:gridCol>
              </a:tblGrid>
              <a:tr h="788700">
                <a:tc>
                  <a:txBody>
                    <a:bodyPr/>
                    <a:lstStyle/>
                    <a:p>
                      <a:pPr algn="l">
                        <a:lnSpc>
                          <a:spcPts val="1900"/>
                        </a:lnSpc>
                        <a:tabLst/>
                      </a:pPr>
                      <a:r>
                        <a:rPr lang="en-US" sz="1600" b="1" kern="1200" dirty="0">
                          <a:solidFill>
                            <a:schemeClr val="accent1"/>
                          </a:solidFill>
                          <a:latin typeface="+mj-lt"/>
                          <a:ea typeface="Roboto Condensed Light" panose="02000000000000000000" pitchFamily="2" charset="0"/>
                          <a:cs typeface="+mn-cs"/>
                        </a:rPr>
                        <a:t>Treat Gen AI as any other technology in IT procurement.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alpha val="23000"/>
                      </a:schemeClr>
                    </a:solidFill>
                  </a:tcPr>
                </a:tc>
                <a:extLst>
                  <a:ext uri="{0D108BD9-81ED-4DB2-BD59-A6C34878D82A}">
                    <a16:rowId xmlns:a16="http://schemas.microsoft.com/office/drawing/2014/main" val="1384045114"/>
                  </a:ext>
                </a:extLst>
              </a:tr>
              <a:tr h="2406702">
                <a:tc>
                  <a:txBody>
                    <a:bodyPr/>
                    <a:lstStyle/>
                    <a:p>
                      <a:pPr algn="l">
                        <a:lnSpc>
                          <a:spcPts val="1900"/>
                        </a:lnSpc>
                        <a:tabLst/>
                      </a:pPr>
                      <a:r>
                        <a:rPr lang="en-US" sz="1400" dirty="0">
                          <a:solidFill>
                            <a:schemeClr val="accent1"/>
                          </a:solidFill>
                          <a:latin typeface="Roboto Condensed Light" panose="02000000000000000000" pitchFamily="2" charset="0"/>
                          <a:ea typeface="Roboto Condensed Light" panose="02000000000000000000" pitchFamily="2" charset="0"/>
                        </a:rPr>
                        <a:t>Much of the selection criteria (e.g. features and functionalities, security, vendor viability) in traditional vendor selection still apply for Gen AI. Adjust your current vendor selection practice to accommodate the context, intricacies and nuances of Gen AI using your existing selection framework and methodologies as a starting point.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alpha val="23000"/>
                      </a:schemeClr>
                    </a:solidFill>
                  </a:tcPr>
                </a:tc>
                <a:extLst>
                  <a:ext uri="{0D108BD9-81ED-4DB2-BD59-A6C34878D82A}">
                    <a16:rowId xmlns:a16="http://schemas.microsoft.com/office/drawing/2014/main" val="4099423048"/>
                  </a:ext>
                </a:extLst>
              </a:tr>
            </a:tbl>
          </a:graphicData>
        </a:graphic>
      </p:graphicFrame>
      <p:graphicFrame>
        <p:nvGraphicFramePr>
          <p:cNvPr id="28" name="Table 27">
            <a:extLst>
              <a:ext uri="{FF2B5EF4-FFF2-40B4-BE49-F238E27FC236}">
                <a16:creationId xmlns:a16="http://schemas.microsoft.com/office/drawing/2014/main" id="{B64523AE-FEE2-428C-838E-7B923146631D}"/>
              </a:ext>
            </a:extLst>
          </p:cNvPr>
          <p:cNvGraphicFramePr>
            <a:graphicFrameLocks noGrp="1"/>
          </p:cNvGraphicFramePr>
          <p:nvPr>
            <p:extLst>
              <p:ext uri="{D42A27DB-BD31-4B8C-83A1-F6EECF244321}">
                <p14:modId xmlns:p14="http://schemas.microsoft.com/office/powerpoint/2010/main" val="589028728"/>
              </p:ext>
            </p:extLst>
          </p:nvPr>
        </p:nvGraphicFramePr>
        <p:xfrm>
          <a:off x="9161595" y="2013907"/>
          <a:ext cx="2677886" cy="3303334"/>
        </p:xfrm>
        <a:graphic>
          <a:graphicData uri="http://schemas.openxmlformats.org/drawingml/2006/table">
            <a:tbl>
              <a:tblPr bandRow="1">
                <a:tableStyleId>{5C22544A-7EE6-4342-B048-85BDC9FD1C3A}</a:tableStyleId>
              </a:tblPr>
              <a:tblGrid>
                <a:gridCol w="2677886">
                  <a:extLst>
                    <a:ext uri="{9D8B030D-6E8A-4147-A177-3AD203B41FA5}">
                      <a16:colId xmlns:a16="http://schemas.microsoft.com/office/drawing/2014/main" val="1362635670"/>
                    </a:ext>
                  </a:extLst>
                </a:gridCol>
              </a:tblGrid>
              <a:tr h="838869">
                <a:tc>
                  <a:txBody>
                    <a:bodyPr/>
                    <a:lstStyle/>
                    <a:p>
                      <a:pPr marL="0" algn="l" defTabSz="914400" rtl="0" eaLnBrk="1" latinLnBrk="0" hangingPunct="1">
                        <a:spcBef>
                          <a:spcPts val="800"/>
                        </a:spcBef>
                      </a:pPr>
                      <a:r>
                        <a:rPr lang="en-US" sz="1600" b="1" kern="1200" dirty="0">
                          <a:solidFill>
                            <a:schemeClr val="accent1"/>
                          </a:solidFill>
                          <a:latin typeface="+mj-lt"/>
                          <a:ea typeface="Roboto Condensed Light" panose="02000000000000000000" pitchFamily="2" charset="0"/>
                          <a:cs typeface="+mn-cs"/>
                        </a:rPr>
                        <a:t>Innovate with a purpose.</a:t>
                      </a:r>
                      <a:br>
                        <a:rPr lang="en-US" sz="1600" b="1" kern="1200" dirty="0">
                          <a:solidFill>
                            <a:schemeClr val="accent1"/>
                          </a:solidFill>
                          <a:latin typeface="+mj-lt"/>
                          <a:ea typeface="Roboto Condensed Light" panose="02000000000000000000" pitchFamily="2" charset="0"/>
                          <a:cs typeface="+mn-cs"/>
                        </a:rPr>
                      </a:br>
                      <a:endParaRPr lang="en-CA" sz="1600" b="1" kern="1200" dirty="0">
                        <a:solidFill>
                          <a:schemeClr val="accent1"/>
                        </a:solidFill>
                        <a:latin typeface="+mj-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alpha val="23000"/>
                      </a:schemeClr>
                    </a:solidFill>
                  </a:tcPr>
                </a:tc>
                <a:extLst>
                  <a:ext uri="{0D108BD9-81ED-4DB2-BD59-A6C34878D82A}">
                    <a16:rowId xmlns:a16="http://schemas.microsoft.com/office/drawing/2014/main" val="1384045114"/>
                  </a:ext>
                </a:extLst>
              </a:tr>
              <a:tr h="2464465">
                <a:tc>
                  <a:txBody>
                    <a:bodyPr/>
                    <a:lstStyle/>
                    <a:p>
                      <a:pPr algn="l">
                        <a:lnSpc>
                          <a:spcPts val="1900"/>
                        </a:lnSpc>
                        <a:tabLst/>
                      </a:pPr>
                      <a:r>
                        <a:rPr lang="en-US" sz="1400" dirty="0">
                          <a:solidFill>
                            <a:schemeClr val="accent1"/>
                          </a:solidFill>
                          <a:ea typeface="Roboto Condensed Light" panose="02000000000000000000" pitchFamily="2" charset="0"/>
                        </a:rPr>
                        <a:t>Do not reinvent the wheel and lower your risk of success. Stick to the use cases proven successful in your prospective Gen AI vendor to understand their value and fit in your organization and how your teams can transform the way they work. Use your lessons learned to discover scaling opportunities.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alpha val="23000"/>
                      </a:schemeClr>
                    </a:solidFill>
                  </a:tcPr>
                </a:tc>
                <a:extLst>
                  <a:ext uri="{0D108BD9-81ED-4DB2-BD59-A6C34878D82A}">
                    <a16:rowId xmlns:a16="http://schemas.microsoft.com/office/drawing/2014/main" val="4099423048"/>
                  </a:ext>
                </a:extLst>
              </a:tr>
            </a:tbl>
          </a:graphicData>
        </a:graphic>
      </p:graphicFrame>
      <p:graphicFrame>
        <p:nvGraphicFramePr>
          <p:cNvPr id="29" name="Table 28">
            <a:extLst>
              <a:ext uri="{FF2B5EF4-FFF2-40B4-BE49-F238E27FC236}">
                <a16:creationId xmlns:a16="http://schemas.microsoft.com/office/drawing/2014/main" id="{9ADA2143-A8C4-4662-89D6-356689B01EDC}"/>
              </a:ext>
            </a:extLst>
          </p:cNvPr>
          <p:cNvGraphicFramePr>
            <a:graphicFrameLocks noGrp="1"/>
          </p:cNvGraphicFramePr>
          <p:nvPr>
            <p:extLst>
              <p:ext uri="{D42A27DB-BD31-4B8C-83A1-F6EECF244321}">
                <p14:modId xmlns:p14="http://schemas.microsoft.com/office/powerpoint/2010/main" val="1415804764"/>
              </p:ext>
            </p:extLst>
          </p:nvPr>
        </p:nvGraphicFramePr>
        <p:xfrm>
          <a:off x="3553096" y="5432887"/>
          <a:ext cx="8273321" cy="922251"/>
        </p:xfrm>
        <a:graphic>
          <a:graphicData uri="http://schemas.openxmlformats.org/drawingml/2006/table">
            <a:tbl>
              <a:tblPr bandRow="1">
                <a:tableStyleId>{5C22544A-7EE6-4342-B048-85BDC9FD1C3A}</a:tableStyleId>
              </a:tblPr>
              <a:tblGrid>
                <a:gridCol w="8273321">
                  <a:extLst>
                    <a:ext uri="{9D8B030D-6E8A-4147-A177-3AD203B41FA5}">
                      <a16:colId xmlns:a16="http://schemas.microsoft.com/office/drawing/2014/main" val="1362635670"/>
                    </a:ext>
                  </a:extLst>
                </a:gridCol>
              </a:tblGrid>
              <a:tr h="362313">
                <a:tc>
                  <a:txBody>
                    <a:bodyPr/>
                    <a:lstStyle/>
                    <a:p>
                      <a:pPr marL="0" algn="l" defTabSz="914400" rtl="0" eaLnBrk="1" latinLnBrk="0" hangingPunct="1">
                        <a:spcBef>
                          <a:spcPts val="800"/>
                        </a:spcBef>
                      </a:pPr>
                      <a:r>
                        <a:rPr lang="en-US" sz="1600" b="1" kern="1200" dirty="0">
                          <a:solidFill>
                            <a:schemeClr val="accent1"/>
                          </a:solidFill>
                          <a:latin typeface="+mj-lt"/>
                          <a:ea typeface="Roboto Condensed Light" panose="02000000000000000000" pitchFamily="2" charset="0"/>
                          <a:cs typeface="+mn-cs"/>
                        </a:rPr>
                        <a:t>Position your prospective vendor as a partner and not just a trainer. </a:t>
                      </a:r>
                      <a:endParaRPr lang="en-CA" sz="1600" b="1" kern="1200" dirty="0">
                        <a:solidFill>
                          <a:schemeClr val="accent1"/>
                        </a:solidFill>
                        <a:latin typeface="+mj-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alpha val="23000"/>
                      </a:schemeClr>
                    </a:solidFill>
                  </a:tcPr>
                </a:tc>
                <a:extLst>
                  <a:ext uri="{0D108BD9-81ED-4DB2-BD59-A6C34878D82A}">
                    <a16:rowId xmlns:a16="http://schemas.microsoft.com/office/drawing/2014/main" val="1384045114"/>
                  </a:ext>
                </a:extLst>
              </a:tr>
              <a:tr h="559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Roboto Condensed Light" panose="02000000000000000000" pitchFamily="2" charset="0"/>
                          <a:ea typeface="Roboto Condensed Light" panose="02000000000000000000" pitchFamily="2" charset="0"/>
                        </a:rPr>
                        <a:t>Success goes beyond the pilot. It involves the development of a practice that is often supported and supplied with tailored tactics and on-hand advice from the vendor.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alpha val="23000"/>
                      </a:schemeClr>
                    </a:solidFill>
                  </a:tcPr>
                </a:tc>
                <a:extLst>
                  <a:ext uri="{0D108BD9-81ED-4DB2-BD59-A6C34878D82A}">
                    <a16:rowId xmlns:a16="http://schemas.microsoft.com/office/drawing/2014/main" val="4099423048"/>
                  </a:ext>
                </a:extLst>
              </a:tr>
            </a:tbl>
          </a:graphicData>
        </a:graphic>
      </p:graphicFrame>
    </p:spTree>
    <p:extLst>
      <p:ext uri="{BB962C8B-B14F-4D97-AF65-F5344CB8AC3E}">
        <p14:creationId xmlns:p14="http://schemas.microsoft.com/office/powerpoint/2010/main" val="237533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55AF7A-F158-DF3A-9530-FD4E543EC8DC}"/>
              </a:ext>
            </a:extLst>
          </p:cNvPr>
          <p:cNvSpPr>
            <a:spLocks noGrp="1"/>
          </p:cNvSpPr>
          <p:nvPr>
            <p:ph type="title"/>
          </p:nvPr>
        </p:nvSpPr>
        <p:spPr>
          <a:xfrm>
            <a:off x="354106" y="544769"/>
            <a:ext cx="8613431" cy="1130188"/>
          </a:xfrm>
        </p:spPr>
        <p:txBody>
          <a:bodyPr/>
          <a:lstStyle/>
          <a:p>
            <a:r>
              <a:rPr lang="en-US" dirty="0"/>
              <a:t>What is Gen AI?</a:t>
            </a:r>
            <a:endParaRPr lang="en-CA" dirty="0"/>
          </a:p>
        </p:txBody>
      </p:sp>
      <p:sp>
        <p:nvSpPr>
          <p:cNvPr id="3" name="Shape 60145">
            <a:extLst>
              <a:ext uri="{FF2B5EF4-FFF2-40B4-BE49-F238E27FC236}">
                <a16:creationId xmlns:a16="http://schemas.microsoft.com/office/drawing/2014/main" id="{B84F3A96-C4E8-3842-B93A-3FCA2978BCEC}"/>
              </a:ext>
            </a:extLst>
          </p:cNvPr>
          <p:cNvSpPr/>
          <p:nvPr/>
        </p:nvSpPr>
        <p:spPr>
          <a:xfrm>
            <a:off x="5173312" y="2233125"/>
            <a:ext cx="822960" cy="822962"/>
          </a:xfrm>
          <a:prstGeom prst="ellipse">
            <a:avLst/>
          </a:prstGeom>
          <a:solidFill>
            <a:schemeClr val="accent2"/>
          </a:solid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0" tIns="0" rIns="0" bIns="0" numCol="1" anchor="ctr">
            <a:no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defTabSz="554506">
              <a:lnSpc>
                <a:spcPct val="110000"/>
              </a:lnSpc>
              <a:defRPr/>
            </a:pPr>
            <a:endParaRPr sz="2813" dirty="0">
              <a:latin typeface="Roboto Condensed Light" panose="02000000000000000000" pitchFamily="2" charset="0"/>
            </a:endParaRPr>
          </a:p>
        </p:txBody>
      </p:sp>
      <p:sp>
        <p:nvSpPr>
          <p:cNvPr id="4" name="Shape 60149">
            <a:extLst>
              <a:ext uri="{FF2B5EF4-FFF2-40B4-BE49-F238E27FC236}">
                <a16:creationId xmlns:a16="http://schemas.microsoft.com/office/drawing/2014/main" id="{467037B7-4F92-1640-99CD-17326F8C3C84}"/>
              </a:ext>
            </a:extLst>
          </p:cNvPr>
          <p:cNvSpPr/>
          <p:nvPr/>
        </p:nvSpPr>
        <p:spPr>
          <a:xfrm>
            <a:off x="5170861" y="1060371"/>
            <a:ext cx="822960" cy="822962"/>
          </a:xfrm>
          <a:prstGeom prst="ellipse">
            <a:avLst/>
          </a:prstGeom>
          <a:solidFill>
            <a:schemeClr val="accent1"/>
          </a:solid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0" tIns="0" rIns="0" bIns="0" numCol="1" anchor="ctr">
            <a:no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defTabSz="554506">
              <a:lnSpc>
                <a:spcPct val="110000"/>
              </a:lnSpc>
              <a:defRPr/>
            </a:pPr>
            <a:endParaRPr sz="2813" dirty="0">
              <a:latin typeface="Roboto Condensed Light" panose="02000000000000000000" pitchFamily="2" charset="0"/>
            </a:endParaRPr>
          </a:p>
        </p:txBody>
      </p:sp>
      <p:sp>
        <p:nvSpPr>
          <p:cNvPr id="5" name="Shape 60153">
            <a:extLst>
              <a:ext uri="{FF2B5EF4-FFF2-40B4-BE49-F238E27FC236}">
                <a16:creationId xmlns:a16="http://schemas.microsoft.com/office/drawing/2014/main" id="{B5477BF2-79C2-4541-95CE-7C605416DC22}"/>
              </a:ext>
            </a:extLst>
          </p:cNvPr>
          <p:cNvSpPr/>
          <p:nvPr/>
        </p:nvSpPr>
        <p:spPr>
          <a:xfrm>
            <a:off x="5170861" y="3695493"/>
            <a:ext cx="822960" cy="822962"/>
          </a:xfrm>
          <a:prstGeom prst="ellipse">
            <a:avLst/>
          </a:prstGeom>
          <a:solidFill>
            <a:schemeClr val="accent3"/>
          </a:solid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0" tIns="0" rIns="0" bIns="0" numCol="1" anchor="ctr">
            <a:no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defTabSz="554506">
              <a:lnSpc>
                <a:spcPct val="110000"/>
              </a:lnSpc>
              <a:defRPr/>
            </a:pPr>
            <a:endParaRPr sz="2813" dirty="0">
              <a:latin typeface="Roboto Condensed Light" panose="02000000000000000000" pitchFamily="2" charset="0"/>
            </a:endParaRPr>
          </a:p>
        </p:txBody>
      </p:sp>
      <p:sp>
        <p:nvSpPr>
          <p:cNvPr id="7" name="TextBox 50">
            <a:extLst>
              <a:ext uri="{FF2B5EF4-FFF2-40B4-BE49-F238E27FC236}">
                <a16:creationId xmlns:a16="http://schemas.microsoft.com/office/drawing/2014/main" id="{6F2C54E8-786C-4B42-A942-9A12DB338300}"/>
              </a:ext>
            </a:extLst>
          </p:cNvPr>
          <p:cNvSpPr txBox="1"/>
          <p:nvPr/>
        </p:nvSpPr>
        <p:spPr>
          <a:xfrm>
            <a:off x="6205203" y="945745"/>
            <a:ext cx="2378856" cy="253787"/>
          </a:xfrm>
          <a:prstGeom prst="rect">
            <a:avLst/>
          </a:prstGeom>
          <a:noFill/>
        </p:spPr>
        <p:txBody>
          <a:bodyPr wrap="none" lIns="0" tIns="0" rIns="0" bIns="0" rtlCol="0" anchor="b" anchorCtr="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defTabSz="554506">
              <a:lnSpc>
                <a:spcPct val="110000"/>
              </a:lnSpc>
              <a:defRPr/>
            </a:pPr>
            <a:r>
              <a:rPr lang="en-US" sz="1600" b="1" dirty="0">
                <a:solidFill>
                  <a:srgbClr val="717171"/>
                </a:solidFill>
                <a:latin typeface="Montserrat" pitchFamily="2" charset="77"/>
                <a:ea typeface="League Spartan" charset="0"/>
                <a:cs typeface="Poppins" pitchFamily="2" charset="77"/>
              </a:rPr>
              <a:t>Generative AI (Gen AI)</a:t>
            </a:r>
          </a:p>
        </p:txBody>
      </p:sp>
      <p:sp>
        <p:nvSpPr>
          <p:cNvPr id="8" name="Subtitle 2">
            <a:extLst>
              <a:ext uri="{FF2B5EF4-FFF2-40B4-BE49-F238E27FC236}">
                <a16:creationId xmlns:a16="http://schemas.microsoft.com/office/drawing/2014/main" id="{D40B1DFC-67B2-F94C-AB52-4E16A4800B9A}"/>
              </a:ext>
            </a:extLst>
          </p:cNvPr>
          <p:cNvSpPr txBox="1">
            <a:spLocks/>
          </p:cNvSpPr>
          <p:nvPr/>
        </p:nvSpPr>
        <p:spPr>
          <a:xfrm>
            <a:off x="6205202" y="1251981"/>
            <a:ext cx="5737522" cy="696024"/>
          </a:xfrm>
          <a:prstGeom prst="rect">
            <a:avLst/>
          </a:prstGeom>
        </p:spPr>
        <p:txBody>
          <a:bodyPr vert="horz" wrap="square" lIns="0" tIns="0" rIns="0" bIns="0" rtlCol="0" anchor="t">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algn="l" defTabSz="1087663">
              <a:lnSpc>
                <a:spcPct val="110000"/>
              </a:lnSpc>
              <a:defRP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A form of ML whereby, in response to prompts, a Gen AI platform can generate new output based on the data it has been trained on. Depending on its foundational model, a Gen AI platform will provide different modalities and use case applications. </a:t>
            </a:r>
          </a:p>
        </p:txBody>
      </p:sp>
      <p:sp>
        <p:nvSpPr>
          <p:cNvPr id="9" name="TextBox 52">
            <a:extLst>
              <a:ext uri="{FF2B5EF4-FFF2-40B4-BE49-F238E27FC236}">
                <a16:creationId xmlns:a16="http://schemas.microsoft.com/office/drawing/2014/main" id="{844F0931-87DB-1A40-963B-3A6CA61CC2BA}"/>
              </a:ext>
            </a:extLst>
          </p:cNvPr>
          <p:cNvSpPr txBox="1"/>
          <p:nvPr/>
        </p:nvSpPr>
        <p:spPr>
          <a:xfrm>
            <a:off x="6205204" y="2156498"/>
            <a:ext cx="2457404" cy="253787"/>
          </a:xfrm>
          <a:prstGeom prst="rect">
            <a:avLst/>
          </a:prstGeom>
          <a:noFill/>
        </p:spPr>
        <p:txBody>
          <a:bodyPr wrap="none" lIns="0" tIns="0" rIns="0" bIns="0" rtlCol="0" anchor="b" anchorCtr="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defTabSz="554506">
              <a:lnSpc>
                <a:spcPct val="110000"/>
              </a:lnSpc>
              <a:defRPr/>
            </a:pPr>
            <a:r>
              <a:rPr lang="en-US" sz="1600" b="1" dirty="0">
                <a:solidFill>
                  <a:srgbClr val="717171"/>
                </a:solidFill>
                <a:latin typeface="Montserrat" pitchFamily="2" charset="77"/>
                <a:ea typeface="League Spartan" charset="0"/>
                <a:cs typeface="Poppins" pitchFamily="2" charset="77"/>
              </a:rPr>
              <a:t>Machine Learning (ML)</a:t>
            </a:r>
          </a:p>
        </p:txBody>
      </p:sp>
      <p:sp>
        <p:nvSpPr>
          <p:cNvPr id="10" name="Subtitle 2">
            <a:extLst>
              <a:ext uri="{FF2B5EF4-FFF2-40B4-BE49-F238E27FC236}">
                <a16:creationId xmlns:a16="http://schemas.microsoft.com/office/drawing/2014/main" id="{E0357AE8-9FA8-AB46-B9E8-EF482FAAACF7}"/>
              </a:ext>
            </a:extLst>
          </p:cNvPr>
          <p:cNvSpPr txBox="1">
            <a:spLocks/>
          </p:cNvSpPr>
          <p:nvPr/>
        </p:nvSpPr>
        <p:spPr>
          <a:xfrm>
            <a:off x="6205202" y="2462735"/>
            <a:ext cx="5737522" cy="933012"/>
          </a:xfrm>
          <a:prstGeom prst="rect">
            <a:avLst/>
          </a:prstGeom>
        </p:spPr>
        <p:txBody>
          <a:bodyPr vert="horz" wrap="square" lIns="0" tIns="0" rIns="0" bIns="0" rtlCol="0" anchor="t">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algn="l" defTabSz="1087663">
              <a:lnSpc>
                <a:spcPct val="110000"/>
              </a:lnSpc>
              <a:defRP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The AI system is instructed to search for patterns in a dataset and then make predictions based on that set. In this way, the system learns to provide accurate content over time. This requires a supervised intervention if the data is inaccurate. Deep learning is self-supervised and does not require intervention.</a:t>
            </a:r>
          </a:p>
        </p:txBody>
      </p:sp>
      <p:sp>
        <p:nvSpPr>
          <p:cNvPr id="11" name="TextBox 54">
            <a:extLst>
              <a:ext uri="{FF2B5EF4-FFF2-40B4-BE49-F238E27FC236}">
                <a16:creationId xmlns:a16="http://schemas.microsoft.com/office/drawing/2014/main" id="{1AC0F975-7D7B-774C-BB67-7761EECC3331}"/>
              </a:ext>
            </a:extLst>
          </p:cNvPr>
          <p:cNvSpPr txBox="1"/>
          <p:nvPr/>
        </p:nvSpPr>
        <p:spPr>
          <a:xfrm>
            <a:off x="6205203" y="3612995"/>
            <a:ext cx="2683427" cy="253787"/>
          </a:xfrm>
          <a:prstGeom prst="rect">
            <a:avLst/>
          </a:prstGeom>
          <a:noFill/>
        </p:spPr>
        <p:txBody>
          <a:bodyPr wrap="none" lIns="0" tIns="0" rIns="0" bIns="0" rtlCol="0" anchor="b" anchorCtr="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defTabSz="554506">
              <a:lnSpc>
                <a:spcPct val="110000"/>
              </a:lnSpc>
              <a:defRPr/>
            </a:pPr>
            <a:r>
              <a:rPr lang="en-US" sz="1600" b="1" dirty="0">
                <a:solidFill>
                  <a:srgbClr val="717171"/>
                </a:solidFill>
                <a:latin typeface="Montserrat" pitchFamily="2" charset="77"/>
                <a:ea typeface="League Spartan" charset="0"/>
                <a:cs typeface="Poppins" pitchFamily="2" charset="77"/>
              </a:rPr>
              <a:t>Artificial Intelligence (AI)</a:t>
            </a:r>
          </a:p>
        </p:txBody>
      </p:sp>
      <p:sp>
        <p:nvSpPr>
          <p:cNvPr id="12" name="Subtitle 2">
            <a:extLst>
              <a:ext uri="{FF2B5EF4-FFF2-40B4-BE49-F238E27FC236}">
                <a16:creationId xmlns:a16="http://schemas.microsoft.com/office/drawing/2014/main" id="{F0188F4E-1D54-F242-8F6D-F5AD2AB6524D}"/>
              </a:ext>
            </a:extLst>
          </p:cNvPr>
          <p:cNvSpPr txBox="1">
            <a:spLocks/>
          </p:cNvSpPr>
          <p:nvPr/>
        </p:nvSpPr>
        <p:spPr>
          <a:xfrm>
            <a:off x="6205202" y="3919231"/>
            <a:ext cx="5633872" cy="696601"/>
          </a:xfrm>
          <a:prstGeom prst="rect">
            <a:avLst/>
          </a:prstGeom>
        </p:spPr>
        <p:txBody>
          <a:bodyPr vert="horz" wrap="square" lIns="0" tIns="0" rIns="0" bIns="0" rtlCol="0" anchor="t">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algn="l" defTabSz="1087663">
              <a:lnSpc>
                <a:spcPct val="110000"/>
              </a:lnSpc>
              <a:defRP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A field of computer science that focuses on building systems to imitate human behavior. Not all AI systems have learning behavior; many systems (such as customer service chatbots) operate on preset rules.</a:t>
            </a:r>
          </a:p>
        </p:txBody>
      </p:sp>
      <p:pic>
        <p:nvPicPr>
          <p:cNvPr id="13" name="Graphic 5" descr="Sprouting Seed with solid fill">
            <a:extLst>
              <a:ext uri="{FF2B5EF4-FFF2-40B4-BE49-F238E27FC236}">
                <a16:creationId xmlns:a16="http://schemas.microsoft.com/office/drawing/2014/main" id="{EDCD5195-89F7-D8EE-9B14-78A4B767D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3903" y="1105112"/>
            <a:ext cx="576876" cy="576876"/>
          </a:xfrm>
          <a:prstGeom prst="rect">
            <a:avLst/>
          </a:prstGeom>
        </p:spPr>
      </p:pic>
      <p:pic>
        <p:nvPicPr>
          <p:cNvPr id="14" name="Graphic 7" descr="Network diagram with solid fill">
            <a:extLst>
              <a:ext uri="{FF2B5EF4-FFF2-40B4-BE49-F238E27FC236}">
                <a16:creationId xmlns:a16="http://schemas.microsoft.com/office/drawing/2014/main" id="{A10A62D2-5C4C-D492-8A5A-FE15471519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577" y="2341441"/>
            <a:ext cx="617875" cy="617875"/>
          </a:xfrm>
          <a:prstGeom prst="rect">
            <a:avLst/>
          </a:prstGeom>
        </p:spPr>
      </p:pic>
      <p:pic>
        <p:nvPicPr>
          <p:cNvPr id="15" name="Graphic 9" descr="Workflow with solid fill">
            <a:extLst>
              <a:ext uri="{FF2B5EF4-FFF2-40B4-BE49-F238E27FC236}">
                <a16:creationId xmlns:a16="http://schemas.microsoft.com/office/drawing/2014/main" id="{90EC7F24-BFA8-8492-CC0A-B0359DE092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3578" y="3828211"/>
            <a:ext cx="557527" cy="557527"/>
          </a:xfrm>
          <a:prstGeom prst="rect">
            <a:avLst/>
          </a:prstGeom>
        </p:spPr>
      </p:pic>
      <p:grpSp>
        <p:nvGrpSpPr>
          <p:cNvPr id="16" name="Group 15">
            <a:extLst>
              <a:ext uri="{FF2B5EF4-FFF2-40B4-BE49-F238E27FC236}">
                <a16:creationId xmlns:a16="http://schemas.microsoft.com/office/drawing/2014/main" id="{95A79C60-8422-B916-DE36-AC26DE9FEE59}"/>
              </a:ext>
            </a:extLst>
          </p:cNvPr>
          <p:cNvGrpSpPr/>
          <p:nvPr/>
        </p:nvGrpSpPr>
        <p:grpSpPr>
          <a:xfrm>
            <a:off x="225285" y="5425993"/>
            <a:ext cx="10054496" cy="1321929"/>
            <a:chOff x="6350676" y="3127248"/>
            <a:chExt cx="3890604" cy="1667682"/>
          </a:xfrm>
        </p:grpSpPr>
        <p:sp>
          <p:nvSpPr>
            <p:cNvPr id="27" name="Rectangle 26">
              <a:extLst>
                <a:ext uri="{FF2B5EF4-FFF2-40B4-BE49-F238E27FC236}">
                  <a16:creationId xmlns:a16="http://schemas.microsoft.com/office/drawing/2014/main" id="{A768F496-91FB-2189-B6AB-C6453029BF12}"/>
                </a:ext>
              </a:extLst>
            </p:cNvPr>
            <p:cNvSpPr/>
            <p:nvPr/>
          </p:nvSpPr>
          <p:spPr>
            <a:xfrm>
              <a:off x="6350676" y="3130722"/>
              <a:ext cx="3887438" cy="1664208"/>
            </a:xfrm>
            <a:prstGeom prst="rect">
              <a:avLst/>
            </a:prstGeom>
            <a:gradFill>
              <a:gsLst>
                <a:gs pos="0">
                  <a:srgbClr val="2576B7"/>
                </a:gs>
                <a:gs pos="100000">
                  <a:schemeClr val="accent1">
                    <a:lumMod val="60000"/>
                    <a:lumOff val="40000"/>
                  </a:schemeClr>
                </a:gs>
              </a:gsLst>
              <a:lin ang="2700000" scaled="0"/>
            </a:gradFill>
            <a:ln w="1873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4000" tIns="324000" rIns="324000" bIns="324000" rtlCol="0" anchor="ctr">
              <a:noAutofit/>
            </a:bodyPr>
            <a:lstStyle>
              <a:defPPr>
                <a:defRPr lang="en-US"/>
              </a:defPPr>
              <a:lvl1pPr marL="0" algn="l" defTabSz="554492" rtl="0" eaLnBrk="1" latinLnBrk="0" hangingPunct="1">
                <a:defRPr sz="1092" kern="1200">
                  <a:solidFill>
                    <a:schemeClr val="lt1"/>
                  </a:solidFill>
                  <a:latin typeface="+mn-lt"/>
                  <a:ea typeface="+mn-ea"/>
                  <a:cs typeface="+mn-cs"/>
                </a:defRPr>
              </a:lvl1pPr>
              <a:lvl2pPr marL="277246" algn="l" defTabSz="554492" rtl="0" eaLnBrk="1" latinLnBrk="0" hangingPunct="1">
                <a:defRPr sz="1092" kern="1200">
                  <a:solidFill>
                    <a:schemeClr val="lt1"/>
                  </a:solidFill>
                  <a:latin typeface="+mn-lt"/>
                  <a:ea typeface="+mn-ea"/>
                  <a:cs typeface="+mn-cs"/>
                </a:defRPr>
              </a:lvl2pPr>
              <a:lvl3pPr marL="554492" algn="l" defTabSz="554492" rtl="0" eaLnBrk="1" latinLnBrk="0" hangingPunct="1">
                <a:defRPr sz="1092" kern="1200">
                  <a:solidFill>
                    <a:schemeClr val="lt1"/>
                  </a:solidFill>
                  <a:latin typeface="+mn-lt"/>
                  <a:ea typeface="+mn-ea"/>
                  <a:cs typeface="+mn-cs"/>
                </a:defRPr>
              </a:lvl3pPr>
              <a:lvl4pPr marL="831738" algn="l" defTabSz="554492" rtl="0" eaLnBrk="1" latinLnBrk="0" hangingPunct="1">
                <a:defRPr sz="1092" kern="1200">
                  <a:solidFill>
                    <a:schemeClr val="lt1"/>
                  </a:solidFill>
                  <a:latin typeface="+mn-lt"/>
                  <a:ea typeface="+mn-ea"/>
                  <a:cs typeface="+mn-cs"/>
                </a:defRPr>
              </a:lvl4pPr>
              <a:lvl5pPr marL="1108984" algn="l" defTabSz="554492" rtl="0" eaLnBrk="1" latinLnBrk="0" hangingPunct="1">
                <a:defRPr sz="1092" kern="1200">
                  <a:solidFill>
                    <a:schemeClr val="lt1"/>
                  </a:solidFill>
                  <a:latin typeface="+mn-lt"/>
                  <a:ea typeface="+mn-ea"/>
                  <a:cs typeface="+mn-cs"/>
                </a:defRPr>
              </a:lvl5pPr>
              <a:lvl6pPr marL="1386230" algn="l" defTabSz="554492" rtl="0" eaLnBrk="1" latinLnBrk="0" hangingPunct="1">
                <a:defRPr sz="1092" kern="1200">
                  <a:solidFill>
                    <a:schemeClr val="lt1"/>
                  </a:solidFill>
                  <a:latin typeface="+mn-lt"/>
                  <a:ea typeface="+mn-ea"/>
                  <a:cs typeface="+mn-cs"/>
                </a:defRPr>
              </a:lvl6pPr>
              <a:lvl7pPr marL="1663476" algn="l" defTabSz="554492" rtl="0" eaLnBrk="1" latinLnBrk="0" hangingPunct="1">
                <a:defRPr sz="1092" kern="1200">
                  <a:solidFill>
                    <a:schemeClr val="lt1"/>
                  </a:solidFill>
                  <a:latin typeface="+mn-lt"/>
                  <a:ea typeface="+mn-ea"/>
                  <a:cs typeface="+mn-cs"/>
                </a:defRPr>
              </a:lvl7pPr>
              <a:lvl8pPr marL="1940723" algn="l" defTabSz="554492" rtl="0" eaLnBrk="1" latinLnBrk="0" hangingPunct="1">
                <a:defRPr sz="1092" kern="1200">
                  <a:solidFill>
                    <a:schemeClr val="lt1"/>
                  </a:solidFill>
                  <a:latin typeface="+mn-lt"/>
                  <a:ea typeface="+mn-ea"/>
                  <a:cs typeface="+mn-cs"/>
                </a:defRPr>
              </a:lvl8pPr>
              <a:lvl9pPr marL="2217969" algn="l" defTabSz="554492" rtl="0" eaLnBrk="1" latinLnBrk="0" hangingPunct="1">
                <a:defRPr sz="1092" kern="1200">
                  <a:solidFill>
                    <a:schemeClr val="lt1"/>
                  </a:solidFill>
                  <a:latin typeface="+mn-lt"/>
                  <a:ea typeface="+mn-ea"/>
                  <a:cs typeface="+mn-cs"/>
                </a:defRPr>
              </a:lvl9pPr>
            </a:lstStyle>
            <a:p>
              <a:pPr>
                <a:spcBef>
                  <a:spcPts val="800"/>
                </a:spcBef>
              </a:pPr>
              <a:r>
                <a:rPr lang="en-US" sz="1600" dirty="0">
                  <a:solidFill>
                    <a:schemeClr val="bg1"/>
                  </a:solidFill>
                  <a:latin typeface="Montserrat Medium" pitchFamily="2" charset="77"/>
                </a:rPr>
                <a:t>Info-Tech Insight</a:t>
              </a:r>
            </a:p>
            <a:p>
              <a:pPr>
                <a:lnSpc>
                  <a:spcPts val="1800"/>
                </a:lnSpc>
                <a:spcBef>
                  <a:spcPts val="800"/>
                </a:spcBef>
              </a:pPr>
              <a:r>
                <a:rPr lang="en-US" sz="1400" b="1" dirty="0">
                  <a:solidFill>
                    <a:schemeClr val="bg1"/>
                  </a:solidFill>
                  <a:latin typeface="Roboto Condensed Light" panose="02000000000000000000" pitchFamily="2" charset="0"/>
                  <a:ea typeface="Roboto Condensed Light" panose="02000000000000000000" pitchFamily="2" charset="0"/>
                </a:rPr>
                <a:t>Many vendors have jumped on Gen AI as the latest marketing buzzword.</a:t>
              </a:r>
              <a:r>
                <a:rPr lang="en-US" sz="1400" dirty="0">
                  <a:solidFill>
                    <a:schemeClr val="bg1"/>
                  </a:solidFill>
                  <a:latin typeface="Roboto Condensed Light" panose="02000000000000000000" pitchFamily="2" charset="0"/>
                  <a:ea typeface="Roboto Condensed Light" panose="02000000000000000000" pitchFamily="2" charset="0"/>
                </a:rPr>
                <a:t> When vendors claim to offer Gen AI functionality, pin down what exactly is generative about it. The solution must be able to induce new outputs from inputted data via self-supervision – not trained to produce certain outputs based on certain inputs.</a:t>
              </a:r>
            </a:p>
          </p:txBody>
        </p:sp>
        <p:sp>
          <p:nvSpPr>
            <p:cNvPr id="28" name="Rectangle 27">
              <a:extLst>
                <a:ext uri="{FF2B5EF4-FFF2-40B4-BE49-F238E27FC236}">
                  <a16:creationId xmlns:a16="http://schemas.microsoft.com/office/drawing/2014/main" id="{33C38163-A902-8CD4-85BB-9DB5396E6A8E}"/>
                </a:ext>
              </a:extLst>
            </p:cNvPr>
            <p:cNvSpPr/>
            <p:nvPr/>
          </p:nvSpPr>
          <p:spPr>
            <a:xfrm>
              <a:off x="6353842" y="3127248"/>
              <a:ext cx="3887438" cy="1664208"/>
            </a:xfrm>
            <a:prstGeom prst="rect">
              <a:avLst/>
            </a:prstGeom>
            <a:noFill/>
            <a:ln w="3175" cmpd="thinThick">
              <a:gradFill>
                <a:gsLst>
                  <a:gs pos="0">
                    <a:srgbClr val="2576B7"/>
                  </a:gs>
                  <a:gs pos="50000">
                    <a:srgbClr val="2576B7">
                      <a:alpha val="0"/>
                    </a:srgbClr>
                  </a:gs>
                  <a:gs pos="99000">
                    <a:srgbClr val="2576B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defPPr>
                <a:defRPr lang="en-US"/>
              </a:defPPr>
              <a:lvl1pPr marL="0" algn="l" defTabSz="554492" rtl="0" eaLnBrk="1" latinLnBrk="0" hangingPunct="1">
                <a:defRPr sz="1092" kern="1200">
                  <a:solidFill>
                    <a:schemeClr val="lt1"/>
                  </a:solidFill>
                  <a:latin typeface="+mn-lt"/>
                  <a:ea typeface="+mn-ea"/>
                  <a:cs typeface="+mn-cs"/>
                </a:defRPr>
              </a:lvl1pPr>
              <a:lvl2pPr marL="277246" algn="l" defTabSz="554492" rtl="0" eaLnBrk="1" latinLnBrk="0" hangingPunct="1">
                <a:defRPr sz="1092" kern="1200">
                  <a:solidFill>
                    <a:schemeClr val="lt1"/>
                  </a:solidFill>
                  <a:latin typeface="+mn-lt"/>
                  <a:ea typeface="+mn-ea"/>
                  <a:cs typeface="+mn-cs"/>
                </a:defRPr>
              </a:lvl2pPr>
              <a:lvl3pPr marL="554492" algn="l" defTabSz="554492" rtl="0" eaLnBrk="1" latinLnBrk="0" hangingPunct="1">
                <a:defRPr sz="1092" kern="1200">
                  <a:solidFill>
                    <a:schemeClr val="lt1"/>
                  </a:solidFill>
                  <a:latin typeface="+mn-lt"/>
                  <a:ea typeface="+mn-ea"/>
                  <a:cs typeface="+mn-cs"/>
                </a:defRPr>
              </a:lvl3pPr>
              <a:lvl4pPr marL="831738" algn="l" defTabSz="554492" rtl="0" eaLnBrk="1" latinLnBrk="0" hangingPunct="1">
                <a:defRPr sz="1092" kern="1200">
                  <a:solidFill>
                    <a:schemeClr val="lt1"/>
                  </a:solidFill>
                  <a:latin typeface="+mn-lt"/>
                  <a:ea typeface="+mn-ea"/>
                  <a:cs typeface="+mn-cs"/>
                </a:defRPr>
              </a:lvl4pPr>
              <a:lvl5pPr marL="1108984" algn="l" defTabSz="554492" rtl="0" eaLnBrk="1" latinLnBrk="0" hangingPunct="1">
                <a:defRPr sz="1092" kern="1200">
                  <a:solidFill>
                    <a:schemeClr val="lt1"/>
                  </a:solidFill>
                  <a:latin typeface="+mn-lt"/>
                  <a:ea typeface="+mn-ea"/>
                  <a:cs typeface="+mn-cs"/>
                </a:defRPr>
              </a:lvl5pPr>
              <a:lvl6pPr marL="1386230" algn="l" defTabSz="554492" rtl="0" eaLnBrk="1" latinLnBrk="0" hangingPunct="1">
                <a:defRPr sz="1092" kern="1200">
                  <a:solidFill>
                    <a:schemeClr val="lt1"/>
                  </a:solidFill>
                  <a:latin typeface="+mn-lt"/>
                  <a:ea typeface="+mn-ea"/>
                  <a:cs typeface="+mn-cs"/>
                </a:defRPr>
              </a:lvl6pPr>
              <a:lvl7pPr marL="1663476" algn="l" defTabSz="554492" rtl="0" eaLnBrk="1" latinLnBrk="0" hangingPunct="1">
                <a:defRPr sz="1092" kern="1200">
                  <a:solidFill>
                    <a:schemeClr val="lt1"/>
                  </a:solidFill>
                  <a:latin typeface="+mn-lt"/>
                  <a:ea typeface="+mn-ea"/>
                  <a:cs typeface="+mn-cs"/>
                </a:defRPr>
              </a:lvl7pPr>
              <a:lvl8pPr marL="1940723" algn="l" defTabSz="554492" rtl="0" eaLnBrk="1" latinLnBrk="0" hangingPunct="1">
                <a:defRPr sz="1092" kern="1200">
                  <a:solidFill>
                    <a:schemeClr val="lt1"/>
                  </a:solidFill>
                  <a:latin typeface="+mn-lt"/>
                  <a:ea typeface="+mn-ea"/>
                  <a:cs typeface="+mn-cs"/>
                </a:defRPr>
              </a:lvl8pPr>
              <a:lvl9pPr marL="2217969" algn="l" defTabSz="554492" rtl="0" eaLnBrk="1" latinLnBrk="0" hangingPunct="1">
                <a:defRPr sz="1092" kern="1200">
                  <a:solidFill>
                    <a:schemeClr val="lt1"/>
                  </a:solidFill>
                  <a:latin typeface="+mn-lt"/>
                  <a:ea typeface="+mn-ea"/>
                  <a:cs typeface="+mn-cs"/>
                </a:defRPr>
              </a:lvl9pPr>
            </a:lstStyle>
            <a:p>
              <a:pPr>
                <a:spcBef>
                  <a:spcPts val="800"/>
                </a:spcBef>
              </a:pPr>
              <a:endParaRPr lang="en-US" sz="1400" dirty="0">
                <a:solidFill>
                  <a:srgbClr val="2576B7"/>
                </a:solidFill>
                <a:latin typeface="Roboto Condensed Light" panose="02000000000000000000" pitchFamily="2" charset="0"/>
                <a:ea typeface="Roboto Condensed Light" panose="02000000000000000000" pitchFamily="2" charset="0"/>
              </a:endParaRPr>
            </a:p>
          </p:txBody>
        </p:sp>
      </p:grpSp>
      <p:grpSp>
        <p:nvGrpSpPr>
          <p:cNvPr id="17" name="Group 16">
            <a:extLst>
              <a:ext uri="{FF2B5EF4-FFF2-40B4-BE49-F238E27FC236}">
                <a16:creationId xmlns:a16="http://schemas.microsoft.com/office/drawing/2014/main" id="{14835139-42E5-3C69-251A-0387A6D3A0F0}"/>
              </a:ext>
            </a:extLst>
          </p:cNvPr>
          <p:cNvGrpSpPr/>
          <p:nvPr/>
        </p:nvGrpSpPr>
        <p:grpSpPr>
          <a:xfrm rot="10800000">
            <a:off x="447002" y="1587656"/>
            <a:ext cx="3507659" cy="3456137"/>
            <a:chOff x="8339283" y="1627867"/>
            <a:chExt cx="3162275" cy="3285316"/>
          </a:xfrm>
        </p:grpSpPr>
        <p:sp>
          <p:nvSpPr>
            <p:cNvPr id="21" name="Oval 20">
              <a:extLst>
                <a:ext uri="{FF2B5EF4-FFF2-40B4-BE49-F238E27FC236}">
                  <a16:creationId xmlns:a16="http://schemas.microsoft.com/office/drawing/2014/main" id="{7E978CC2-77D9-1593-C87A-6DD118CA7706}"/>
                </a:ext>
              </a:extLst>
            </p:cNvPr>
            <p:cNvSpPr/>
            <p:nvPr/>
          </p:nvSpPr>
          <p:spPr>
            <a:xfrm>
              <a:off x="8339283" y="1627867"/>
              <a:ext cx="3162275" cy="3285316"/>
            </a:xfrm>
            <a:prstGeom prst="ellipse">
              <a:avLst/>
            </a:prstGeom>
            <a:solidFill>
              <a:srgbClr val="2576B7"/>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92" rtl="0" eaLnBrk="1" latinLnBrk="0" hangingPunct="1">
                <a:defRPr sz="1092" kern="1200">
                  <a:solidFill>
                    <a:schemeClr val="lt1"/>
                  </a:solidFill>
                  <a:latin typeface="+mn-lt"/>
                  <a:ea typeface="+mn-ea"/>
                  <a:cs typeface="+mn-cs"/>
                </a:defRPr>
              </a:lvl1pPr>
              <a:lvl2pPr marL="277246" algn="l" defTabSz="554492" rtl="0" eaLnBrk="1" latinLnBrk="0" hangingPunct="1">
                <a:defRPr sz="1092" kern="1200">
                  <a:solidFill>
                    <a:schemeClr val="lt1"/>
                  </a:solidFill>
                  <a:latin typeface="+mn-lt"/>
                  <a:ea typeface="+mn-ea"/>
                  <a:cs typeface="+mn-cs"/>
                </a:defRPr>
              </a:lvl2pPr>
              <a:lvl3pPr marL="554492" algn="l" defTabSz="554492" rtl="0" eaLnBrk="1" latinLnBrk="0" hangingPunct="1">
                <a:defRPr sz="1092" kern="1200">
                  <a:solidFill>
                    <a:schemeClr val="lt1"/>
                  </a:solidFill>
                  <a:latin typeface="+mn-lt"/>
                  <a:ea typeface="+mn-ea"/>
                  <a:cs typeface="+mn-cs"/>
                </a:defRPr>
              </a:lvl3pPr>
              <a:lvl4pPr marL="831738" algn="l" defTabSz="554492" rtl="0" eaLnBrk="1" latinLnBrk="0" hangingPunct="1">
                <a:defRPr sz="1092" kern="1200">
                  <a:solidFill>
                    <a:schemeClr val="lt1"/>
                  </a:solidFill>
                  <a:latin typeface="+mn-lt"/>
                  <a:ea typeface="+mn-ea"/>
                  <a:cs typeface="+mn-cs"/>
                </a:defRPr>
              </a:lvl4pPr>
              <a:lvl5pPr marL="1108984" algn="l" defTabSz="554492" rtl="0" eaLnBrk="1" latinLnBrk="0" hangingPunct="1">
                <a:defRPr sz="1092" kern="1200">
                  <a:solidFill>
                    <a:schemeClr val="lt1"/>
                  </a:solidFill>
                  <a:latin typeface="+mn-lt"/>
                  <a:ea typeface="+mn-ea"/>
                  <a:cs typeface="+mn-cs"/>
                </a:defRPr>
              </a:lvl5pPr>
              <a:lvl6pPr marL="1386230" algn="l" defTabSz="554492" rtl="0" eaLnBrk="1" latinLnBrk="0" hangingPunct="1">
                <a:defRPr sz="1092" kern="1200">
                  <a:solidFill>
                    <a:schemeClr val="lt1"/>
                  </a:solidFill>
                  <a:latin typeface="+mn-lt"/>
                  <a:ea typeface="+mn-ea"/>
                  <a:cs typeface="+mn-cs"/>
                </a:defRPr>
              </a:lvl6pPr>
              <a:lvl7pPr marL="1663476" algn="l" defTabSz="554492" rtl="0" eaLnBrk="1" latinLnBrk="0" hangingPunct="1">
                <a:defRPr sz="1092" kern="1200">
                  <a:solidFill>
                    <a:schemeClr val="lt1"/>
                  </a:solidFill>
                  <a:latin typeface="+mn-lt"/>
                  <a:ea typeface="+mn-ea"/>
                  <a:cs typeface="+mn-cs"/>
                </a:defRPr>
              </a:lvl7pPr>
              <a:lvl8pPr marL="1940723" algn="l" defTabSz="554492" rtl="0" eaLnBrk="1" latinLnBrk="0" hangingPunct="1">
                <a:defRPr sz="1092" kern="1200">
                  <a:solidFill>
                    <a:schemeClr val="lt1"/>
                  </a:solidFill>
                  <a:latin typeface="+mn-lt"/>
                  <a:ea typeface="+mn-ea"/>
                  <a:cs typeface="+mn-cs"/>
                </a:defRPr>
              </a:lvl8pPr>
              <a:lvl9pPr marL="2217969" algn="l" defTabSz="554492" rtl="0" eaLnBrk="1" latinLnBrk="0" hangingPunct="1">
                <a:defRPr sz="1092" kern="1200">
                  <a:solidFill>
                    <a:schemeClr val="lt1"/>
                  </a:solidFill>
                  <a:latin typeface="+mn-lt"/>
                  <a:ea typeface="+mn-ea"/>
                  <a:cs typeface="+mn-cs"/>
                </a:defRPr>
              </a:lvl9pPr>
            </a:lstStyle>
            <a:p>
              <a:pPr algn="ctr" defTabSz="554437"/>
              <a:endParaRPr lang="en-US" sz="900" dirty="0">
                <a:solidFill>
                  <a:srgbClr val="FFFFFF"/>
                </a:solidFill>
                <a:latin typeface="Roboto Condensed Light" panose="02000000000000000000" pitchFamily="2" charset="0"/>
              </a:endParaRPr>
            </a:p>
          </p:txBody>
        </p:sp>
        <p:sp>
          <p:nvSpPr>
            <p:cNvPr id="22" name="Oval 21">
              <a:extLst>
                <a:ext uri="{FF2B5EF4-FFF2-40B4-BE49-F238E27FC236}">
                  <a16:creationId xmlns:a16="http://schemas.microsoft.com/office/drawing/2014/main" id="{7A0BC298-BA4E-8E95-EFEB-4D310660CF37}"/>
                </a:ext>
              </a:extLst>
            </p:cNvPr>
            <p:cNvSpPr/>
            <p:nvPr/>
          </p:nvSpPr>
          <p:spPr>
            <a:xfrm>
              <a:off x="8954877" y="2767670"/>
              <a:ext cx="2065234" cy="2145513"/>
            </a:xfrm>
            <a:prstGeom prst="ellipse">
              <a:avLst/>
            </a:prstGeom>
            <a:solidFill>
              <a:srgbClr val="5090C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92" rtl="0" eaLnBrk="1" latinLnBrk="0" hangingPunct="1">
                <a:defRPr sz="1092" kern="1200">
                  <a:solidFill>
                    <a:schemeClr val="lt1"/>
                  </a:solidFill>
                  <a:latin typeface="+mn-lt"/>
                  <a:ea typeface="+mn-ea"/>
                  <a:cs typeface="+mn-cs"/>
                </a:defRPr>
              </a:lvl1pPr>
              <a:lvl2pPr marL="277246" algn="l" defTabSz="554492" rtl="0" eaLnBrk="1" latinLnBrk="0" hangingPunct="1">
                <a:defRPr sz="1092" kern="1200">
                  <a:solidFill>
                    <a:schemeClr val="lt1"/>
                  </a:solidFill>
                  <a:latin typeface="+mn-lt"/>
                  <a:ea typeface="+mn-ea"/>
                  <a:cs typeface="+mn-cs"/>
                </a:defRPr>
              </a:lvl2pPr>
              <a:lvl3pPr marL="554492" algn="l" defTabSz="554492" rtl="0" eaLnBrk="1" latinLnBrk="0" hangingPunct="1">
                <a:defRPr sz="1092" kern="1200">
                  <a:solidFill>
                    <a:schemeClr val="lt1"/>
                  </a:solidFill>
                  <a:latin typeface="+mn-lt"/>
                  <a:ea typeface="+mn-ea"/>
                  <a:cs typeface="+mn-cs"/>
                </a:defRPr>
              </a:lvl3pPr>
              <a:lvl4pPr marL="831738" algn="l" defTabSz="554492" rtl="0" eaLnBrk="1" latinLnBrk="0" hangingPunct="1">
                <a:defRPr sz="1092" kern="1200">
                  <a:solidFill>
                    <a:schemeClr val="lt1"/>
                  </a:solidFill>
                  <a:latin typeface="+mn-lt"/>
                  <a:ea typeface="+mn-ea"/>
                  <a:cs typeface="+mn-cs"/>
                </a:defRPr>
              </a:lvl4pPr>
              <a:lvl5pPr marL="1108984" algn="l" defTabSz="554492" rtl="0" eaLnBrk="1" latinLnBrk="0" hangingPunct="1">
                <a:defRPr sz="1092" kern="1200">
                  <a:solidFill>
                    <a:schemeClr val="lt1"/>
                  </a:solidFill>
                  <a:latin typeface="+mn-lt"/>
                  <a:ea typeface="+mn-ea"/>
                  <a:cs typeface="+mn-cs"/>
                </a:defRPr>
              </a:lvl5pPr>
              <a:lvl6pPr marL="1386230" algn="l" defTabSz="554492" rtl="0" eaLnBrk="1" latinLnBrk="0" hangingPunct="1">
                <a:defRPr sz="1092" kern="1200">
                  <a:solidFill>
                    <a:schemeClr val="lt1"/>
                  </a:solidFill>
                  <a:latin typeface="+mn-lt"/>
                  <a:ea typeface="+mn-ea"/>
                  <a:cs typeface="+mn-cs"/>
                </a:defRPr>
              </a:lvl6pPr>
              <a:lvl7pPr marL="1663476" algn="l" defTabSz="554492" rtl="0" eaLnBrk="1" latinLnBrk="0" hangingPunct="1">
                <a:defRPr sz="1092" kern="1200">
                  <a:solidFill>
                    <a:schemeClr val="lt1"/>
                  </a:solidFill>
                  <a:latin typeface="+mn-lt"/>
                  <a:ea typeface="+mn-ea"/>
                  <a:cs typeface="+mn-cs"/>
                </a:defRPr>
              </a:lvl7pPr>
              <a:lvl8pPr marL="1940723" algn="l" defTabSz="554492" rtl="0" eaLnBrk="1" latinLnBrk="0" hangingPunct="1">
                <a:defRPr sz="1092" kern="1200">
                  <a:solidFill>
                    <a:schemeClr val="lt1"/>
                  </a:solidFill>
                  <a:latin typeface="+mn-lt"/>
                  <a:ea typeface="+mn-ea"/>
                  <a:cs typeface="+mn-cs"/>
                </a:defRPr>
              </a:lvl8pPr>
              <a:lvl9pPr marL="2217969" algn="l" defTabSz="554492" rtl="0" eaLnBrk="1" latinLnBrk="0" hangingPunct="1">
                <a:defRPr sz="1092" kern="1200">
                  <a:solidFill>
                    <a:schemeClr val="lt1"/>
                  </a:solidFill>
                  <a:latin typeface="+mn-lt"/>
                  <a:ea typeface="+mn-ea"/>
                  <a:cs typeface="+mn-cs"/>
                </a:defRPr>
              </a:lvl9pPr>
            </a:lstStyle>
            <a:p>
              <a:pPr algn="ctr" defTabSz="554437"/>
              <a:endParaRPr lang="en-US" sz="900" dirty="0">
                <a:solidFill>
                  <a:srgbClr val="FFFFFF"/>
                </a:solidFill>
                <a:latin typeface="Roboto Condensed Light" panose="02000000000000000000" pitchFamily="2" charset="0"/>
              </a:endParaRPr>
            </a:p>
          </p:txBody>
        </p:sp>
        <p:sp>
          <p:nvSpPr>
            <p:cNvPr id="23" name="Oval 22">
              <a:extLst>
                <a:ext uri="{FF2B5EF4-FFF2-40B4-BE49-F238E27FC236}">
                  <a16:creationId xmlns:a16="http://schemas.microsoft.com/office/drawing/2014/main" id="{93B15788-C88D-735C-5559-A039CE349DC0}"/>
                </a:ext>
              </a:extLst>
            </p:cNvPr>
            <p:cNvSpPr/>
            <p:nvPr/>
          </p:nvSpPr>
          <p:spPr>
            <a:xfrm>
              <a:off x="9332752" y="3725809"/>
              <a:ext cx="1309478" cy="118737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92" rtl="0" eaLnBrk="1" latinLnBrk="0" hangingPunct="1">
                <a:defRPr sz="1092" kern="1200">
                  <a:solidFill>
                    <a:schemeClr val="lt1"/>
                  </a:solidFill>
                  <a:latin typeface="+mn-lt"/>
                  <a:ea typeface="+mn-ea"/>
                  <a:cs typeface="+mn-cs"/>
                </a:defRPr>
              </a:lvl1pPr>
              <a:lvl2pPr marL="277246" algn="l" defTabSz="554492" rtl="0" eaLnBrk="1" latinLnBrk="0" hangingPunct="1">
                <a:defRPr sz="1092" kern="1200">
                  <a:solidFill>
                    <a:schemeClr val="lt1"/>
                  </a:solidFill>
                  <a:latin typeface="+mn-lt"/>
                  <a:ea typeface="+mn-ea"/>
                  <a:cs typeface="+mn-cs"/>
                </a:defRPr>
              </a:lvl2pPr>
              <a:lvl3pPr marL="554492" algn="l" defTabSz="554492" rtl="0" eaLnBrk="1" latinLnBrk="0" hangingPunct="1">
                <a:defRPr sz="1092" kern="1200">
                  <a:solidFill>
                    <a:schemeClr val="lt1"/>
                  </a:solidFill>
                  <a:latin typeface="+mn-lt"/>
                  <a:ea typeface="+mn-ea"/>
                  <a:cs typeface="+mn-cs"/>
                </a:defRPr>
              </a:lvl3pPr>
              <a:lvl4pPr marL="831738" algn="l" defTabSz="554492" rtl="0" eaLnBrk="1" latinLnBrk="0" hangingPunct="1">
                <a:defRPr sz="1092" kern="1200">
                  <a:solidFill>
                    <a:schemeClr val="lt1"/>
                  </a:solidFill>
                  <a:latin typeface="+mn-lt"/>
                  <a:ea typeface="+mn-ea"/>
                  <a:cs typeface="+mn-cs"/>
                </a:defRPr>
              </a:lvl4pPr>
              <a:lvl5pPr marL="1108984" algn="l" defTabSz="554492" rtl="0" eaLnBrk="1" latinLnBrk="0" hangingPunct="1">
                <a:defRPr sz="1092" kern="1200">
                  <a:solidFill>
                    <a:schemeClr val="lt1"/>
                  </a:solidFill>
                  <a:latin typeface="+mn-lt"/>
                  <a:ea typeface="+mn-ea"/>
                  <a:cs typeface="+mn-cs"/>
                </a:defRPr>
              </a:lvl5pPr>
              <a:lvl6pPr marL="1386230" algn="l" defTabSz="554492" rtl="0" eaLnBrk="1" latinLnBrk="0" hangingPunct="1">
                <a:defRPr sz="1092" kern="1200">
                  <a:solidFill>
                    <a:schemeClr val="lt1"/>
                  </a:solidFill>
                  <a:latin typeface="+mn-lt"/>
                  <a:ea typeface="+mn-ea"/>
                  <a:cs typeface="+mn-cs"/>
                </a:defRPr>
              </a:lvl6pPr>
              <a:lvl7pPr marL="1663476" algn="l" defTabSz="554492" rtl="0" eaLnBrk="1" latinLnBrk="0" hangingPunct="1">
                <a:defRPr sz="1092" kern="1200">
                  <a:solidFill>
                    <a:schemeClr val="lt1"/>
                  </a:solidFill>
                  <a:latin typeface="+mn-lt"/>
                  <a:ea typeface="+mn-ea"/>
                  <a:cs typeface="+mn-cs"/>
                </a:defRPr>
              </a:lvl7pPr>
              <a:lvl8pPr marL="1940723" algn="l" defTabSz="554492" rtl="0" eaLnBrk="1" latinLnBrk="0" hangingPunct="1">
                <a:defRPr sz="1092" kern="1200">
                  <a:solidFill>
                    <a:schemeClr val="lt1"/>
                  </a:solidFill>
                  <a:latin typeface="+mn-lt"/>
                  <a:ea typeface="+mn-ea"/>
                  <a:cs typeface="+mn-cs"/>
                </a:defRPr>
              </a:lvl8pPr>
              <a:lvl9pPr marL="2217969" algn="l" defTabSz="554492" rtl="0" eaLnBrk="1" latinLnBrk="0" hangingPunct="1">
                <a:defRPr sz="1092" kern="1200">
                  <a:solidFill>
                    <a:schemeClr val="lt1"/>
                  </a:solidFill>
                  <a:latin typeface="+mn-lt"/>
                  <a:ea typeface="+mn-ea"/>
                  <a:cs typeface="+mn-cs"/>
                </a:defRPr>
              </a:lvl9pPr>
            </a:lstStyle>
            <a:p>
              <a:pPr algn="ctr" defTabSz="554437"/>
              <a:endParaRPr lang="en-US" sz="1092" dirty="0">
                <a:solidFill>
                  <a:srgbClr val="FFFFFF"/>
                </a:solidFill>
                <a:latin typeface="Calibri" panose="020F0502020204030204"/>
              </a:endParaRPr>
            </a:p>
          </p:txBody>
        </p:sp>
        <p:sp>
          <p:nvSpPr>
            <p:cNvPr id="24" name="TextBox 1">
              <a:extLst>
                <a:ext uri="{FF2B5EF4-FFF2-40B4-BE49-F238E27FC236}">
                  <a16:creationId xmlns:a16="http://schemas.microsoft.com/office/drawing/2014/main" id="{001D3D2B-49B0-E2C5-1CD2-6C191C6F5252}"/>
                </a:ext>
              </a:extLst>
            </p:cNvPr>
            <p:cNvSpPr txBox="1"/>
            <p:nvPr/>
          </p:nvSpPr>
          <p:spPr>
            <a:xfrm rot="10800000">
              <a:off x="9202201" y="2034676"/>
              <a:ext cx="1674701" cy="555872"/>
            </a:xfrm>
            <a:prstGeom prst="rect">
              <a:avLst/>
            </a:prstGeom>
            <a:noFill/>
          </p:spPr>
          <p:txBody>
            <a:bodyPr wrap="square" rtlCol="0" anchor="ctr">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algn="ctr" defTabSz="554437"/>
              <a:r>
                <a:rPr lang="en-US" sz="1600" b="1" dirty="0">
                  <a:solidFill>
                    <a:srgbClr val="FFFFFF"/>
                  </a:solidFill>
                  <a:latin typeface="Montserrat" pitchFamily="2" charset="77"/>
                  <a:cs typeface="Poppins" pitchFamily="2" charset="77"/>
                </a:rPr>
                <a:t>Artificial Intelligence</a:t>
              </a:r>
            </a:p>
          </p:txBody>
        </p:sp>
        <p:sp>
          <p:nvSpPr>
            <p:cNvPr id="25" name="TextBox 1">
              <a:extLst>
                <a:ext uri="{FF2B5EF4-FFF2-40B4-BE49-F238E27FC236}">
                  <a16:creationId xmlns:a16="http://schemas.microsoft.com/office/drawing/2014/main" id="{E1E4B192-0891-2D17-9772-D0EC715B8BF9}"/>
                </a:ext>
              </a:extLst>
            </p:cNvPr>
            <p:cNvSpPr txBox="1"/>
            <p:nvPr/>
          </p:nvSpPr>
          <p:spPr>
            <a:xfrm rot="10800000">
              <a:off x="9459179" y="2999187"/>
              <a:ext cx="1160744" cy="584699"/>
            </a:xfrm>
            <a:prstGeom prst="rect">
              <a:avLst/>
            </a:prstGeom>
            <a:noFill/>
          </p:spPr>
          <p:txBody>
            <a:bodyPr wrap="none" rtlCol="0" anchor="ctr">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algn="ctr" defTabSz="554437"/>
              <a:r>
                <a:rPr lang="en-US" sz="1600" b="1" dirty="0">
                  <a:solidFill>
                    <a:srgbClr val="FFFFFF"/>
                  </a:solidFill>
                  <a:latin typeface="Montserrat" pitchFamily="2" charset="77"/>
                  <a:cs typeface="Poppins" pitchFamily="2" charset="77"/>
                </a:rPr>
                <a:t>Machine </a:t>
              </a:r>
            </a:p>
            <a:p>
              <a:pPr algn="ctr" defTabSz="554437"/>
              <a:r>
                <a:rPr lang="en-US" sz="1600" b="1" dirty="0">
                  <a:solidFill>
                    <a:srgbClr val="FFFFFF"/>
                  </a:solidFill>
                  <a:latin typeface="Montserrat" pitchFamily="2" charset="77"/>
                  <a:cs typeface="Poppins" pitchFamily="2" charset="77"/>
                </a:rPr>
                <a:t>Learning</a:t>
              </a:r>
            </a:p>
          </p:txBody>
        </p:sp>
        <p:sp>
          <p:nvSpPr>
            <p:cNvPr id="26" name="TextBox 1">
              <a:extLst>
                <a:ext uri="{FF2B5EF4-FFF2-40B4-BE49-F238E27FC236}">
                  <a16:creationId xmlns:a16="http://schemas.microsoft.com/office/drawing/2014/main" id="{0B64C4EB-AA05-E57B-EE20-44D65B5CCEE6}"/>
                </a:ext>
              </a:extLst>
            </p:cNvPr>
            <p:cNvSpPr txBox="1"/>
            <p:nvPr/>
          </p:nvSpPr>
          <p:spPr>
            <a:xfrm rot="10800000">
              <a:off x="9472870" y="3966653"/>
              <a:ext cx="1029244" cy="555872"/>
            </a:xfrm>
            <a:prstGeom prst="rect">
              <a:avLst/>
            </a:prstGeom>
            <a:noFill/>
          </p:spPr>
          <p:txBody>
            <a:bodyPr wrap="none" rtlCol="0" anchor="ctr">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algn="ctr" defTabSz="554437"/>
              <a:r>
                <a:rPr lang="en-US" sz="1600" b="1" dirty="0">
                  <a:latin typeface="Montserrat" pitchFamily="2" charset="77"/>
                  <a:cs typeface="Poppins" pitchFamily="2" charset="77"/>
                </a:rPr>
                <a:t>Deep </a:t>
              </a:r>
            </a:p>
            <a:p>
              <a:pPr algn="ctr" defTabSz="554437"/>
              <a:r>
                <a:rPr lang="en-US" sz="1600" b="1" dirty="0">
                  <a:latin typeface="Montserrat" pitchFamily="2" charset="77"/>
                  <a:cs typeface="Poppins" pitchFamily="2" charset="77"/>
                </a:rPr>
                <a:t>Learning</a:t>
              </a:r>
            </a:p>
          </p:txBody>
        </p:sp>
      </p:grpSp>
      <p:sp>
        <p:nvSpPr>
          <p:cNvPr id="18" name="Oval 17">
            <a:extLst>
              <a:ext uri="{FF2B5EF4-FFF2-40B4-BE49-F238E27FC236}">
                <a16:creationId xmlns:a16="http://schemas.microsoft.com/office/drawing/2014/main" id="{E09B9E6A-8B60-AF60-AB2A-3CC6BAF28189}"/>
              </a:ext>
            </a:extLst>
          </p:cNvPr>
          <p:cNvSpPr/>
          <p:nvPr/>
        </p:nvSpPr>
        <p:spPr>
          <a:xfrm>
            <a:off x="1887504" y="1609138"/>
            <a:ext cx="362372" cy="33851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92" rtl="0" eaLnBrk="1" latinLnBrk="0" hangingPunct="1">
              <a:defRPr sz="1092" kern="1200">
                <a:solidFill>
                  <a:schemeClr val="lt1"/>
                </a:solidFill>
                <a:latin typeface="+mn-lt"/>
                <a:ea typeface="+mn-ea"/>
                <a:cs typeface="+mn-cs"/>
              </a:defRPr>
            </a:lvl1pPr>
            <a:lvl2pPr marL="277246" algn="l" defTabSz="554492" rtl="0" eaLnBrk="1" latinLnBrk="0" hangingPunct="1">
              <a:defRPr sz="1092" kern="1200">
                <a:solidFill>
                  <a:schemeClr val="lt1"/>
                </a:solidFill>
                <a:latin typeface="+mn-lt"/>
                <a:ea typeface="+mn-ea"/>
                <a:cs typeface="+mn-cs"/>
              </a:defRPr>
            </a:lvl2pPr>
            <a:lvl3pPr marL="554492" algn="l" defTabSz="554492" rtl="0" eaLnBrk="1" latinLnBrk="0" hangingPunct="1">
              <a:defRPr sz="1092" kern="1200">
                <a:solidFill>
                  <a:schemeClr val="lt1"/>
                </a:solidFill>
                <a:latin typeface="+mn-lt"/>
                <a:ea typeface="+mn-ea"/>
                <a:cs typeface="+mn-cs"/>
              </a:defRPr>
            </a:lvl3pPr>
            <a:lvl4pPr marL="831738" algn="l" defTabSz="554492" rtl="0" eaLnBrk="1" latinLnBrk="0" hangingPunct="1">
              <a:defRPr sz="1092" kern="1200">
                <a:solidFill>
                  <a:schemeClr val="lt1"/>
                </a:solidFill>
                <a:latin typeface="+mn-lt"/>
                <a:ea typeface="+mn-ea"/>
                <a:cs typeface="+mn-cs"/>
              </a:defRPr>
            </a:lvl4pPr>
            <a:lvl5pPr marL="1108984" algn="l" defTabSz="554492" rtl="0" eaLnBrk="1" latinLnBrk="0" hangingPunct="1">
              <a:defRPr sz="1092" kern="1200">
                <a:solidFill>
                  <a:schemeClr val="lt1"/>
                </a:solidFill>
                <a:latin typeface="+mn-lt"/>
                <a:ea typeface="+mn-ea"/>
                <a:cs typeface="+mn-cs"/>
              </a:defRPr>
            </a:lvl5pPr>
            <a:lvl6pPr marL="1386230" algn="l" defTabSz="554492" rtl="0" eaLnBrk="1" latinLnBrk="0" hangingPunct="1">
              <a:defRPr sz="1092" kern="1200">
                <a:solidFill>
                  <a:schemeClr val="lt1"/>
                </a:solidFill>
                <a:latin typeface="+mn-lt"/>
                <a:ea typeface="+mn-ea"/>
                <a:cs typeface="+mn-cs"/>
              </a:defRPr>
            </a:lvl6pPr>
            <a:lvl7pPr marL="1663476" algn="l" defTabSz="554492" rtl="0" eaLnBrk="1" latinLnBrk="0" hangingPunct="1">
              <a:defRPr sz="1092" kern="1200">
                <a:solidFill>
                  <a:schemeClr val="lt1"/>
                </a:solidFill>
                <a:latin typeface="+mn-lt"/>
                <a:ea typeface="+mn-ea"/>
                <a:cs typeface="+mn-cs"/>
              </a:defRPr>
            </a:lvl7pPr>
            <a:lvl8pPr marL="1940723" algn="l" defTabSz="554492" rtl="0" eaLnBrk="1" latinLnBrk="0" hangingPunct="1">
              <a:defRPr sz="1092" kern="1200">
                <a:solidFill>
                  <a:schemeClr val="lt1"/>
                </a:solidFill>
                <a:latin typeface="+mn-lt"/>
                <a:ea typeface="+mn-ea"/>
                <a:cs typeface="+mn-cs"/>
              </a:defRPr>
            </a:lvl8pPr>
            <a:lvl9pPr marL="2217969" algn="l" defTabSz="554492" rtl="0" eaLnBrk="1" latinLnBrk="0" hangingPunct="1">
              <a:defRPr sz="1092" kern="1200">
                <a:solidFill>
                  <a:schemeClr val="lt1"/>
                </a:solidFill>
                <a:latin typeface="+mn-lt"/>
                <a:ea typeface="+mn-ea"/>
                <a:cs typeface="+mn-cs"/>
              </a:defRPr>
            </a:lvl9pPr>
          </a:lstStyle>
          <a:p>
            <a:pPr algn="ctr"/>
            <a:endParaRPr lang="en-US" dirty="0"/>
          </a:p>
        </p:txBody>
      </p:sp>
      <p:sp>
        <p:nvSpPr>
          <p:cNvPr id="19" name="Shape 46472">
            <a:extLst>
              <a:ext uri="{FF2B5EF4-FFF2-40B4-BE49-F238E27FC236}">
                <a16:creationId xmlns:a16="http://schemas.microsoft.com/office/drawing/2014/main" id="{C86DBFE3-DED1-E5CB-65E2-F193D5C4F02D}"/>
              </a:ext>
            </a:extLst>
          </p:cNvPr>
          <p:cNvSpPr/>
          <p:nvPr/>
        </p:nvSpPr>
        <p:spPr>
          <a:xfrm flipH="1">
            <a:off x="2119145" y="1459836"/>
            <a:ext cx="1346930" cy="307085"/>
          </a:xfrm>
          <a:prstGeom prst="line">
            <a:avLst/>
          </a:prstGeom>
          <a:noFill/>
          <a:ln w="38100" cap="flat">
            <a:solidFill>
              <a:schemeClr val="bg1">
                <a:lumMod val="50000"/>
              </a:schemeClr>
            </a:solidFill>
            <a:prstDash val="solid"/>
            <a:miter lim="400000"/>
          </a:ln>
          <a:effectLst/>
        </p:spPr>
        <p:txBody>
          <a:bodyPr wrap="square" lIns="35714" tIns="35714" rIns="35714" bIns="35714" numCol="1" anchor="ctr">
            <a:no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defTabSz="554437">
              <a:lnSpc>
                <a:spcPct val="110000"/>
              </a:lnSpc>
            </a:pPr>
            <a:endParaRPr lang="en-CA" sz="2532" dirty="0">
              <a:solidFill>
                <a:srgbClr val="282D38"/>
              </a:solidFill>
              <a:latin typeface="Roboto Condensed Light" panose="02000000000000000000" pitchFamily="2" charset="0"/>
            </a:endParaRPr>
          </a:p>
        </p:txBody>
      </p:sp>
      <p:sp>
        <p:nvSpPr>
          <p:cNvPr id="20" name="TextBox 1">
            <a:extLst>
              <a:ext uri="{FF2B5EF4-FFF2-40B4-BE49-F238E27FC236}">
                <a16:creationId xmlns:a16="http://schemas.microsoft.com/office/drawing/2014/main" id="{20D211D9-E2A3-9B6A-A97E-A2E1AAB180AF}"/>
              </a:ext>
            </a:extLst>
          </p:cNvPr>
          <p:cNvSpPr txBox="1"/>
          <p:nvPr/>
        </p:nvSpPr>
        <p:spPr>
          <a:xfrm>
            <a:off x="3477414" y="1270584"/>
            <a:ext cx="896400" cy="338554"/>
          </a:xfrm>
          <a:prstGeom prst="rect">
            <a:avLst/>
          </a:prstGeom>
          <a:noFill/>
        </p:spPr>
        <p:txBody>
          <a:bodyPr wrap="none" rtlCol="0" anchor="ctr">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algn="ctr" defTabSz="554437"/>
            <a:r>
              <a:rPr lang="en-US" sz="1600" b="1" dirty="0">
                <a:solidFill>
                  <a:srgbClr val="282D38"/>
                </a:solidFill>
                <a:latin typeface="Montserrat" pitchFamily="2" charset="77"/>
                <a:cs typeface="Poppins" pitchFamily="2" charset="77"/>
              </a:rPr>
              <a:t>Gen AI</a:t>
            </a:r>
          </a:p>
        </p:txBody>
      </p:sp>
      <p:grpSp>
        <p:nvGrpSpPr>
          <p:cNvPr id="29" name="Group 28" descr="A box providing a link to Info-Tech's &quot;Drive Successful Outcomes With a Robust RFP Process&quot; blueprint&#10;">
            <a:extLst>
              <a:ext uri="{FF2B5EF4-FFF2-40B4-BE49-F238E27FC236}">
                <a16:creationId xmlns:a16="http://schemas.microsoft.com/office/drawing/2014/main" id="{ADA35CBC-E714-45E2-2841-DC9705E9ABC1}"/>
              </a:ext>
            </a:extLst>
          </p:cNvPr>
          <p:cNvGrpSpPr/>
          <p:nvPr/>
        </p:nvGrpSpPr>
        <p:grpSpPr>
          <a:xfrm>
            <a:off x="5300032" y="4825276"/>
            <a:ext cx="3699297" cy="468000"/>
            <a:chOff x="2198398" y="3280346"/>
            <a:chExt cx="3699297" cy="468000"/>
          </a:xfrm>
        </p:grpSpPr>
        <p:grpSp>
          <p:nvGrpSpPr>
            <p:cNvPr id="30" name="Group 29">
              <a:extLst>
                <a:ext uri="{FF2B5EF4-FFF2-40B4-BE49-F238E27FC236}">
                  <a16:creationId xmlns:a16="http://schemas.microsoft.com/office/drawing/2014/main" id="{E14929B3-0106-9B0B-06A7-A327EA77E230}"/>
                </a:ext>
              </a:extLst>
            </p:cNvPr>
            <p:cNvGrpSpPr/>
            <p:nvPr/>
          </p:nvGrpSpPr>
          <p:grpSpPr>
            <a:xfrm>
              <a:off x="2198398" y="3280346"/>
              <a:ext cx="3699297" cy="468000"/>
              <a:chOff x="2198398" y="2709431"/>
              <a:chExt cx="3699297" cy="468000"/>
            </a:xfrm>
          </p:grpSpPr>
          <p:sp>
            <p:nvSpPr>
              <p:cNvPr id="32" name="Rectangle 31">
                <a:hlinkClick r:id="rId9"/>
                <a:extLst>
                  <a:ext uri="{FF2B5EF4-FFF2-40B4-BE49-F238E27FC236}">
                    <a16:creationId xmlns:a16="http://schemas.microsoft.com/office/drawing/2014/main" id="{9E25B2D1-5686-53AE-D176-D4AE4598203B}"/>
                  </a:ext>
                </a:extLst>
              </p:cNvPr>
              <p:cNvSpPr/>
              <p:nvPr/>
            </p:nvSpPr>
            <p:spPr>
              <a:xfrm>
                <a:off x="2648066" y="2709431"/>
                <a:ext cx="3249629" cy="468000"/>
              </a:xfrm>
              <a:prstGeom prst="rect">
                <a:avLst/>
              </a:prstGeom>
              <a:solidFill>
                <a:srgbClr val="F17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See Info-Tech’s </a:t>
                </a:r>
                <a:r>
                  <a:rPr lang="en-US" sz="1200" i="1" dirty="0">
                    <a:solidFill>
                      <a:schemeClr val="bg1"/>
                    </a:solidFill>
                    <a:latin typeface="Exo" panose="02000503000000000000" pitchFamily="2" charset="77"/>
                  </a:rPr>
                  <a:t>Generative AI: Market Primer </a:t>
                </a:r>
                <a:r>
                  <a:rPr lang="en-US" sz="1200" dirty="0">
                    <a:solidFill>
                      <a:schemeClr val="bg1"/>
                    </a:solidFill>
                    <a:latin typeface="Exo" panose="02000503000000000000" pitchFamily="2" charset="77"/>
                  </a:rPr>
                  <a:t>for more information.</a:t>
                </a:r>
              </a:p>
            </p:txBody>
          </p:sp>
          <p:sp>
            <p:nvSpPr>
              <p:cNvPr id="33" name="Rectangle 32">
                <a:extLst>
                  <a:ext uri="{FF2B5EF4-FFF2-40B4-BE49-F238E27FC236}">
                    <a16:creationId xmlns:a16="http://schemas.microsoft.com/office/drawing/2014/main" id="{A55E78F7-075E-1C91-E41D-CF28183BB327}"/>
                  </a:ext>
                </a:extLst>
              </p:cNvPr>
              <p:cNvSpPr>
                <a:spLocks noChangeAspect="1"/>
              </p:cNvSpPr>
              <p:nvPr/>
            </p:nvSpPr>
            <p:spPr>
              <a:xfrm>
                <a:off x="2198398" y="2709431"/>
                <a:ext cx="468000" cy="46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grpSp>
        <p:pic>
          <p:nvPicPr>
            <p:cNvPr id="31" name="Picture 30">
              <a:extLst>
                <a:ext uri="{FF2B5EF4-FFF2-40B4-BE49-F238E27FC236}">
                  <a16:creationId xmlns:a16="http://schemas.microsoft.com/office/drawing/2014/main" id="{3C1C3848-F632-56A7-C657-5FA4FCDF98E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283485" y="3384615"/>
              <a:ext cx="260883" cy="260884"/>
            </a:xfrm>
            <a:prstGeom prst="rect">
              <a:avLst/>
            </a:prstGeom>
          </p:spPr>
        </p:pic>
      </p:grpSp>
    </p:spTree>
    <p:extLst>
      <p:ext uri="{BB962C8B-B14F-4D97-AF65-F5344CB8AC3E}">
        <p14:creationId xmlns:p14="http://schemas.microsoft.com/office/powerpoint/2010/main" val="2999858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54E11E86-D9DA-AE4D-B84A-5F86B24F0B36}"/>
              </a:ext>
            </a:extLst>
          </p:cNvPr>
          <p:cNvSpPr>
            <a:spLocks noGrp="1"/>
          </p:cNvSpPr>
          <p:nvPr>
            <p:ph type="title"/>
          </p:nvPr>
        </p:nvSpPr>
        <p:spPr>
          <a:xfrm>
            <a:off x="371475" y="415436"/>
            <a:ext cx="9985308" cy="1144660"/>
          </a:xfrm>
        </p:spPr>
        <p:txBody>
          <a:bodyPr/>
          <a:lstStyle/>
          <a:p>
            <a:r>
              <a:rPr lang="en-US" sz="3600" dirty="0"/>
              <a:t>Organizations are eager to adopt Gen AI, yet success remains </a:t>
            </a:r>
            <a:r>
              <a:rPr lang="en-US" sz="3600" dirty="0">
                <a:solidFill>
                  <a:schemeClr val="tx1"/>
                </a:solidFill>
              </a:rPr>
              <a:t>elusive</a:t>
            </a:r>
            <a:br>
              <a:rPr lang="en-US" sz="3600" dirty="0"/>
            </a:br>
            <a:endParaRPr lang="en-CA" sz="3600" dirty="0"/>
          </a:p>
        </p:txBody>
      </p:sp>
      <p:sp>
        <p:nvSpPr>
          <p:cNvPr id="13" name="Rectangle 12">
            <a:extLst>
              <a:ext uri="{FF2B5EF4-FFF2-40B4-BE49-F238E27FC236}">
                <a16:creationId xmlns:a16="http://schemas.microsoft.com/office/drawing/2014/main" id="{425BC986-410D-0B4B-800F-34CD392387D3}"/>
              </a:ext>
            </a:extLst>
          </p:cNvPr>
          <p:cNvSpPr/>
          <p:nvPr/>
        </p:nvSpPr>
        <p:spPr>
          <a:xfrm>
            <a:off x="1410120" y="4919287"/>
            <a:ext cx="6458552" cy="861774"/>
          </a:xfrm>
          <a:prstGeom prst="rect">
            <a:avLst/>
          </a:prstGeom>
        </p:spPr>
        <p:txBody>
          <a:bodyPr wrap="square" lIns="0" tIns="0" rIns="0" bIns="0">
            <a:spAutoFit/>
          </a:bodyPr>
          <a:lstStyle/>
          <a:p>
            <a:pPr algn="ctr">
              <a:defRPr/>
            </a:pPr>
            <a:r>
              <a:rPr lang="en-US" sz="1400" b="1" dirty="0">
                <a:solidFill>
                  <a:srgbClr val="4A4A4A"/>
                </a:solidFill>
                <a:latin typeface="Montserrat" pitchFamily="2" charset="77"/>
                <a:ea typeface="Roboto" panose="02000000000000000000" pitchFamily="2" charset="0"/>
              </a:rPr>
              <a:t>Three-quarters (75%) </a:t>
            </a:r>
            <a:r>
              <a:rPr lang="en-US" sz="1400" dirty="0">
                <a:solidFill>
                  <a:srgbClr val="4A4A4A"/>
                </a:solidFill>
                <a:latin typeface="Montserrat" pitchFamily="2" charset="77"/>
                <a:ea typeface="Roboto" panose="02000000000000000000" pitchFamily="2" charset="0"/>
              </a:rPr>
              <a:t>of C-level executives believe if they don’t move beyond experimentation to aggressively deploy AI across their organizations they risk going out of business by 2025 (Accenture, 2019; </a:t>
            </a:r>
            <a:r>
              <a:rPr lang="en-US" sz="1400" i="1" dirty="0">
                <a:solidFill>
                  <a:srgbClr val="4A4A4A"/>
                </a:solidFill>
                <a:latin typeface="Montserrat" pitchFamily="2" charset="77"/>
                <a:ea typeface="Roboto" panose="02000000000000000000" pitchFamily="2" charset="0"/>
              </a:rPr>
              <a:t>N</a:t>
            </a:r>
            <a:r>
              <a:rPr lang="en-US" sz="1400" dirty="0">
                <a:solidFill>
                  <a:srgbClr val="4A4A4A"/>
                </a:solidFill>
                <a:latin typeface="Montserrat" pitchFamily="2" charset="77"/>
                <a:ea typeface="Roboto" panose="02000000000000000000" pitchFamily="2" charset="0"/>
              </a:rPr>
              <a:t>=1,500).</a:t>
            </a:r>
          </a:p>
        </p:txBody>
      </p:sp>
      <p:sp>
        <p:nvSpPr>
          <p:cNvPr id="15" name="Rectangle 14">
            <a:extLst>
              <a:ext uri="{FF2B5EF4-FFF2-40B4-BE49-F238E27FC236}">
                <a16:creationId xmlns:a16="http://schemas.microsoft.com/office/drawing/2014/main" id="{BF65F3A0-ABC6-C441-A3BE-1617A27D0ECA}"/>
              </a:ext>
            </a:extLst>
          </p:cNvPr>
          <p:cNvSpPr/>
          <p:nvPr/>
        </p:nvSpPr>
        <p:spPr>
          <a:xfrm>
            <a:off x="3549229" y="2581731"/>
            <a:ext cx="5557049" cy="646331"/>
          </a:xfrm>
          <a:prstGeom prst="rect">
            <a:avLst/>
          </a:prstGeom>
        </p:spPr>
        <p:txBody>
          <a:bodyPr wrap="square" lIns="0" tIns="0" rIns="0" bIns="0">
            <a:spAutoFit/>
          </a:bodyPr>
          <a:lstStyle/>
          <a:p>
            <a:pPr algn="ctr"/>
            <a:r>
              <a:rPr lang="en-US" sz="1400" b="1" dirty="0">
                <a:solidFill>
                  <a:srgbClr val="4A4A4A"/>
                </a:solidFill>
                <a:latin typeface="Montserrat" pitchFamily="2" charset="77"/>
                <a:ea typeface="Roboto" panose="02000000000000000000" pitchFamily="2" charset="0"/>
              </a:rPr>
              <a:t>About three-quarters (76%) </a:t>
            </a:r>
            <a:r>
              <a:rPr lang="en-US" sz="1400" dirty="0">
                <a:solidFill>
                  <a:srgbClr val="4A4A4A"/>
                </a:solidFill>
                <a:latin typeface="Montserrat" pitchFamily="2" charset="77"/>
                <a:ea typeface="Roboto" panose="02000000000000000000" pitchFamily="2" charset="0"/>
              </a:rPr>
              <a:t>of C-suite executives that leverage AI to achieve their growth objectives report they struggle with how to scale (Accenture, 2019; </a:t>
            </a:r>
            <a:r>
              <a:rPr lang="en-US" sz="1400" i="1" dirty="0">
                <a:solidFill>
                  <a:srgbClr val="4A4A4A"/>
                </a:solidFill>
                <a:latin typeface="Montserrat" pitchFamily="2" charset="77"/>
                <a:ea typeface="Roboto" panose="02000000000000000000" pitchFamily="2" charset="0"/>
              </a:rPr>
              <a:t>N</a:t>
            </a:r>
            <a:r>
              <a:rPr lang="en-US" sz="1400" dirty="0">
                <a:solidFill>
                  <a:srgbClr val="4A4A4A"/>
                </a:solidFill>
                <a:latin typeface="Montserrat" pitchFamily="2" charset="77"/>
                <a:ea typeface="Roboto" panose="02000000000000000000" pitchFamily="2" charset="0"/>
              </a:rPr>
              <a:t>=1,500).</a:t>
            </a:r>
          </a:p>
        </p:txBody>
      </p:sp>
      <p:grpSp>
        <p:nvGrpSpPr>
          <p:cNvPr id="11" name="Group 10">
            <a:extLst>
              <a:ext uri="{FF2B5EF4-FFF2-40B4-BE49-F238E27FC236}">
                <a16:creationId xmlns:a16="http://schemas.microsoft.com/office/drawing/2014/main" id="{76B43ABE-25F7-F34D-8FD0-3ACB2D430F17}"/>
              </a:ext>
            </a:extLst>
          </p:cNvPr>
          <p:cNvGrpSpPr/>
          <p:nvPr/>
        </p:nvGrpSpPr>
        <p:grpSpPr>
          <a:xfrm>
            <a:off x="194282" y="1637098"/>
            <a:ext cx="3983564" cy="2584402"/>
            <a:chOff x="3439440" y="4137949"/>
            <a:chExt cx="3273953" cy="2159884"/>
          </a:xfrm>
        </p:grpSpPr>
        <p:graphicFrame>
          <p:nvGraphicFramePr>
            <p:cNvPr id="14" name="Chart 13">
              <a:extLst>
                <a:ext uri="{FF2B5EF4-FFF2-40B4-BE49-F238E27FC236}">
                  <a16:creationId xmlns:a16="http://schemas.microsoft.com/office/drawing/2014/main" id="{C4D8BA32-3B87-E745-9DDF-EF6C212C7BEE}"/>
                </a:ext>
              </a:extLst>
            </p:cNvPr>
            <p:cNvGraphicFramePr/>
            <p:nvPr>
              <p:extLst>
                <p:ext uri="{D42A27DB-BD31-4B8C-83A1-F6EECF244321}">
                  <p14:modId xmlns:p14="http://schemas.microsoft.com/office/powerpoint/2010/main" val="2565011005"/>
                </p:ext>
              </p:extLst>
            </p:nvPr>
          </p:nvGraphicFramePr>
          <p:xfrm>
            <a:off x="3439440" y="4137949"/>
            <a:ext cx="3273953" cy="2159884"/>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E4160D86-F435-0541-880C-9F9FFF258696}"/>
                </a:ext>
              </a:extLst>
            </p:cNvPr>
            <p:cNvSpPr txBox="1"/>
            <p:nvPr/>
          </p:nvSpPr>
          <p:spPr>
            <a:xfrm>
              <a:off x="3898634" y="5086348"/>
              <a:ext cx="2343150" cy="307777"/>
            </a:xfrm>
            <a:prstGeom prst="rect">
              <a:avLst/>
            </a:prstGeom>
          </p:spPr>
          <p:txBody>
            <a:bodyPr vert="horz" wrap="square" lIns="0" tIns="0" rIns="0" bIns="0" rtlCol="0">
              <a:spAutoFit/>
            </a:bodyPr>
            <a:lstStyle/>
            <a:p>
              <a:pPr marL="289946" marR="242975" lvl="1" algn="ctr">
                <a:spcBef>
                  <a:spcPts val="55"/>
                </a:spcBef>
              </a:pPr>
              <a:r>
                <a:rPr lang="en-US" sz="2000" spc="-30" dirty="0">
                  <a:solidFill>
                    <a:srgbClr val="2576B7"/>
                  </a:solidFill>
                  <a:latin typeface="Exo" panose="02000503000000000000" pitchFamily="2" charset="77"/>
                  <a:cs typeface="Arial Narrow"/>
                </a:rPr>
                <a:t>76%</a:t>
              </a:r>
            </a:p>
          </p:txBody>
        </p:sp>
      </p:grpSp>
      <p:grpSp>
        <p:nvGrpSpPr>
          <p:cNvPr id="17" name="Group 16">
            <a:extLst>
              <a:ext uri="{FF2B5EF4-FFF2-40B4-BE49-F238E27FC236}">
                <a16:creationId xmlns:a16="http://schemas.microsoft.com/office/drawing/2014/main" id="{4E8FA444-D066-E04B-B735-F3802755F785}"/>
              </a:ext>
            </a:extLst>
          </p:cNvPr>
          <p:cNvGrpSpPr/>
          <p:nvPr/>
        </p:nvGrpSpPr>
        <p:grpSpPr>
          <a:xfrm>
            <a:off x="7589311" y="3576853"/>
            <a:ext cx="3983564" cy="2584402"/>
            <a:chOff x="3575920" y="4137949"/>
            <a:chExt cx="3273953" cy="2159884"/>
          </a:xfrm>
        </p:grpSpPr>
        <p:graphicFrame>
          <p:nvGraphicFramePr>
            <p:cNvPr id="18" name="Chart 17">
              <a:extLst>
                <a:ext uri="{FF2B5EF4-FFF2-40B4-BE49-F238E27FC236}">
                  <a16:creationId xmlns:a16="http://schemas.microsoft.com/office/drawing/2014/main" id="{B83BE2A9-2279-CA48-9DE3-A2BCFF3BF86E}"/>
                </a:ext>
              </a:extLst>
            </p:cNvPr>
            <p:cNvGraphicFramePr/>
            <p:nvPr>
              <p:extLst>
                <p:ext uri="{D42A27DB-BD31-4B8C-83A1-F6EECF244321}">
                  <p14:modId xmlns:p14="http://schemas.microsoft.com/office/powerpoint/2010/main" val="62463452"/>
                </p:ext>
              </p:extLst>
            </p:nvPr>
          </p:nvGraphicFramePr>
          <p:xfrm>
            <a:off x="3575920" y="4137949"/>
            <a:ext cx="3273953" cy="2159884"/>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CFFBC13D-51E6-8D4F-993A-7CC043F9AEF0}"/>
                </a:ext>
              </a:extLst>
            </p:cNvPr>
            <p:cNvSpPr txBox="1"/>
            <p:nvPr/>
          </p:nvSpPr>
          <p:spPr>
            <a:xfrm>
              <a:off x="4035114" y="5086348"/>
              <a:ext cx="2343150" cy="307777"/>
            </a:xfrm>
            <a:prstGeom prst="rect">
              <a:avLst/>
            </a:prstGeom>
          </p:spPr>
          <p:txBody>
            <a:bodyPr vert="horz" wrap="square" lIns="0" tIns="0" rIns="0" bIns="0" rtlCol="0">
              <a:spAutoFit/>
            </a:bodyPr>
            <a:lstStyle/>
            <a:p>
              <a:pPr marL="289946" marR="242975" lvl="1" algn="ctr">
                <a:spcBef>
                  <a:spcPts val="55"/>
                </a:spcBef>
              </a:pPr>
              <a:r>
                <a:rPr lang="en-US" sz="2000" spc="-30" dirty="0">
                  <a:solidFill>
                    <a:srgbClr val="2576B7"/>
                  </a:solidFill>
                  <a:latin typeface="Exo" panose="02000503000000000000" pitchFamily="2" charset="77"/>
                  <a:cs typeface="Arial Narrow"/>
                </a:rPr>
                <a:t>75%</a:t>
              </a:r>
            </a:p>
          </p:txBody>
        </p:sp>
      </p:grpSp>
      <p:sp>
        <p:nvSpPr>
          <p:cNvPr id="10" name="TextBox 50">
            <a:extLst>
              <a:ext uri="{FF2B5EF4-FFF2-40B4-BE49-F238E27FC236}">
                <a16:creationId xmlns:a16="http://schemas.microsoft.com/office/drawing/2014/main" id="{7821E93F-8D08-0F46-CA2D-6108164B11C5}"/>
              </a:ext>
            </a:extLst>
          </p:cNvPr>
          <p:cNvSpPr txBox="1"/>
          <p:nvPr/>
        </p:nvSpPr>
        <p:spPr>
          <a:xfrm>
            <a:off x="3599456" y="2115776"/>
            <a:ext cx="5174493" cy="285591"/>
          </a:xfrm>
          <a:prstGeom prst="rect">
            <a:avLst/>
          </a:prstGeom>
          <a:noFill/>
        </p:spPr>
        <p:txBody>
          <a:bodyPr wrap="none" lIns="0" tIns="0" rIns="0" bIns="0" rtlCol="0" anchor="b" anchorCtr="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defTabSz="554506">
              <a:lnSpc>
                <a:spcPct val="110000"/>
              </a:lnSpc>
              <a:defRPr/>
            </a:pPr>
            <a:r>
              <a:rPr lang="en-US" sz="1800" b="1" dirty="0">
                <a:solidFill>
                  <a:srgbClr val="717171"/>
                </a:solidFill>
                <a:latin typeface="Montserrat" pitchFamily="2" charset="77"/>
                <a:ea typeface="League Spartan" charset="0"/>
                <a:cs typeface="Poppins" pitchFamily="2" charset="77"/>
              </a:rPr>
              <a:t>Scalability presents a significant challenge</a:t>
            </a:r>
          </a:p>
        </p:txBody>
      </p:sp>
      <p:sp>
        <p:nvSpPr>
          <p:cNvPr id="21" name="TextBox 50">
            <a:extLst>
              <a:ext uri="{FF2B5EF4-FFF2-40B4-BE49-F238E27FC236}">
                <a16:creationId xmlns:a16="http://schemas.microsoft.com/office/drawing/2014/main" id="{5A5FF1CC-3775-FDFE-81BC-F5A65D153C35}"/>
              </a:ext>
            </a:extLst>
          </p:cNvPr>
          <p:cNvSpPr txBox="1"/>
          <p:nvPr/>
        </p:nvSpPr>
        <p:spPr>
          <a:xfrm>
            <a:off x="1194540" y="4480380"/>
            <a:ext cx="8081609" cy="285591"/>
          </a:xfrm>
          <a:prstGeom prst="rect">
            <a:avLst/>
          </a:prstGeom>
          <a:noFill/>
        </p:spPr>
        <p:txBody>
          <a:bodyPr wrap="square" lIns="0" tIns="0" rIns="0" bIns="0" rtlCol="0" anchor="b" anchorCtr="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defTabSz="554506">
              <a:lnSpc>
                <a:spcPct val="110000"/>
              </a:lnSpc>
              <a:defRPr/>
            </a:pPr>
            <a:r>
              <a:rPr lang="en-US" sz="1800" b="1" dirty="0">
                <a:solidFill>
                  <a:srgbClr val="717171"/>
                </a:solidFill>
                <a:latin typeface="Montserrat" pitchFamily="2" charset="77"/>
                <a:ea typeface="League Spartan" charset="0"/>
                <a:cs typeface="Poppins" pitchFamily="2" charset="77"/>
              </a:rPr>
              <a:t>Inevitable leap from experimentation to implementation</a:t>
            </a:r>
          </a:p>
        </p:txBody>
      </p:sp>
    </p:spTree>
    <p:extLst>
      <p:ext uri="{BB962C8B-B14F-4D97-AF65-F5344CB8AC3E}">
        <p14:creationId xmlns:p14="http://schemas.microsoft.com/office/powerpoint/2010/main" val="780872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41F5783C-DDDC-0744-B043-9FA47223647F}"/>
              </a:ext>
            </a:extLst>
          </p:cNvPr>
          <p:cNvSpPr/>
          <p:nvPr/>
        </p:nvSpPr>
        <p:spPr>
          <a:xfrm>
            <a:off x="5013080" y="1165560"/>
            <a:ext cx="2171413" cy="1918416"/>
          </a:xfrm>
          <a:custGeom>
            <a:avLst/>
            <a:gdLst>
              <a:gd name="connsiteX0" fmla="*/ 2167432 w 4342825"/>
              <a:gd name="connsiteY0" fmla="*/ 0 h 3836832"/>
              <a:gd name="connsiteX1" fmla="*/ 4342825 w 4342825"/>
              <a:gd name="connsiteY1" fmla="*/ 2179445 h 3836832"/>
              <a:gd name="connsiteX2" fmla="*/ 3196076 w 4342825"/>
              <a:gd name="connsiteY2" fmla="*/ 3836832 h 3836832"/>
              <a:gd name="connsiteX3" fmla="*/ 3130926 w 4342825"/>
              <a:gd name="connsiteY3" fmla="*/ 3797252 h 3836832"/>
              <a:gd name="connsiteX4" fmla="*/ 2167432 w 4342825"/>
              <a:gd name="connsiteY4" fmla="*/ 3553287 h 3836832"/>
              <a:gd name="connsiteX5" fmla="*/ 1203938 w 4342825"/>
              <a:gd name="connsiteY5" fmla="*/ 3797252 h 3836832"/>
              <a:gd name="connsiteX6" fmla="*/ 1143466 w 4342825"/>
              <a:gd name="connsiteY6" fmla="*/ 3833990 h 3836832"/>
              <a:gd name="connsiteX7" fmla="*/ 0 w 4342825"/>
              <a:gd name="connsiteY7" fmla="*/ 2171469 h 3836832"/>
              <a:gd name="connsiteX8" fmla="*/ 2167432 w 4342825"/>
              <a:gd name="connsiteY8" fmla="*/ 0 h 383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2825" h="3836832">
                <a:moveTo>
                  <a:pt x="2167432" y="0"/>
                </a:moveTo>
                <a:lnTo>
                  <a:pt x="4342825" y="2179445"/>
                </a:lnTo>
                <a:lnTo>
                  <a:pt x="3196076" y="3836832"/>
                </a:lnTo>
                <a:lnTo>
                  <a:pt x="3130926" y="3797252"/>
                </a:lnTo>
                <a:cubicBezTo>
                  <a:pt x="2844515" y="3641665"/>
                  <a:pt x="2516294" y="3553287"/>
                  <a:pt x="2167432" y="3553287"/>
                </a:cubicBezTo>
                <a:cubicBezTo>
                  <a:pt x="1818570" y="3553287"/>
                  <a:pt x="1490349" y="3641665"/>
                  <a:pt x="1203938" y="3797252"/>
                </a:cubicBezTo>
                <a:lnTo>
                  <a:pt x="1143466" y="3833990"/>
                </a:lnTo>
                <a:lnTo>
                  <a:pt x="0" y="2171469"/>
                </a:lnTo>
                <a:lnTo>
                  <a:pt x="2167432" y="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46" name="Freeform 45">
            <a:extLst>
              <a:ext uri="{FF2B5EF4-FFF2-40B4-BE49-F238E27FC236}">
                <a16:creationId xmlns:a16="http://schemas.microsoft.com/office/drawing/2014/main" id="{5177DE64-03EF-8444-96A2-2452978867C8}"/>
              </a:ext>
            </a:extLst>
          </p:cNvPr>
          <p:cNvSpPr/>
          <p:nvPr/>
        </p:nvSpPr>
        <p:spPr>
          <a:xfrm>
            <a:off x="3598242" y="2317217"/>
            <a:ext cx="1898902" cy="2173997"/>
          </a:xfrm>
          <a:custGeom>
            <a:avLst/>
            <a:gdLst>
              <a:gd name="connsiteX0" fmla="*/ 2665085 w 3797804"/>
              <a:gd name="connsiteY0" fmla="*/ 0 h 4347993"/>
              <a:gd name="connsiteX1" fmla="*/ 3797804 w 3797804"/>
              <a:gd name="connsiteY1" fmla="*/ 1646897 h 4347993"/>
              <a:gd name="connsiteX2" fmla="*/ 3711341 w 3797804"/>
              <a:gd name="connsiteY2" fmla="*/ 1711553 h 4347993"/>
              <a:gd name="connsiteX3" fmla="*/ 2975759 w 3797804"/>
              <a:gd name="connsiteY3" fmla="*/ 3271321 h 4347993"/>
              <a:gd name="connsiteX4" fmla="*/ 3016826 w 3797804"/>
              <a:gd name="connsiteY4" fmla="*/ 3678693 h 4347993"/>
              <a:gd name="connsiteX5" fmla="*/ 3037068 w 3797804"/>
              <a:gd name="connsiteY5" fmla="*/ 3757418 h 4347993"/>
              <a:gd name="connsiteX6" fmla="*/ 1292243 w 3797804"/>
              <a:gd name="connsiteY6" fmla="*/ 4347993 h 4347993"/>
              <a:gd name="connsiteX7" fmla="*/ 0 w 3797804"/>
              <a:gd name="connsiteY7" fmla="*/ 1514136 h 4347993"/>
              <a:gd name="connsiteX8" fmla="*/ 2665085 w 3797804"/>
              <a:gd name="connsiteY8" fmla="*/ 0 h 434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7804" h="4347993">
                <a:moveTo>
                  <a:pt x="2665085" y="0"/>
                </a:moveTo>
                <a:lnTo>
                  <a:pt x="3797804" y="1646897"/>
                </a:lnTo>
                <a:lnTo>
                  <a:pt x="3711341" y="1711553"/>
                </a:lnTo>
                <a:cubicBezTo>
                  <a:pt x="3262103" y="2082298"/>
                  <a:pt x="2975759" y="2643370"/>
                  <a:pt x="2975759" y="3271321"/>
                </a:cubicBezTo>
                <a:cubicBezTo>
                  <a:pt x="2975759" y="3410866"/>
                  <a:pt x="2989899" y="3547108"/>
                  <a:pt x="3016826" y="3678693"/>
                </a:cubicBezTo>
                <a:lnTo>
                  <a:pt x="3037068" y="3757418"/>
                </a:lnTo>
                <a:lnTo>
                  <a:pt x="1292243" y="4347993"/>
                </a:lnTo>
                <a:lnTo>
                  <a:pt x="0" y="1514136"/>
                </a:lnTo>
                <a:lnTo>
                  <a:pt x="2665085" y="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45" name="Freeform 44">
            <a:extLst>
              <a:ext uri="{FF2B5EF4-FFF2-40B4-BE49-F238E27FC236}">
                <a16:creationId xmlns:a16="http://schemas.microsoft.com/office/drawing/2014/main" id="{DF9E93B8-F96D-E84F-8072-8BEDF4CF87F1}"/>
              </a:ext>
            </a:extLst>
          </p:cNvPr>
          <p:cNvSpPr/>
          <p:nvPr/>
        </p:nvSpPr>
        <p:spPr>
          <a:xfrm>
            <a:off x="6698639" y="2319954"/>
            <a:ext cx="1896708" cy="2171014"/>
          </a:xfrm>
          <a:custGeom>
            <a:avLst/>
            <a:gdLst>
              <a:gd name="connsiteX0" fmla="*/ 1137971 w 3793416"/>
              <a:gd name="connsiteY0" fmla="*/ 0 h 4342028"/>
              <a:gd name="connsiteX1" fmla="*/ 3793416 w 3793416"/>
              <a:gd name="connsiteY1" fmla="*/ 1508659 h 4342028"/>
              <a:gd name="connsiteX2" fmla="*/ 2501395 w 3793416"/>
              <a:gd name="connsiteY2" fmla="*/ 4342028 h 4342028"/>
              <a:gd name="connsiteX3" fmla="*/ 756418 w 3793416"/>
              <a:gd name="connsiteY3" fmla="*/ 3751669 h 4342028"/>
              <a:gd name="connsiteX4" fmla="*/ 776590 w 3793416"/>
              <a:gd name="connsiteY4" fmla="*/ 3673216 h 4342028"/>
              <a:gd name="connsiteX5" fmla="*/ 817657 w 3793416"/>
              <a:gd name="connsiteY5" fmla="*/ 3265844 h 4342028"/>
              <a:gd name="connsiteX6" fmla="*/ 82075 w 3793416"/>
              <a:gd name="connsiteY6" fmla="*/ 1706076 h 4342028"/>
              <a:gd name="connsiteX7" fmla="*/ 0 w 3793416"/>
              <a:gd name="connsiteY7" fmla="*/ 1644701 h 4342028"/>
              <a:gd name="connsiteX8" fmla="*/ 1137971 w 3793416"/>
              <a:gd name="connsiteY8" fmla="*/ 0 h 434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3416" h="4342028">
                <a:moveTo>
                  <a:pt x="1137971" y="0"/>
                </a:moveTo>
                <a:lnTo>
                  <a:pt x="3793416" y="1508659"/>
                </a:lnTo>
                <a:lnTo>
                  <a:pt x="2501395" y="4342028"/>
                </a:lnTo>
                <a:lnTo>
                  <a:pt x="756418" y="3751669"/>
                </a:lnTo>
                <a:lnTo>
                  <a:pt x="776590" y="3673216"/>
                </a:lnTo>
                <a:cubicBezTo>
                  <a:pt x="803517" y="3541631"/>
                  <a:pt x="817657" y="3405389"/>
                  <a:pt x="817657" y="3265844"/>
                </a:cubicBezTo>
                <a:cubicBezTo>
                  <a:pt x="817657" y="2637893"/>
                  <a:pt x="531313" y="2076821"/>
                  <a:pt x="82075" y="1706076"/>
                </a:cubicBezTo>
                <a:lnTo>
                  <a:pt x="0" y="1644701"/>
                </a:lnTo>
                <a:lnTo>
                  <a:pt x="1137971" y="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43" name="Freeform 42">
            <a:extLst>
              <a:ext uri="{FF2B5EF4-FFF2-40B4-BE49-F238E27FC236}">
                <a16:creationId xmlns:a16="http://schemas.microsoft.com/office/drawing/2014/main" id="{B817F771-A8A5-9342-962D-3CC76B4E972F}"/>
              </a:ext>
            </a:extLst>
          </p:cNvPr>
          <p:cNvSpPr/>
          <p:nvPr/>
        </p:nvSpPr>
        <p:spPr>
          <a:xfrm>
            <a:off x="6149374" y="4296471"/>
            <a:ext cx="1765619" cy="1866192"/>
          </a:xfrm>
          <a:custGeom>
            <a:avLst/>
            <a:gdLst>
              <a:gd name="connsiteX0" fmla="*/ 1793799 w 3531238"/>
              <a:gd name="connsiteY0" fmla="*/ 0 h 3732384"/>
              <a:gd name="connsiteX1" fmla="*/ 3531238 w 3531238"/>
              <a:gd name="connsiteY1" fmla="*/ 587808 h 3732384"/>
              <a:gd name="connsiteX2" fmla="*/ 2983224 w 3531238"/>
              <a:gd name="connsiteY2" fmla="*/ 3732384 h 3732384"/>
              <a:gd name="connsiteX3" fmla="*/ 0 w 3531238"/>
              <a:gd name="connsiteY3" fmla="*/ 3312947 h 3732384"/>
              <a:gd name="connsiteX4" fmla="*/ 0 w 3531238"/>
              <a:gd name="connsiteY4" fmla="*/ 1328844 h 3732384"/>
              <a:gd name="connsiteX5" fmla="*/ 101514 w 3531238"/>
              <a:gd name="connsiteY5" fmla="*/ 1323718 h 3732384"/>
              <a:gd name="connsiteX6" fmla="*/ 1757342 w 3531238"/>
              <a:gd name="connsiteY6" fmla="*/ 99608 h 3732384"/>
              <a:gd name="connsiteX7" fmla="*/ 1793799 w 3531238"/>
              <a:gd name="connsiteY7" fmla="*/ 0 h 373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1238" h="3732384">
                <a:moveTo>
                  <a:pt x="1793799" y="0"/>
                </a:moveTo>
                <a:lnTo>
                  <a:pt x="3531238" y="587808"/>
                </a:lnTo>
                <a:lnTo>
                  <a:pt x="2983224" y="3732384"/>
                </a:lnTo>
                <a:lnTo>
                  <a:pt x="0" y="3312947"/>
                </a:lnTo>
                <a:lnTo>
                  <a:pt x="0" y="1328844"/>
                </a:lnTo>
                <a:lnTo>
                  <a:pt x="101514" y="1323718"/>
                </a:lnTo>
                <a:cubicBezTo>
                  <a:pt x="848983" y="1247808"/>
                  <a:pt x="1476056" y="764641"/>
                  <a:pt x="1757342" y="99608"/>
                </a:cubicBezTo>
                <a:lnTo>
                  <a:pt x="1793799" y="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42" name="Freeform 41">
            <a:extLst>
              <a:ext uri="{FF2B5EF4-FFF2-40B4-BE49-F238E27FC236}">
                <a16:creationId xmlns:a16="http://schemas.microsoft.com/office/drawing/2014/main" id="{DAD68CA5-4355-134A-A7A8-AE7D61B2CF5E}"/>
              </a:ext>
            </a:extLst>
          </p:cNvPr>
          <p:cNvSpPr/>
          <p:nvPr/>
        </p:nvSpPr>
        <p:spPr>
          <a:xfrm>
            <a:off x="4308459" y="4296603"/>
            <a:ext cx="1765574" cy="1866060"/>
          </a:xfrm>
          <a:custGeom>
            <a:avLst/>
            <a:gdLst>
              <a:gd name="connsiteX0" fmla="*/ 1737443 w 3531147"/>
              <a:gd name="connsiteY0" fmla="*/ 0 h 3732119"/>
              <a:gd name="connsiteX1" fmla="*/ 1773803 w 3531147"/>
              <a:gd name="connsiteY1" fmla="*/ 99343 h 3732119"/>
              <a:gd name="connsiteX2" fmla="*/ 3429631 w 3531147"/>
              <a:gd name="connsiteY2" fmla="*/ 1323453 h 3732119"/>
              <a:gd name="connsiteX3" fmla="*/ 3531147 w 3531147"/>
              <a:gd name="connsiteY3" fmla="*/ 1328579 h 3732119"/>
              <a:gd name="connsiteX4" fmla="*/ 3531147 w 3531147"/>
              <a:gd name="connsiteY4" fmla="*/ 3312682 h 3732119"/>
              <a:gd name="connsiteX5" fmla="*/ 547921 w 3531147"/>
              <a:gd name="connsiteY5" fmla="*/ 3732119 h 3732119"/>
              <a:gd name="connsiteX6" fmla="*/ 0 w 3531147"/>
              <a:gd name="connsiteY6" fmla="*/ 588077 h 3732119"/>
              <a:gd name="connsiteX7" fmla="*/ 1737443 w 3531147"/>
              <a:gd name="connsiteY7" fmla="*/ 0 h 373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1147" h="3732119">
                <a:moveTo>
                  <a:pt x="1737443" y="0"/>
                </a:moveTo>
                <a:lnTo>
                  <a:pt x="1773803" y="99343"/>
                </a:lnTo>
                <a:cubicBezTo>
                  <a:pt x="2055089" y="764376"/>
                  <a:pt x="2682162" y="1247543"/>
                  <a:pt x="3429631" y="1323453"/>
                </a:cubicBezTo>
                <a:lnTo>
                  <a:pt x="3531147" y="1328579"/>
                </a:lnTo>
                <a:lnTo>
                  <a:pt x="3531147" y="3312682"/>
                </a:lnTo>
                <a:lnTo>
                  <a:pt x="547921" y="3732119"/>
                </a:lnTo>
                <a:lnTo>
                  <a:pt x="0" y="588077"/>
                </a:lnTo>
                <a:lnTo>
                  <a:pt x="17374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60" name="Oval 59">
            <a:extLst>
              <a:ext uri="{FF2B5EF4-FFF2-40B4-BE49-F238E27FC236}">
                <a16:creationId xmlns:a16="http://schemas.microsoft.com/office/drawing/2014/main" id="{2AC75088-B703-044F-A652-BB9ECC1014EA}"/>
              </a:ext>
            </a:extLst>
          </p:cNvPr>
          <p:cNvSpPr/>
          <p:nvPr/>
        </p:nvSpPr>
        <p:spPr>
          <a:xfrm>
            <a:off x="5085124" y="2939753"/>
            <a:ext cx="2024028" cy="202402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900" dirty="0">
              <a:latin typeface="Arial" panose="020B0604020202020204" pitchFamily="34" charset="0"/>
            </a:endParaRPr>
          </a:p>
        </p:txBody>
      </p:sp>
      <p:sp>
        <p:nvSpPr>
          <p:cNvPr id="64" name="Freeform 1033">
            <a:extLst>
              <a:ext uri="{FF2B5EF4-FFF2-40B4-BE49-F238E27FC236}">
                <a16:creationId xmlns:a16="http://schemas.microsoft.com/office/drawing/2014/main" id="{95D276A9-7D42-A740-9F67-C873F353502F}"/>
              </a:ext>
            </a:extLst>
          </p:cNvPr>
          <p:cNvSpPr>
            <a:spLocks noChangeAspect="1" noChangeArrowheads="1"/>
          </p:cNvSpPr>
          <p:nvPr/>
        </p:nvSpPr>
        <p:spPr bwMode="auto">
          <a:xfrm>
            <a:off x="6724286" y="5079586"/>
            <a:ext cx="615793" cy="530473"/>
          </a:xfrm>
          <a:custGeom>
            <a:avLst/>
            <a:gdLst>
              <a:gd name="T0" fmla="*/ 4097607 w 290152"/>
              <a:gd name="T1" fmla="*/ 4032757 h 250467"/>
              <a:gd name="T2" fmla="*/ 2228504 w 290152"/>
              <a:gd name="T3" fmla="*/ 4032757 h 250467"/>
              <a:gd name="T4" fmla="*/ 539173 w 290152"/>
              <a:gd name="T5" fmla="*/ 4777328 h 250467"/>
              <a:gd name="T6" fmla="*/ 179690 w 290152"/>
              <a:gd name="T7" fmla="*/ 4408596 h 250467"/>
              <a:gd name="T8" fmla="*/ 5779756 w 290152"/>
              <a:gd name="T9" fmla="*/ 4408596 h 250467"/>
              <a:gd name="T10" fmla="*/ 4376065 w 290152"/>
              <a:gd name="T11" fmla="*/ 2348141 h 250467"/>
              <a:gd name="T12" fmla="*/ 4581761 w 290152"/>
              <a:gd name="T13" fmla="*/ 2724971 h 250467"/>
              <a:gd name="T14" fmla="*/ 4308980 w 290152"/>
              <a:gd name="T15" fmla="*/ 1779650 h 250467"/>
              <a:gd name="T16" fmla="*/ 3995491 w 290152"/>
              <a:gd name="T17" fmla="*/ 2151447 h 250467"/>
              <a:gd name="T18" fmla="*/ 3995491 w 290152"/>
              <a:gd name="T19" fmla="*/ 2559005 h 250467"/>
              <a:gd name="T20" fmla="*/ 4316129 w 290152"/>
              <a:gd name="T21" fmla="*/ 2930821 h 250467"/>
              <a:gd name="T22" fmla="*/ 4800619 w 290152"/>
              <a:gd name="T23" fmla="*/ 2959411 h 250467"/>
              <a:gd name="T24" fmla="*/ 5171098 w 290152"/>
              <a:gd name="T25" fmla="*/ 2637673 h 250467"/>
              <a:gd name="T26" fmla="*/ 5277969 w 290152"/>
              <a:gd name="T27" fmla="*/ 2208681 h 250467"/>
              <a:gd name="T28" fmla="*/ 4971601 w 290152"/>
              <a:gd name="T29" fmla="*/ 1772490 h 250467"/>
              <a:gd name="T30" fmla="*/ 4415855 w 290152"/>
              <a:gd name="T31" fmla="*/ 1214767 h 250467"/>
              <a:gd name="T32" fmla="*/ 5270823 w 290152"/>
              <a:gd name="T33" fmla="*/ 1414992 h 250467"/>
              <a:gd name="T34" fmla="*/ 5733945 w 290152"/>
              <a:gd name="T35" fmla="*/ 2165754 h 250467"/>
              <a:gd name="T36" fmla="*/ 5534465 w 290152"/>
              <a:gd name="T37" fmla="*/ 3030946 h 250467"/>
              <a:gd name="T38" fmla="*/ 4786337 w 290152"/>
              <a:gd name="T39" fmla="*/ 3495706 h 250467"/>
              <a:gd name="T40" fmla="*/ 4031123 w 290152"/>
              <a:gd name="T41" fmla="*/ 3295481 h 250467"/>
              <a:gd name="T42" fmla="*/ 3532380 w 290152"/>
              <a:gd name="T43" fmla="*/ 2616216 h 250467"/>
              <a:gd name="T44" fmla="*/ 3853013 w 290152"/>
              <a:gd name="T45" fmla="*/ 2044208 h 250467"/>
              <a:gd name="T46" fmla="*/ 4294759 w 290152"/>
              <a:gd name="T47" fmla="*/ 1600900 h 250467"/>
              <a:gd name="T48" fmla="*/ 2380553 w 290152"/>
              <a:gd name="T49" fmla="*/ 1692205 h 250467"/>
              <a:gd name="T50" fmla="*/ 1707625 w 290152"/>
              <a:gd name="T51" fmla="*/ 847895 h 250467"/>
              <a:gd name="T52" fmla="*/ 4585520 w 290152"/>
              <a:gd name="T53" fmla="*/ 826971 h 250467"/>
              <a:gd name="T54" fmla="*/ 1585657 w 290152"/>
              <a:gd name="T55" fmla="*/ 170968 h 250467"/>
              <a:gd name="T56" fmla="*/ 832270 w 290152"/>
              <a:gd name="T57" fmla="*/ 434636 h 250467"/>
              <a:gd name="T58" fmla="*/ 322832 w 290152"/>
              <a:gd name="T59" fmla="*/ 1033153 h 250467"/>
              <a:gd name="T60" fmla="*/ 179350 w 290152"/>
              <a:gd name="T61" fmla="*/ 1809774 h 250467"/>
              <a:gd name="T62" fmla="*/ 444859 w 290152"/>
              <a:gd name="T63" fmla="*/ 2557904 h 250467"/>
              <a:gd name="T64" fmla="*/ 1047552 w 290152"/>
              <a:gd name="T65" fmla="*/ 3063793 h 250467"/>
              <a:gd name="T66" fmla="*/ 1592833 w 290152"/>
              <a:gd name="T67" fmla="*/ 3213441 h 250467"/>
              <a:gd name="T68" fmla="*/ 2374886 w 290152"/>
              <a:gd name="T69" fmla="*/ 3070917 h 250467"/>
              <a:gd name="T70" fmla="*/ 2977559 w 290152"/>
              <a:gd name="T71" fmla="*/ 2550786 h 250467"/>
              <a:gd name="T72" fmla="*/ 3243065 w 290152"/>
              <a:gd name="T73" fmla="*/ 1802635 h 250467"/>
              <a:gd name="T74" fmla="*/ 3092352 w 290152"/>
              <a:gd name="T75" fmla="*/ 1026000 h 250467"/>
              <a:gd name="T76" fmla="*/ 2575781 w 290152"/>
              <a:gd name="T77" fmla="*/ 420368 h 250467"/>
              <a:gd name="T78" fmla="*/ 1822418 w 290152"/>
              <a:gd name="T79" fmla="*/ 163902 h 250467"/>
              <a:gd name="T80" fmla="*/ 3463598 w 290152"/>
              <a:gd name="T81" fmla="*/ 544015 h 250467"/>
              <a:gd name="T82" fmla="*/ 1829598 w 290152"/>
              <a:gd name="T83" fmla="*/ 0 h 250467"/>
              <a:gd name="T84" fmla="*/ 2661876 w 290152"/>
              <a:gd name="T85" fmla="*/ 285051 h 250467"/>
              <a:gd name="T86" fmla="*/ 3013437 w 290152"/>
              <a:gd name="T87" fmla="*/ 662630 h 250467"/>
              <a:gd name="T88" fmla="*/ 3099576 w 290152"/>
              <a:gd name="T89" fmla="*/ 1403644 h 250467"/>
              <a:gd name="T90" fmla="*/ 3056493 w 290152"/>
              <a:gd name="T91" fmla="*/ 2130405 h 250467"/>
              <a:gd name="T92" fmla="*/ 2891500 w 290152"/>
              <a:gd name="T93" fmla="*/ 2700405 h 250467"/>
              <a:gd name="T94" fmla="*/ 2453813 w 290152"/>
              <a:gd name="T95" fmla="*/ 3213441 h 250467"/>
              <a:gd name="T96" fmla="*/ 1585657 w 290152"/>
              <a:gd name="T97" fmla="*/ 3384415 h 250467"/>
              <a:gd name="T98" fmla="*/ 746222 w 290152"/>
              <a:gd name="T99" fmla="*/ 3092276 h 250467"/>
              <a:gd name="T100" fmla="*/ 294123 w 290152"/>
              <a:gd name="T101" fmla="*/ 2643397 h 250467"/>
              <a:gd name="T102" fmla="*/ 164984 w 290152"/>
              <a:gd name="T103" fmla="*/ 1980783 h 250467"/>
              <a:gd name="T104" fmla="*/ 229548 w 290152"/>
              <a:gd name="T105" fmla="*/ 1175625 h 250467"/>
              <a:gd name="T106" fmla="*/ 760585 w 290152"/>
              <a:gd name="T107" fmla="*/ 634136 h 250467"/>
              <a:gd name="T108" fmla="*/ 1262764 w 290152"/>
              <a:gd name="T109" fmla="*/ 349107 h 2504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90152" h="250467">
                <a:moveTo>
                  <a:pt x="205705" y="203866"/>
                </a:moveTo>
                <a:lnTo>
                  <a:pt x="167451" y="241505"/>
                </a:lnTo>
                <a:lnTo>
                  <a:pt x="262364" y="241505"/>
                </a:lnTo>
                <a:cubicBezTo>
                  <a:pt x="272830" y="241505"/>
                  <a:pt x="281491" y="233260"/>
                  <a:pt x="281491" y="222865"/>
                </a:cubicBezTo>
                <a:cubicBezTo>
                  <a:pt x="281491" y="212470"/>
                  <a:pt x="272830" y="203866"/>
                  <a:pt x="262364" y="203866"/>
                </a:cubicBezTo>
                <a:lnTo>
                  <a:pt x="205705" y="203866"/>
                </a:lnTo>
                <a:close/>
                <a:moveTo>
                  <a:pt x="158790" y="203866"/>
                </a:moveTo>
                <a:lnTo>
                  <a:pt x="120536" y="241505"/>
                </a:lnTo>
                <a:lnTo>
                  <a:pt x="155181" y="241505"/>
                </a:lnTo>
                <a:lnTo>
                  <a:pt x="193435" y="203866"/>
                </a:lnTo>
                <a:lnTo>
                  <a:pt x="158790" y="203866"/>
                </a:lnTo>
                <a:close/>
                <a:moveTo>
                  <a:pt x="111874" y="203866"/>
                </a:moveTo>
                <a:lnTo>
                  <a:pt x="73621" y="241505"/>
                </a:lnTo>
                <a:lnTo>
                  <a:pt x="107905" y="241505"/>
                </a:lnTo>
                <a:lnTo>
                  <a:pt x="146159" y="203866"/>
                </a:lnTo>
                <a:lnTo>
                  <a:pt x="111874" y="203866"/>
                </a:lnTo>
                <a:close/>
                <a:moveTo>
                  <a:pt x="64959" y="203866"/>
                </a:moveTo>
                <a:lnTo>
                  <a:pt x="27066" y="241505"/>
                </a:lnTo>
                <a:cubicBezTo>
                  <a:pt x="27427" y="241505"/>
                  <a:pt x="27427" y="241505"/>
                  <a:pt x="27788" y="241505"/>
                </a:cubicBezTo>
                <a:lnTo>
                  <a:pt x="61350" y="241505"/>
                </a:lnTo>
                <a:lnTo>
                  <a:pt x="99243" y="203866"/>
                </a:lnTo>
                <a:lnTo>
                  <a:pt x="64959" y="203866"/>
                </a:lnTo>
                <a:close/>
                <a:moveTo>
                  <a:pt x="27788" y="203866"/>
                </a:moveTo>
                <a:cubicBezTo>
                  <a:pt x="17322" y="203866"/>
                  <a:pt x="9022" y="212470"/>
                  <a:pt x="9022" y="222865"/>
                </a:cubicBezTo>
                <a:cubicBezTo>
                  <a:pt x="9022" y="229317"/>
                  <a:pt x="12270" y="235053"/>
                  <a:pt x="17683" y="238637"/>
                </a:cubicBezTo>
                <a:lnTo>
                  <a:pt x="52689" y="203866"/>
                </a:lnTo>
                <a:lnTo>
                  <a:pt x="27788" y="203866"/>
                </a:lnTo>
                <a:close/>
                <a:moveTo>
                  <a:pt x="27788" y="195263"/>
                </a:moveTo>
                <a:lnTo>
                  <a:pt x="262364" y="195263"/>
                </a:lnTo>
                <a:cubicBezTo>
                  <a:pt x="277882" y="195263"/>
                  <a:pt x="290152" y="207451"/>
                  <a:pt x="290152" y="222865"/>
                </a:cubicBezTo>
                <a:cubicBezTo>
                  <a:pt x="290152" y="237921"/>
                  <a:pt x="277882" y="250467"/>
                  <a:pt x="262364" y="250467"/>
                </a:cubicBezTo>
                <a:lnTo>
                  <a:pt x="27788" y="250467"/>
                </a:lnTo>
                <a:cubicBezTo>
                  <a:pt x="12631" y="250467"/>
                  <a:pt x="0" y="237921"/>
                  <a:pt x="0" y="222865"/>
                </a:cubicBezTo>
                <a:cubicBezTo>
                  <a:pt x="0" y="207451"/>
                  <a:pt x="12631" y="195263"/>
                  <a:pt x="27788" y="195263"/>
                </a:cubicBezTo>
                <a:close/>
                <a:moveTo>
                  <a:pt x="230010" y="108640"/>
                </a:moveTo>
                <a:cubicBezTo>
                  <a:pt x="224313" y="108640"/>
                  <a:pt x="219684" y="113312"/>
                  <a:pt x="219684" y="118704"/>
                </a:cubicBezTo>
                <a:cubicBezTo>
                  <a:pt x="219684" y="124455"/>
                  <a:pt x="224313" y="129127"/>
                  <a:pt x="230010" y="129127"/>
                </a:cubicBezTo>
                <a:cubicBezTo>
                  <a:pt x="235351" y="129127"/>
                  <a:pt x="239980" y="124455"/>
                  <a:pt x="239980" y="118704"/>
                </a:cubicBezTo>
                <a:cubicBezTo>
                  <a:pt x="239980" y="113312"/>
                  <a:pt x="235351" y="108640"/>
                  <a:pt x="230010" y="108640"/>
                </a:cubicBezTo>
                <a:close/>
                <a:moveTo>
                  <a:pt x="230010" y="100013"/>
                </a:moveTo>
                <a:cubicBezTo>
                  <a:pt x="240336" y="100013"/>
                  <a:pt x="248882" y="108280"/>
                  <a:pt x="248882" y="118704"/>
                </a:cubicBezTo>
                <a:cubicBezTo>
                  <a:pt x="248882" y="129487"/>
                  <a:pt x="240336" y="137754"/>
                  <a:pt x="230010" y="137754"/>
                </a:cubicBezTo>
                <a:cubicBezTo>
                  <a:pt x="219684" y="137754"/>
                  <a:pt x="211138" y="129487"/>
                  <a:pt x="211138" y="118704"/>
                </a:cubicBezTo>
                <a:cubicBezTo>
                  <a:pt x="211138" y="108280"/>
                  <a:pt x="219684" y="100013"/>
                  <a:pt x="230010" y="100013"/>
                </a:cubicBezTo>
                <a:close/>
                <a:moveTo>
                  <a:pt x="225974" y="69723"/>
                </a:moveTo>
                <a:lnTo>
                  <a:pt x="223470" y="84905"/>
                </a:lnTo>
                <a:cubicBezTo>
                  <a:pt x="223470" y="86350"/>
                  <a:pt x="222397" y="87796"/>
                  <a:pt x="220609" y="88519"/>
                </a:cubicBezTo>
                <a:cubicBezTo>
                  <a:pt x="219178" y="88881"/>
                  <a:pt x="218105" y="89604"/>
                  <a:pt x="216317" y="89965"/>
                </a:cubicBezTo>
                <a:cubicBezTo>
                  <a:pt x="215244" y="90688"/>
                  <a:pt x="213456" y="90688"/>
                  <a:pt x="212025" y="89604"/>
                </a:cubicBezTo>
                <a:lnTo>
                  <a:pt x="199864" y="80929"/>
                </a:lnTo>
                <a:cubicBezTo>
                  <a:pt x="197360" y="82736"/>
                  <a:pt x="195214" y="85266"/>
                  <a:pt x="193068" y="87796"/>
                </a:cubicBezTo>
                <a:lnTo>
                  <a:pt x="201652" y="100086"/>
                </a:lnTo>
                <a:cubicBezTo>
                  <a:pt x="202725" y="101170"/>
                  <a:pt x="202725" y="103339"/>
                  <a:pt x="202368" y="104424"/>
                </a:cubicBezTo>
                <a:cubicBezTo>
                  <a:pt x="201652" y="105869"/>
                  <a:pt x="200937" y="107315"/>
                  <a:pt x="200579" y="108761"/>
                </a:cubicBezTo>
                <a:cubicBezTo>
                  <a:pt x="200221" y="110207"/>
                  <a:pt x="198791" y="111653"/>
                  <a:pt x="197360" y="111653"/>
                </a:cubicBezTo>
                <a:lnTo>
                  <a:pt x="181980" y="114183"/>
                </a:lnTo>
                <a:cubicBezTo>
                  <a:pt x="181980" y="115629"/>
                  <a:pt x="181980" y="117436"/>
                  <a:pt x="181980" y="118882"/>
                </a:cubicBezTo>
                <a:cubicBezTo>
                  <a:pt x="181980" y="120689"/>
                  <a:pt x="181980" y="122497"/>
                  <a:pt x="181980" y="123942"/>
                </a:cubicBezTo>
                <a:lnTo>
                  <a:pt x="197002" y="126473"/>
                </a:lnTo>
                <a:cubicBezTo>
                  <a:pt x="198791" y="126473"/>
                  <a:pt x="200221" y="127919"/>
                  <a:pt x="200579" y="129364"/>
                </a:cubicBezTo>
                <a:cubicBezTo>
                  <a:pt x="200937" y="130810"/>
                  <a:pt x="201652" y="132256"/>
                  <a:pt x="202368" y="133340"/>
                </a:cubicBezTo>
                <a:cubicBezTo>
                  <a:pt x="202725" y="134786"/>
                  <a:pt x="202725" y="136955"/>
                  <a:pt x="201652" y="138039"/>
                </a:cubicBezTo>
                <a:lnTo>
                  <a:pt x="193068" y="150329"/>
                </a:lnTo>
                <a:cubicBezTo>
                  <a:pt x="195214" y="152859"/>
                  <a:pt x="197360" y="155390"/>
                  <a:pt x="199864" y="157558"/>
                </a:cubicBezTo>
                <a:lnTo>
                  <a:pt x="212025" y="148522"/>
                </a:lnTo>
                <a:cubicBezTo>
                  <a:pt x="213456" y="147437"/>
                  <a:pt x="215244" y="147437"/>
                  <a:pt x="216675" y="148160"/>
                </a:cubicBezTo>
                <a:cubicBezTo>
                  <a:pt x="218105" y="148522"/>
                  <a:pt x="219178" y="149245"/>
                  <a:pt x="220609" y="149606"/>
                </a:cubicBezTo>
                <a:cubicBezTo>
                  <a:pt x="222397" y="150329"/>
                  <a:pt x="223470" y="151775"/>
                  <a:pt x="223470" y="153221"/>
                </a:cubicBezTo>
                <a:lnTo>
                  <a:pt x="225974" y="168402"/>
                </a:lnTo>
                <a:cubicBezTo>
                  <a:pt x="229193" y="168764"/>
                  <a:pt x="232412" y="168764"/>
                  <a:pt x="235989" y="168402"/>
                </a:cubicBezTo>
                <a:lnTo>
                  <a:pt x="238135" y="153221"/>
                </a:lnTo>
                <a:cubicBezTo>
                  <a:pt x="238493" y="151775"/>
                  <a:pt x="239566" y="150329"/>
                  <a:pt x="240997" y="149606"/>
                </a:cubicBezTo>
                <a:cubicBezTo>
                  <a:pt x="242427" y="149245"/>
                  <a:pt x="243858" y="148522"/>
                  <a:pt x="245289" y="148160"/>
                </a:cubicBezTo>
                <a:cubicBezTo>
                  <a:pt x="246719" y="147437"/>
                  <a:pt x="248508" y="147437"/>
                  <a:pt x="249581" y="148522"/>
                </a:cubicBezTo>
                <a:lnTo>
                  <a:pt x="262099" y="157558"/>
                </a:lnTo>
                <a:cubicBezTo>
                  <a:pt x="264603" y="155390"/>
                  <a:pt x="266749" y="152859"/>
                  <a:pt x="268895" y="150329"/>
                </a:cubicBezTo>
                <a:lnTo>
                  <a:pt x="259953" y="138039"/>
                </a:lnTo>
                <a:cubicBezTo>
                  <a:pt x="258880" y="136955"/>
                  <a:pt x="258880" y="134786"/>
                  <a:pt x="259596" y="133340"/>
                </a:cubicBezTo>
                <a:cubicBezTo>
                  <a:pt x="260311" y="132256"/>
                  <a:pt x="261026" y="130810"/>
                  <a:pt x="261384" y="129364"/>
                </a:cubicBezTo>
                <a:cubicBezTo>
                  <a:pt x="262099" y="127919"/>
                  <a:pt x="263172" y="126473"/>
                  <a:pt x="264961" y="126473"/>
                </a:cubicBezTo>
                <a:lnTo>
                  <a:pt x="279626" y="123942"/>
                </a:lnTo>
                <a:cubicBezTo>
                  <a:pt x="279983" y="122497"/>
                  <a:pt x="279983" y="120689"/>
                  <a:pt x="279983" y="118882"/>
                </a:cubicBezTo>
                <a:cubicBezTo>
                  <a:pt x="279983" y="117436"/>
                  <a:pt x="279983" y="115629"/>
                  <a:pt x="279626" y="114183"/>
                </a:cubicBezTo>
                <a:lnTo>
                  <a:pt x="264961" y="111653"/>
                </a:lnTo>
                <a:cubicBezTo>
                  <a:pt x="263172" y="111653"/>
                  <a:pt x="262099" y="110207"/>
                  <a:pt x="261384" y="108761"/>
                </a:cubicBezTo>
                <a:cubicBezTo>
                  <a:pt x="261026" y="107315"/>
                  <a:pt x="260311" y="105869"/>
                  <a:pt x="259596" y="104424"/>
                </a:cubicBezTo>
                <a:cubicBezTo>
                  <a:pt x="258880" y="103339"/>
                  <a:pt x="258880" y="101170"/>
                  <a:pt x="259953" y="100086"/>
                </a:cubicBezTo>
                <a:lnTo>
                  <a:pt x="268895" y="87435"/>
                </a:lnTo>
                <a:cubicBezTo>
                  <a:pt x="266749" y="85266"/>
                  <a:pt x="264603" y="82736"/>
                  <a:pt x="262099" y="80929"/>
                </a:cubicBezTo>
                <a:lnTo>
                  <a:pt x="249581" y="89604"/>
                </a:lnTo>
                <a:cubicBezTo>
                  <a:pt x="248508" y="90688"/>
                  <a:pt x="246719" y="90688"/>
                  <a:pt x="244931" y="89965"/>
                </a:cubicBezTo>
                <a:cubicBezTo>
                  <a:pt x="243858" y="89604"/>
                  <a:pt x="242427" y="88881"/>
                  <a:pt x="240997" y="88519"/>
                </a:cubicBezTo>
                <a:cubicBezTo>
                  <a:pt x="239566" y="87796"/>
                  <a:pt x="238493" y="86350"/>
                  <a:pt x="238135" y="84905"/>
                </a:cubicBezTo>
                <a:lnTo>
                  <a:pt x="235989" y="69723"/>
                </a:lnTo>
                <a:cubicBezTo>
                  <a:pt x="232770" y="69362"/>
                  <a:pt x="229193" y="69362"/>
                  <a:pt x="225974" y="69723"/>
                </a:cubicBezTo>
                <a:close/>
                <a:moveTo>
                  <a:pt x="221682" y="61410"/>
                </a:moveTo>
                <a:cubicBezTo>
                  <a:pt x="227763" y="60325"/>
                  <a:pt x="234201" y="60325"/>
                  <a:pt x="240281" y="61410"/>
                </a:cubicBezTo>
                <a:cubicBezTo>
                  <a:pt x="242070" y="61771"/>
                  <a:pt x="243500" y="63217"/>
                  <a:pt x="243858" y="65024"/>
                </a:cubicBezTo>
                <a:lnTo>
                  <a:pt x="246362" y="80929"/>
                </a:lnTo>
                <a:cubicBezTo>
                  <a:pt x="246719" y="80929"/>
                  <a:pt x="246719" y="80929"/>
                  <a:pt x="246719" y="80929"/>
                </a:cubicBezTo>
                <a:lnTo>
                  <a:pt x="259596" y="71531"/>
                </a:lnTo>
                <a:cubicBezTo>
                  <a:pt x="261026" y="70808"/>
                  <a:pt x="263172" y="70808"/>
                  <a:pt x="264603" y="71531"/>
                </a:cubicBezTo>
                <a:cubicBezTo>
                  <a:pt x="269611" y="75507"/>
                  <a:pt x="274260" y="79844"/>
                  <a:pt x="277837" y="84905"/>
                </a:cubicBezTo>
                <a:cubicBezTo>
                  <a:pt x="278910" y="86350"/>
                  <a:pt x="278910" y="88519"/>
                  <a:pt x="277837" y="89965"/>
                </a:cubicBezTo>
                <a:lnTo>
                  <a:pt x="268538" y="102978"/>
                </a:lnTo>
                <a:cubicBezTo>
                  <a:pt x="268538" y="103339"/>
                  <a:pt x="268538" y="103339"/>
                  <a:pt x="268538" y="103701"/>
                </a:cubicBezTo>
                <a:lnTo>
                  <a:pt x="284275" y="105869"/>
                </a:lnTo>
                <a:cubicBezTo>
                  <a:pt x="286421" y="106231"/>
                  <a:pt x="287494" y="107677"/>
                  <a:pt x="287852" y="109484"/>
                </a:cubicBezTo>
                <a:cubicBezTo>
                  <a:pt x="288210" y="112737"/>
                  <a:pt x="288567" y="115629"/>
                  <a:pt x="288567" y="118882"/>
                </a:cubicBezTo>
                <a:cubicBezTo>
                  <a:pt x="288567" y="122135"/>
                  <a:pt x="288210" y="125388"/>
                  <a:pt x="287852" y="128641"/>
                </a:cubicBezTo>
                <a:cubicBezTo>
                  <a:pt x="287494" y="130449"/>
                  <a:pt x="286421" y="131895"/>
                  <a:pt x="284275" y="132256"/>
                </a:cubicBezTo>
                <a:lnTo>
                  <a:pt x="268538" y="134786"/>
                </a:lnTo>
                <a:lnTo>
                  <a:pt x="277837" y="147799"/>
                </a:lnTo>
                <a:cubicBezTo>
                  <a:pt x="278910" y="149606"/>
                  <a:pt x="278910" y="151414"/>
                  <a:pt x="277837" y="153221"/>
                </a:cubicBezTo>
                <a:cubicBezTo>
                  <a:pt x="274260" y="158281"/>
                  <a:pt x="269611" y="162619"/>
                  <a:pt x="264603" y="166595"/>
                </a:cubicBezTo>
                <a:cubicBezTo>
                  <a:pt x="263172" y="167679"/>
                  <a:pt x="261026" y="167679"/>
                  <a:pt x="259596" y="166595"/>
                </a:cubicBezTo>
                <a:lnTo>
                  <a:pt x="246719" y="156835"/>
                </a:lnTo>
                <a:cubicBezTo>
                  <a:pt x="246719" y="157197"/>
                  <a:pt x="246719" y="157197"/>
                  <a:pt x="246362" y="157197"/>
                </a:cubicBezTo>
                <a:lnTo>
                  <a:pt x="243858" y="173101"/>
                </a:lnTo>
                <a:cubicBezTo>
                  <a:pt x="243500" y="174909"/>
                  <a:pt x="242070" y="176354"/>
                  <a:pt x="240281" y="176716"/>
                </a:cubicBezTo>
                <a:cubicBezTo>
                  <a:pt x="237420" y="177077"/>
                  <a:pt x="233843" y="177439"/>
                  <a:pt x="230982" y="177439"/>
                </a:cubicBezTo>
                <a:cubicBezTo>
                  <a:pt x="227763" y="177439"/>
                  <a:pt x="224543" y="177077"/>
                  <a:pt x="221682" y="176716"/>
                </a:cubicBezTo>
                <a:cubicBezTo>
                  <a:pt x="219536" y="176354"/>
                  <a:pt x="218105" y="174909"/>
                  <a:pt x="218105" y="173101"/>
                </a:cubicBezTo>
                <a:lnTo>
                  <a:pt x="215602" y="157197"/>
                </a:lnTo>
                <a:cubicBezTo>
                  <a:pt x="215244" y="157197"/>
                  <a:pt x="215244" y="157197"/>
                  <a:pt x="215244" y="156835"/>
                </a:cubicBezTo>
                <a:lnTo>
                  <a:pt x="202368" y="166595"/>
                </a:lnTo>
                <a:cubicBezTo>
                  <a:pt x="200937" y="167679"/>
                  <a:pt x="198791" y="167679"/>
                  <a:pt x="197360" y="166595"/>
                </a:cubicBezTo>
                <a:cubicBezTo>
                  <a:pt x="191995" y="162619"/>
                  <a:pt x="187703" y="158281"/>
                  <a:pt x="183768" y="153221"/>
                </a:cubicBezTo>
                <a:cubicBezTo>
                  <a:pt x="183053" y="151414"/>
                  <a:pt x="183053" y="149606"/>
                  <a:pt x="183768" y="147799"/>
                </a:cubicBezTo>
                <a:lnTo>
                  <a:pt x="193426" y="134786"/>
                </a:lnTo>
                <a:cubicBezTo>
                  <a:pt x="193068" y="134786"/>
                  <a:pt x="193068" y="134786"/>
                  <a:pt x="193068" y="134786"/>
                </a:cubicBezTo>
                <a:lnTo>
                  <a:pt x="177330" y="132256"/>
                </a:lnTo>
                <a:cubicBezTo>
                  <a:pt x="175900" y="131895"/>
                  <a:pt x="174469" y="130449"/>
                  <a:pt x="173753" y="128641"/>
                </a:cubicBezTo>
                <a:cubicBezTo>
                  <a:pt x="173396" y="125388"/>
                  <a:pt x="173038" y="122135"/>
                  <a:pt x="173038" y="118882"/>
                </a:cubicBezTo>
                <a:cubicBezTo>
                  <a:pt x="173038" y="115629"/>
                  <a:pt x="173396" y="112737"/>
                  <a:pt x="173753" y="109484"/>
                </a:cubicBezTo>
                <a:cubicBezTo>
                  <a:pt x="174469" y="107677"/>
                  <a:pt x="175900" y="106231"/>
                  <a:pt x="177330" y="105869"/>
                </a:cubicBezTo>
                <a:lnTo>
                  <a:pt x="193068" y="103701"/>
                </a:lnTo>
                <a:cubicBezTo>
                  <a:pt x="193068" y="103339"/>
                  <a:pt x="193068" y="103339"/>
                  <a:pt x="193426" y="103339"/>
                </a:cubicBezTo>
                <a:lnTo>
                  <a:pt x="183768" y="89965"/>
                </a:lnTo>
                <a:cubicBezTo>
                  <a:pt x="183053" y="88519"/>
                  <a:pt x="183053" y="86350"/>
                  <a:pt x="183768" y="84905"/>
                </a:cubicBezTo>
                <a:cubicBezTo>
                  <a:pt x="187345" y="79844"/>
                  <a:pt x="191995" y="75507"/>
                  <a:pt x="197360" y="71531"/>
                </a:cubicBezTo>
                <a:cubicBezTo>
                  <a:pt x="198791" y="70808"/>
                  <a:pt x="200937" y="70808"/>
                  <a:pt x="202368" y="71531"/>
                </a:cubicBezTo>
                <a:lnTo>
                  <a:pt x="215244" y="80929"/>
                </a:lnTo>
                <a:lnTo>
                  <a:pt x="215602" y="80929"/>
                </a:lnTo>
                <a:lnTo>
                  <a:pt x="218105" y="65024"/>
                </a:lnTo>
                <a:cubicBezTo>
                  <a:pt x="218105" y="63217"/>
                  <a:pt x="219536" y="61771"/>
                  <a:pt x="221682" y="61410"/>
                </a:cubicBezTo>
                <a:close/>
                <a:moveTo>
                  <a:pt x="85725" y="51906"/>
                </a:moveTo>
                <a:cubicBezTo>
                  <a:pt x="66837" y="51906"/>
                  <a:pt x="51581" y="67098"/>
                  <a:pt x="51581" y="85545"/>
                </a:cubicBezTo>
                <a:cubicBezTo>
                  <a:pt x="51581" y="104354"/>
                  <a:pt x="66837" y="119546"/>
                  <a:pt x="85725" y="119546"/>
                </a:cubicBezTo>
                <a:cubicBezTo>
                  <a:pt x="104251" y="119546"/>
                  <a:pt x="119507" y="104354"/>
                  <a:pt x="119507" y="85545"/>
                </a:cubicBezTo>
                <a:cubicBezTo>
                  <a:pt x="119507" y="67098"/>
                  <a:pt x="104251" y="51906"/>
                  <a:pt x="85725" y="51906"/>
                </a:cubicBezTo>
                <a:close/>
                <a:moveTo>
                  <a:pt x="85725" y="42863"/>
                </a:moveTo>
                <a:cubicBezTo>
                  <a:pt x="109336" y="42863"/>
                  <a:pt x="128225" y="62034"/>
                  <a:pt x="128225" y="85545"/>
                </a:cubicBezTo>
                <a:cubicBezTo>
                  <a:pt x="128225" y="109056"/>
                  <a:pt x="109336" y="128227"/>
                  <a:pt x="85725" y="128227"/>
                </a:cubicBezTo>
                <a:cubicBezTo>
                  <a:pt x="62115" y="128227"/>
                  <a:pt x="42863" y="109056"/>
                  <a:pt x="42863" y="85545"/>
                </a:cubicBezTo>
                <a:cubicBezTo>
                  <a:pt x="42863" y="62034"/>
                  <a:pt x="62115" y="42863"/>
                  <a:pt x="85725" y="42863"/>
                </a:cubicBezTo>
                <a:close/>
                <a:moveTo>
                  <a:pt x="230200" y="33338"/>
                </a:moveTo>
                <a:cubicBezTo>
                  <a:pt x="250968" y="33338"/>
                  <a:pt x="270663" y="40747"/>
                  <a:pt x="286777" y="54152"/>
                </a:cubicBezTo>
                <a:cubicBezTo>
                  <a:pt x="288209" y="55563"/>
                  <a:pt x="288567" y="58385"/>
                  <a:pt x="287135" y="60149"/>
                </a:cubicBezTo>
                <a:cubicBezTo>
                  <a:pt x="286060" y="61208"/>
                  <a:pt x="284986" y="61560"/>
                  <a:pt x="283554" y="61560"/>
                </a:cubicBezTo>
                <a:cubicBezTo>
                  <a:pt x="282480" y="61560"/>
                  <a:pt x="281405" y="61208"/>
                  <a:pt x="280689" y="60502"/>
                </a:cubicBezTo>
                <a:cubicBezTo>
                  <a:pt x="266724" y="48508"/>
                  <a:pt x="248820" y="41805"/>
                  <a:pt x="230200" y="41805"/>
                </a:cubicBezTo>
                <a:cubicBezTo>
                  <a:pt x="219815" y="41805"/>
                  <a:pt x="209789" y="43922"/>
                  <a:pt x="200479" y="47802"/>
                </a:cubicBezTo>
                <a:cubicBezTo>
                  <a:pt x="198330" y="48508"/>
                  <a:pt x="195824" y="47449"/>
                  <a:pt x="194749" y="45333"/>
                </a:cubicBezTo>
                <a:cubicBezTo>
                  <a:pt x="193675" y="43216"/>
                  <a:pt x="194749" y="40747"/>
                  <a:pt x="196898" y="39688"/>
                </a:cubicBezTo>
                <a:cubicBezTo>
                  <a:pt x="207640" y="35455"/>
                  <a:pt x="218741" y="33338"/>
                  <a:pt x="230200" y="33338"/>
                </a:cubicBezTo>
                <a:close/>
                <a:moveTo>
                  <a:pt x="91488" y="8285"/>
                </a:moveTo>
                <a:lnTo>
                  <a:pt x="79602" y="8645"/>
                </a:lnTo>
                <a:lnTo>
                  <a:pt x="79962" y="19450"/>
                </a:lnTo>
                <a:cubicBezTo>
                  <a:pt x="79962" y="21251"/>
                  <a:pt x="78161" y="23052"/>
                  <a:pt x="76360" y="23773"/>
                </a:cubicBezTo>
                <a:cubicBezTo>
                  <a:pt x="71677" y="24133"/>
                  <a:pt x="67355" y="25574"/>
                  <a:pt x="62673" y="27375"/>
                </a:cubicBezTo>
                <a:cubicBezTo>
                  <a:pt x="60872" y="27735"/>
                  <a:pt x="58711" y="27375"/>
                  <a:pt x="57630" y="25213"/>
                </a:cubicBezTo>
                <a:lnTo>
                  <a:pt x="51867" y="15849"/>
                </a:lnTo>
                <a:lnTo>
                  <a:pt x="41782" y="21972"/>
                </a:lnTo>
                <a:lnTo>
                  <a:pt x="47545" y="30977"/>
                </a:lnTo>
                <a:cubicBezTo>
                  <a:pt x="48625" y="32777"/>
                  <a:pt x="48265" y="35299"/>
                  <a:pt x="46464" y="36740"/>
                </a:cubicBezTo>
                <a:cubicBezTo>
                  <a:pt x="42862" y="39261"/>
                  <a:pt x="39981" y="42863"/>
                  <a:pt x="36739" y="46104"/>
                </a:cubicBezTo>
                <a:cubicBezTo>
                  <a:pt x="35659" y="48266"/>
                  <a:pt x="33137" y="48626"/>
                  <a:pt x="31336" y="47185"/>
                </a:cubicBezTo>
                <a:lnTo>
                  <a:pt x="21971" y="42142"/>
                </a:lnTo>
                <a:lnTo>
                  <a:pt x="16208" y="52228"/>
                </a:lnTo>
                <a:lnTo>
                  <a:pt x="25573" y="57270"/>
                </a:lnTo>
                <a:cubicBezTo>
                  <a:pt x="27374" y="58351"/>
                  <a:pt x="28095" y="60872"/>
                  <a:pt x="27374" y="62673"/>
                </a:cubicBezTo>
                <a:cubicBezTo>
                  <a:pt x="25573" y="66995"/>
                  <a:pt x="24493" y="71318"/>
                  <a:pt x="23772" y="76000"/>
                </a:cubicBezTo>
                <a:cubicBezTo>
                  <a:pt x="23412" y="78161"/>
                  <a:pt x="21611" y="79602"/>
                  <a:pt x="19450" y="79602"/>
                </a:cubicBezTo>
                <a:lnTo>
                  <a:pt x="8284" y="79602"/>
                </a:lnTo>
                <a:lnTo>
                  <a:pt x="9005" y="91488"/>
                </a:lnTo>
                <a:lnTo>
                  <a:pt x="19450" y="91128"/>
                </a:lnTo>
                <a:cubicBezTo>
                  <a:pt x="21611" y="91128"/>
                  <a:pt x="23412" y="92929"/>
                  <a:pt x="23772" y="94730"/>
                </a:cubicBezTo>
                <a:cubicBezTo>
                  <a:pt x="24493" y="99412"/>
                  <a:pt x="25573" y="103735"/>
                  <a:pt x="27374" y="108057"/>
                </a:cubicBezTo>
                <a:cubicBezTo>
                  <a:pt x="28095" y="110218"/>
                  <a:pt x="27374" y="112379"/>
                  <a:pt x="25573" y="113460"/>
                </a:cubicBezTo>
                <a:lnTo>
                  <a:pt x="16208" y="118863"/>
                </a:lnTo>
                <a:lnTo>
                  <a:pt x="22332" y="129308"/>
                </a:lnTo>
                <a:lnTo>
                  <a:pt x="31336" y="123545"/>
                </a:lnTo>
                <a:cubicBezTo>
                  <a:pt x="33137" y="122465"/>
                  <a:pt x="35659" y="122825"/>
                  <a:pt x="36739" y="124626"/>
                </a:cubicBezTo>
                <a:cubicBezTo>
                  <a:pt x="39981" y="128228"/>
                  <a:pt x="42862" y="131469"/>
                  <a:pt x="46464" y="134351"/>
                </a:cubicBezTo>
                <a:cubicBezTo>
                  <a:pt x="48265" y="135792"/>
                  <a:pt x="48625" y="137953"/>
                  <a:pt x="47545" y="140114"/>
                </a:cubicBezTo>
                <a:lnTo>
                  <a:pt x="42142" y="149479"/>
                </a:lnTo>
                <a:lnTo>
                  <a:pt x="52587" y="154882"/>
                </a:lnTo>
                <a:lnTo>
                  <a:pt x="57630" y="145517"/>
                </a:lnTo>
                <a:cubicBezTo>
                  <a:pt x="58351" y="144076"/>
                  <a:pt x="59791" y="143716"/>
                  <a:pt x="61232" y="143716"/>
                </a:cubicBezTo>
                <a:cubicBezTo>
                  <a:pt x="61952" y="143716"/>
                  <a:pt x="62313" y="143716"/>
                  <a:pt x="62673" y="143716"/>
                </a:cubicBezTo>
                <a:cubicBezTo>
                  <a:pt x="67355" y="145517"/>
                  <a:pt x="71677" y="146597"/>
                  <a:pt x="76360" y="147318"/>
                </a:cubicBezTo>
                <a:cubicBezTo>
                  <a:pt x="78161" y="147678"/>
                  <a:pt x="79962" y="149479"/>
                  <a:pt x="79962" y="151640"/>
                </a:cubicBezTo>
                <a:lnTo>
                  <a:pt x="79962" y="162446"/>
                </a:lnTo>
                <a:lnTo>
                  <a:pt x="91848" y="162085"/>
                </a:lnTo>
                <a:lnTo>
                  <a:pt x="91488" y="151640"/>
                </a:lnTo>
                <a:cubicBezTo>
                  <a:pt x="91488" y="149479"/>
                  <a:pt x="92929" y="147678"/>
                  <a:pt x="95090" y="147318"/>
                </a:cubicBezTo>
                <a:cubicBezTo>
                  <a:pt x="99772" y="146597"/>
                  <a:pt x="104095" y="145517"/>
                  <a:pt x="108417" y="143716"/>
                </a:cubicBezTo>
                <a:cubicBezTo>
                  <a:pt x="110578" y="142995"/>
                  <a:pt x="112739" y="143716"/>
                  <a:pt x="113820" y="145517"/>
                </a:cubicBezTo>
                <a:lnTo>
                  <a:pt x="119222" y="155242"/>
                </a:lnTo>
                <a:lnTo>
                  <a:pt x="129308" y="148758"/>
                </a:lnTo>
                <a:lnTo>
                  <a:pt x="123905" y="140114"/>
                </a:lnTo>
                <a:cubicBezTo>
                  <a:pt x="122824" y="137953"/>
                  <a:pt x="123185" y="135792"/>
                  <a:pt x="124985" y="134351"/>
                </a:cubicBezTo>
                <a:cubicBezTo>
                  <a:pt x="128587" y="131469"/>
                  <a:pt x="131469" y="128228"/>
                  <a:pt x="134711" y="124626"/>
                </a:cubicBezTo>
                <a:cubicBezTo>
                  <a:pt x="135791" y="122825"/>
                  <a:pt x="138312" y="122465"/>
                  <a:pt x="140113" y="123545"/>
                </a:cubicBezTo>
                <a:lnTo>
                  <a:pt x="149478" y="128948"/>
                </a:lnTo>
                <a:lnTo>
                  <a:pt x="155241" y="118502"/>
                </a:lnTo>
                <a:lnTo>
                  <a:pt x="145876" y="113460"/>
                </a:lnTo>
                <a:cubicBezTo>
                  <a:pt x="144075" y="112379"/>
                  <a:pt x="143355" y="110218"/>
                  <a:pt x="144075" y="108057"/>
                </a:cubicBezTo>
                <a:cubicBezTo>
                  <a:pt x="145516" y="104095"/>
                  <a:pt x="146957" y="99412"/>
                  <a:pt x="147317" y="94730"/>
                </a:cubicBezTo>
                <a:cubicBezTo>
                  <a:pt x="147677" y="92929"/>
                  <a:pt x="149839" y="91128"/>
                  <a:pt x="152000" y="91128"/>
                </a:cubicBezTo>
                <a:lnTo>
                  <a:pt x="162805" y="91128"/>
                </a:lnTo>
                <a:lnTo>
                  <a:pt x="162445" y="79602"/>
                </a:lnTo>
                <a:lnTo>
                  <a:pt x="152000" y="79602"/>
                </a:lnTo>
                <a:cubicBezTo>
                  <a:pt x="149839" y="79602"/>
                  <a:pt x="147677" y="78161"/>
                  <a:pt x="147317" y="76000"/>
                </a:cubicBezTo>
                <a:cubicBezTo>
                  <a:pt x="146957" y="71318"/>
                  <a:pt x="145516" y="66995"/>
                  <a:pt x="144075" y="62673"/>
                </a:cubicBezTo>
                <a:cubicBezTo>
                  <a:pt x="143355" y="60872"/>
                  <a:pt x="144075" y="58351"/>
                  <a:pt x="145876" y="57270"/>
                </a:cubicBezTo>
                <a:lnTo>
                  <a:pt x="155241" y="51867"/>
                </a:lnTo>
                <a:lnTo>
                  <a:pt x="149118" y="41782"/>
                </a:lnTo>
                <a:lnTo>
                  <a:pt x="140113" y="47185"/>
                </a:lnTo>
                <a:cubicBezTo>
                  <a:pt x="138312" y="48626"/>
                  <a:pt x="135791" y="48266"/>
                  <a:pt x="134711" y="46104"/>
                </a:cubicBezTo>
                <a:cubicBezTo>
                  <a:pt x="131469" y="42863"/>
                  <a:pt x="128587" y="39261"/>
                  <a:pt x="124985" y="36740"/>
                </a:cubicBezTo>
                <a:cubicBezTo>
                  <a:pt x="123185" y="35299"/>
                  <a:pt x="122824" y="32777"/>
                  <a:pt x="123905" y="30977"/>
                </a:cubicBezTo>
                <a:lnTo>
                  <a:pt x="129308" y="21251"/>
                </a:lnTo>
                <a:lnTo>
                  <a:pt x="118502" y="15849"/>
                </a:lnTo>
                <a:lnTo>
                  <a:pt x="113820" y="25213"/>
                </a:lnTo>
                <a:cubicBezTo>
                  <a:pt x="112739" y="27375"/>
                  <a:pt x="110578" y="28095"/>
                  <a:pt x="108417" y="27375"/>
                </a:cubicBezTo>
                <a:cubicBezTo>
                  <a:pt x="104095" y="25574"/>
                  <a:pt x="99772" y="24133"/>
                  <a:pt x="95090" y="23773"/>
                </a:cubicBezTo>
                <a:cubicBezTo>
                  <a:pt x="92929" y="23052"/>
                  <a:pt x="91488" y="21251"/>
                  <a:pt x="91488" y="19450"/>
                </a:cubicBezTo>
                <a:lnTo>
                  <a:pt x="91488" y="8285"/>
                </a:lnTo>
                <a:close/>
                <a:moveTo>
                  <a:pt x="229949" y="3175"/>
                </a:moveTo>
                <a:cubicBezTo>
                  <a:pt x="239294" y="3175"/>
                  <a:pt x="248639" y="4248"/>
                  <a:pt x="257625" y="6395"/>
                </a:cubicBezTo>
                <a:cubicBezTo>
                  <a:pt x="260141" y="7110"/>
                  <a:pt x="261579" y="9257"/>
                  <a:pt x="261219" y="11761"/>
                </a:cubicBezTo>
                <a:cubicBezTo>
                  <a:pt x="260500" y="13908"/>
                  <a:pt x="257984" y="15339"/>
                  <a:pt x="255468" y="14981"/>
                </a:cubicBezTo>
                <a:cubicBezTo>
                  <a:pt x="247201" y="12834"/>
                  <a:pt x="238575" y="11761"/>
                  <a:pt x="229949" y="11761"/>
                </a:cubicBezTo>
                <a:cubicBezTo>
                  <a:pt x="210180" y="11761"/>
                  <a:pt x="190770" y="17127"/>
                  <a:pt x="173877" y="27502"/>
                </a:cubicBezTo>
                <a:cubicBezTo>
                  <a:pt x="173158" y="27860"/>
                  <a:pt x="172439" y="28218"/>
                  <a:pt x="171361" y="28218"/>
                </a:cubicBezTo>
                <a:cubicBezTo>
                  <a:pt x="169923" y="28218"/>
                  <a:pt x="168845" y="27502"/>
                  <a:pt x="167766" y="26071"/>
                </a:cubicBezTo>
                <a:cubicBezTo>
                  <a:pt x="166688" y="23925"/>
                  <a:pt x="167407" y="21420"/>
                  <a:pt x="169204" y="20347"/>
                </a:cubicBezTo>
                <a:cubicBezTo>
                  <a:pt x="187535" y="8899"/>
                  <a:pt x="208382" y="3175"/>
                  <a:pt x="229949" y="3175"/>
                </a:cubicBezTo>
                <a:close/>
                <a:moveTo>
                  <a:pt x="79602" y="0"/>
                </a:moveTo>
                <a:lnTo>
                  <a:pt x="91848" y="0"/>
                </a:lnTo>
                <a:cubicBezTo>
                  <a:pt x="96531" y="0"/>
                  <a:pt x="100132" y="3602"/>
                  <a:pt x="100132" y="8285"/>
                </a:cubicBezTo>
                <a:lnTo>
                  <a:pt x="100132" y="15488"/>
                </a:lnTo>
                <a:cubicBezTo>
                  <a:pt x="102654" y="16209"/>
                  <a:pt x="105535" y="16929"/>
                  <a:pt x="107696" y="17650"/>
                </a:cubicBezTo>
                <a:lnTo>
                  <a:pt x="111658" y="11166"/>
                </a:lnTo>
                <a:cubicBezTo>
                  <a:pt x="114180" y="7204"/>
                  <a:pt x="119222" y="6123"/>
                  <a:pt x="123185" y="8285"/>
                </a:cubicBezTo>
                <a:lnTo>
                  <a:pt x="133630" y="14408"/>
                </a:lnTo>
                <a:cubicBezTo>
                  <a:pt x="135431" y="15488"/>
                  <a:pt x="136872" y="17289"/>
                  <a:pt x="137592" y="19450"/>
                </a:cubicBezTo>
                <a:cubicBezTo>
                  <a:pt x="138312" y="21612"/>
                  <a:pt x="137952" y="24133"/>
                  <a:pt x="136872" y="25934"/>
                </a:cubicBezTo>
                <a:lnTo>
                  <a:pt x="132910" y="32057"/>
                </a:lnTo>
                <a:cubicBezTo>
                  <a:pt x="135071" y="33858"/>
                  <a:pt x="136872" y="35659"/>
                  <a:pt x="138673" y="37820"/>
                </a:cubicBezTo>
                <a:lnTo>
                  <a:pt x="145156" y="34218"/>
                </a:lnTo>
                <a:cubicBezTo>
                  <a:pt x="146957" y="33138"/>
                  <a:pt x="149478" y="32777"/>
                  <a:pt x="151279" y="33498"/>
                </a:cubicBezTo>
                <a:cubicBezTo>
                  <a:pt x="153801" y="33858"/>
                  <a:pt x="155602" y="35299"/>
                  <a:pt x="156682" y="37460"/>
                </a:cubicBezTo>
                <a:lnTo>
                  <a:pt x="162805" y="47905"/>
                </a:lnTo>
                <a:cubicBezTo>
                  <a:pt x="163886" y="49706"/>
                  <a:pt x="164246" y="52228"/>
                  <a:pt x="163886" y="54029"/>
                </a:cubicBezTo>
                <a:cubicBezTo>
                  <a:pt x="163166" y="56550"/>
                  <a:pt x="161725" y="58351"/>
                  <a:pt x="159564" y="59431"/>
                </a:cubicBezTo>
                <a:lnTo>
                  <a:pt x="153440" y="63033"/>
                </a:lnTo>
                <a:cubicBezTo>
                  <a:pt x="154161" y="65555"/>
                  <a:pt x="154881" y="68076"/>
                  <a:pt x="155602" y="70957"/>
                </a:cubicBezTo>
                <a:lnTo>
                  <a:pt x="162805" y="70957"/>
                </a:lnTo>
                <a:cubicBezTo>
                  <a:pt x="167488" y="70957"/>
                  <a:pt x="171090" y="74920"/>
                  <a:pt x="171090" y="79242"/>
                </a:cubicBezTo>
                <a:lnTo>
                  <a:pt x="171090" y="91488"/>
                </a:lnTo>
                <a:cubicBezTo>
                  <a:pt x="171090" y="96171"/>
                  <a:pt x="167488" y="100133"/>
                  <a:pt x="162805" y="100133"/>
                </a:cubicBezTo>
                <a:lnTo>
                  <a:pt x="155602" y="100133"/>
                </a:lnTo>
                <a:cubicBezTo>
                  <a:pt x="154881" y="102654"/>
                  <a:pt x="154161" y="105175"/>
                  <a:pt x="153440" y="107697"/>
                </a:cubicBezTo>
                <a:lnTo>
                  <a:pt x="159564" y="111299"/>
                </a:lnTo>
                <a:cubicBezTo>
                  <a:pt x="161725" y="112739"/>
                  <a:pt x="163166" y="114540"/>
                  <a:pt x="163886" y="116341"/>
                </a:cubicBezTo>
                <a:cubicBezTo>
                  <a:pt x="164246" y="118863"/>
                  <a:pt x="163886" y="121024"/>
                  <a:pt x="162805" y="122825"/>
                </a:cubicBezTo>
                <a:lnTo>
                  <a:pt x="156682" y="133630"/>
                </a:lnTo>
                <a:cubicBezTo>
                  <a:pt x="155602" y="135431"/>
                  <a:pt x="153801" y="136872"/>
                  <a:pt x="151639" y="137232"/>
                </a:cubicBezTo>
                <a:cubicBezTo>
                  <a:pt x="149478" y="137953"/>
                  <a:pt x="146957" y="137953"/>
                  <a:pt x="145156" y="136512"/>
                </a:cubicBezTo>
                <a:lnTo>
                  <a:pt x="138673" y="132910"/>
                </a:lnTo>
                <a:cubicBezTo>
                  <a:pt x="136872" y="135071"/>
                  <a:pt x="135071" y="136872"/>
                  <a:pt x="132910" y="138673"/>
                </a:cubicBezTo>
                <a:lnTo>
                  <a:pt x="136872" y="145156"/>
                </a:lnTo>
                <a:cubicBezTo>
                  <a:pt x="137952" y="146957"/>
                  <a:pt x="138312" y="149119"/>
                  <a:pt x="137592" y="151280"/>
                </a:cubicBezTo>
                <a:cubicBezTo>
                  <a:pt x="136872" y="153441"/>
                  <a:pt x="135431" y="155242"/>
                  <a:pt x="133630" y="156322"/>
                </a:cubicBezTo>
                <a:lnTo>
                  <a:pt x="123185" y="162446"/>
                </a:lnTo>
                <a:cubicBezTo>
                  <a:pt x="119222" y="164967"/>
                  <a:pt x="114180" y="163526"/>
                  <a:pt x="111658" y="159564"/>
                </a:cubicBezTo>
                <a:lnTo>
                  <a:pt x="107696" y="153081"/>
                </a:lnTo>
                <a:cubicBezTo>
                  <a:pt x="105535" y="154161"/>
                  <a:pt x="102654" y="154882"/>
                  <a:pt x="100132" y="155242"/>
                </a:cubicBezTo>
                <a:lnTo>
                  <a:pt x="100132" y="162446"/>
                </a:lnTo>
                <a:cubicBezTo>
                  <a:pt x="100132" y="167128"/>
                  <a:pt x="96531" y="171090"/>
                  <a:pt x="91848" y="171090"/>
                </a:cubicBezTo>
                <a:lnTo>
                  <a:pt x="79602" y="171090"/>
                </a:lnTo>
                <a:cubicBezTo>
                  <a:pt x="74919" y="171090"/>
                  <a:pt x="70957" y="167128"/>
                  <a:pt x="70957" y="162446"/>
                </a:cubicBezTo>
                <a:lnTo>
                  <a:pt x="70957" y="155242"/>
                </a:lnTo>
                <a:cubicBezTo>
                  <a:pt x="68436" y="154882"/>
                  <a:pt x="65914" y="154161"/>
                  <a:pt x="63393" y="153081"/>
                </a:cubicBezTo>
                <a:lnTo>
                  <a:pt x="59791" y="159564"/>
                </a:lnTo>
                <a:cubicBezTo>
                  <a:pt x="57270" y="163526"/>
                  <a:pt x="52227" y="164967"/>
                  <a:pt x="48265" y="162446"/>
                </a:cubicBezTo>
                <a:lnTo>
                  <a:pt x="37460" y="156322"/>
                </a:lnTo>
                <a:cubicBezTo>
                  <a:pt x="35659" y="155242"/>
                  <a:pt x="34218" y="153441"/>
                  <a:pt x="33497" y="151280"/>
                </a:cubicBezTo>
                <a:cubicBezTo>
                  <a:pt x="33137" y="149119"/>
                  <a:pt x="33497" y="146957"/>
                  <a:pt x="34578" y="145156"/>
                </a:cubicBezTo>
                <a:lnTo>
                  <a:pt x="38180" y="138673"/>
                </a:lnTo>
                <a:cubicBezTo>
                  <a:pt x="36379" y="136872"/>
                  <a:pt x="34218" y="135071"/>
                  <a:pt x="32417" y="132910"/>
                </a:cubicBezTo>
                <a:lnTo>
                  <a:pt x="26294" y="136512"/>
                </a:lnTo>
                <a:cubicBezTo>
                  <a:pt x="21971" y="139033"/>
                  <a:pt x="16929" y="137592"/>
                  <a:pt x="14768" y="133630"/>
                </a:cubicBezTo>
                <a:lnTo>
                  <a:pt x="8284" y="122825"/>
                </a:lnTo>
                <a:cubicBezTo>
                  <a:pt x="7564" y="121024"/>
                  <a:pt x="6843" y="118863"/>
                  <a:pt x="7564" y="116341"/>
                </a:cubicBezTo>
                <a:cubicBezTo>
                  <a:pt x="8284" y="114540"/>
                  <a:pt x="9725" y="112739"/>
                  <a:pt x="11526" y="111299"/>
                </a:cubicBezTo>
                <a:lnTo>
                  <a:pt x="17649" y="107697"/>
                </a:lnTo>
                <a:cubicBezTo>
                  <a:pt x="16929" y="105175"/>
                  <a:pt x="16208" y="102654"/>
                  <a:pt x="15848" y="100133"/>
                </a:cubicBezTo>
                <a:lnTo>
                  <a:pt x="8284" y="100133"/>
                </a:lnTo>
                <a:cubicBezTo>
                  <a:pt x="3962" y="100133"/>
                  <a:pt x="0" y="96171"/>
                  <a:pt x="0" y="91488"/>
                </a:cubicBezTo>
                <a:lnTo>
                  <a:pt x="0" y="79242"/>
                </a:lnTo>
                <a:cubicBezTo>
                  <a:pt x="0" y="74920"/>
                  <a:pt x="3962" y="70957"/>
                  <a:pt x="8284" y="70957"/>
                </a:cubicBezTo>
                <a:lnTo>
                  <a:pt x="15848" y="70957"/>
                </a:lnTo>
                <a:cubicBezTo>
                  <a:pt x="16208" y="68076"/>
                  <a:pt x="16929" y="65555"/>
                  <a:pt x="17649" y="63033"/>
                </a:cubicBezTo>
                <a:lnTo>
                  <a:pt x="11526" y="59431"/>
                </a:lnTo>
                <a:cubicBezTo>
                  <a:pt x="9725" y="58351"/>
                  <a:pt x="8284" y="56550"/>
                  <a:pt x="7564" y="54029"/>
                </a:cubicBezTo>
                <a:cubicBezTo>
                  <a:pt x="6843" y="52228"/>
                  <a:pt x="7564" y="49706"/>
                  <a:pt x="8284" y="47905"/>
                </a:cubicBezTo>
                <a:lnTo>
                  <a:pt x="14768" y="37460"/>
                </a:lnTo>
                <a:cubicBezTo>
                  <a:pt x="16929" y="33138"/>
                  <a:pt x="22332" y="32057"/>
                  <a:pt x="25933" y="34218"/>
                </a:cubicBezTo>
                <a:lnTo>
                  <a:pt x="32417" y="37820"/>
                </a:lnTo>
                <a:cubicBezTo>
                  <a:pt x="34218" y="35659"/>
                  <a:pt x="36379" y="33858"/>
                  <a:pt x="38180" y="32057"/>
                </a:cubicBezTo>
                <a:lnTo>
                  <a:pt x="34578" y="25934"/>
                </a:lnTo>
                <a:cubicBezTo>
                  <a:pt x="33497" y="24133"/>
                  <a:pt x="33137" y="21612"/>
                  <a:pt x="33497" y="19450"/>
                </a:cubicBezTo>
                <a:cubicBezTo>
                  <a:pt x="34218" y="17289"/>
                  <a:pt x="35659" y="15488"/>
                  <a:pt x="37460" y="14408"/>
                </a:cubicBezTo>
                <a:lnTo>
                  <a:pt x="48265" y="8285"/>
                </a:lnTo>
                <a:cubicBezTo>
                  <a:pt x="52227" y="6123"/>
                  <a:pt x="57270" y="7204"/>
                  <a:pt x="59791" y="11166"/>
                </a:cubicBezTo>
                <a:lnTo>
                  <a:pt x="63393" y="17650"/>
                </a:lnTo>
                <a:cubicBezTo>
                  <a:pt x="65914" y="16929"/>
                  <a:pt x="68436" y="16209"/>
                  <a:pt x="70957" y="15488"/>
                </a:cubicBezTo>
                <a:lnTo>
                  <a:pt x="70957" y="8285"/>
                </a:lnTo>
                <a:cubicBezTo>
                  <a:pt x="70957" y="3602"/>
                  <a:pt x="74919" y="0"/>
                  <a:pt x="79602" y="0"/>
                </a:cubicBezTo>
                <a:close/>
              </a:path>
            </a:pathLst>
          </a:custGeom>
          <a:solidFill>
            <a:schemeClr val="bg1"/>
          </a:solidFill>
          <a:ln>
            <a:noFill/>
          </a:ln>
          <a:effectLst/>
        </p:spPr>
        <p:txBody>
          <a:bodyPr anchor="ctr"/>
          <a:lstStyle/>
          <a:p>
            <a:pPr>
              <a:lnSpc>
                <a:spcPct val="110000"/>
              </a:lnSpc>
            </a:pPr>
            <a:endParaRPr lang="en-US" sz="900" dirty="0">
              <a:latin typeface="Arial" panose="020B0604020202020204" pitchFamily="34" charset="0"/>
            </a:endParaRPr>
          </a:p>
        </p:txBody>
      </p:sp>
      <p:sp>
        <p:nvSpPr>
          <p:cNvPr id="65" name="Freeform 1032">
            <a:extLst>
              <a:ext uri="{FF2B5EF4-FFF2-40B4-BE49-F238E27FC236}">
                <a16:creationId xmlns:a16="http://schemas.microsoft.com/office/drawing/2014/main" id="{05E5DD54-77C1-984D-8E00-1C0FF5EDF50A}"/>
              </a:ext>
            </a:extLst>
          </p:cNvPr>
          <p:cNvSpPr>
            <a:spLocks noChangeAspect="1" noChangeArrowheads="1"/>
          </p:cNvSpPr>
          <p:nvPr/>
        </p:nvSpPr>
        <p:spPr bwMode="auto">
          <a:xfrm>
            <a:off x="5767734" y="1973329"/>
            <a:ext cx="615792" cy="491521"/>
          </a:xfrm>
          <a:custGeom>
            <a:avLst/>
            <a:gdLst>
              <a:gd name="T0" fmla="*/ 2951856 w 289591"/>
              <a:gd name="T1" fmla="*/ 1845331 h 231415"/>
              <a:gd name="T2" fmla="*/ 2445970 w 289591"/>
              <a:gd name="T3" fmla="*/ 2344649 h 231415"/>
              <a:gd name="T4" fmla="*/ 2951856 w 289591"/>
              <a:gd name="T5" fmla="*/ 2843992 h 231415"/>
              <a:gd name="T6" fmla="*/ 3457745 w 289591"/>
              <a:gd name="T7" fmla="*/ 2344649 h 231415"/>
              <a:gd name="T8" fmla="*/ 3450438 w 289591"/>
              <a:gd name="T9" fmla="*/ 2308466 h 231415"/>
              <a:gd name="T10" fmla="*/ 3428416 w 289591"/>
              <a:gd name="T11" fmla="*/ 2308466 h 231415"/>
              <a:gd name="T12" fmla="*/ 2981159 w 289591"/>
              <a:gd name="T13" fmla="*/ 1874306 h 231415"/>
              <a:gd name="T14" fmla="*/ 2981159 w 289591"/>
              <a:gd name="T15" fmla="*/ 1845331 h 231415"/>
              <a:gd name="T16" fmla="*/ 2951856 w 289591"/>
              <a:gd name="T17" fmla="*/ 1845331 h 231415"/>
              <a:gd name="T18" fmla="*/ 3428416 w 289591"/>
              <a:gd name="T19" fmla="*/ 1606542 h 231415"/>
              <a:gd name="T20" fmla="*/ 3157144 w 289591"/>
              <a:gd name="T21" fmla="*/ 1874306 h 231415"/>
              <a:gd name="T22" fmla="*/ 3428416 w 289591"/>
              <a:gd name="T23" fmla="*/ 2134799 h 231415"/>
              <a:gd name="T24" fmla="*/ 3699686 w 289591"/>
              <a:gd name="T25" fmla="*/ 1874306 h 231415"/>
              <a:gd name="T26" fmla="*/ 3428416 w 289591"/>
              <a:gd name="T27" fmla="*/ 1606542 h 231415"/>
              <a:gd name="T28" fmla="*/ 3428416 w 289591"/>
              <a:gd name="T29" fmla="*/ 1432843 h 231415"/>
              <a:gd name="T30" fmla="*/ 3875607 w 289591"/>
              <a:gd name="T31" fmla="*/ 1874306 h 231415"/>
              <a:gd name="T32" fmla="*/ 3626375 w 289591"/>
              <a:gd name="T33" fmla="*/ 2265078 h 231415"/>
              <a:gd name="T34" fmla="*/ 3641055 w 289591"/>
              <a:gd name="T35" fmla="*/ 2344649 h 231415"/>
              <a:gd name="T36" fmla="*/ 2951856 w 289591"/>
              <a:gd name="T37" fmla="*/ 3017648 h 231415"/>
              <a:gd name="T38" fmla="*/ 2262678 w 289591"/>
              <a:gd name="T39" fmla="*/ 2344649 h 231415"/>
              <a:gd name="T40" fmla="*/ 2951856 w 289591"/>
              <a:gd name="T41" fmla="*/ 1664411 h 231415"/>
              <a:gd name="T42" fmla="*/ 3032506 w 289591"/>
              <a:gd name="T43" fmla="*/ 1671652 h 231415"/>
              <a:gd name="T44" fmla="*/ 3428416 w 289591"/>
              <a:gd name="T45" fmla="*/ 1432843 h 231415"/>
              <a:gd name="T46" fmla="*/ 2943211 w 289591"/>
              <a:gd name="T47" fmla="*/ 874456 h 231415"/>
              <a:gd name="T48" fmla="*/ 1474958 w 289591"/>
              <a:gd name="T49" fmla="*/ 2324390 h 231415"/>
              <a:gd name="T50" fmla="*/ 2943211 w 289591"/>
              <a:gd name="T51" fmla="*/ 3767039 h 231415"/>
              <a:gd name="T52" fmla="*/ 4411444 w 289591"/>
              <a:gd name="T53" fmla="*/ 2324390 h 231415"/>
              <a:gd name="T54" fmla="*/ 2943211 w 289591"/>
              <a:gd name="T55" fmla="*/ 874456 h 231415"/>
              <a:gd name="T56" fmla="*/ 2943211 w 289591"/>
              <a:gd name="T57" fmla="*/ 700495 h 231415"/>
              <a:gd name="T58" fmla="*/ 4588546 w 289591"/>
              <a:gd name="T59" fmla="*/ 2324390 h 231415"/>
              <a:gd name="T60" fmla="*/ 2943211 w 289591"/>
              <a:gd name="T61" fmla="*/ 3941054 h 231415"/>
              <a:gd name="T62" fmla="*/ 1290514 w 289591"/>
              <a:gd name="T63" fmla="*/ 2324390 h 231415"/>
              <a:gd name="T64" fmla="*/ 2943211 w 289591"/>
              <a:gd name="T65" fmla="*/ 700495 h 231415"/>
              <a:gd name="T66" fmla="*/ 2955730 w 289591"/>
              <a:gd name="T67" fmla="*/ 173525 h 231415"/>
              <a:gd name="T68" fmla="*/ 448492 w 289591"/>
              <a:gd name="T69" fmla="*/ 1605015 h 231415"/>
              <a:gd name="T70" fmla="*/ 448492 w 289591"/>
              <a:gd name="T71" fmla="*/ 3029279 h 231415"/>
              <a:gd name="T72" fmla="*/ 2955730 w 289591"/>
              <a:gd name="T73" fmla="*/ 4460806 h 231415"/>
              <a:gd name="T74" fmla="*/ 5462961 w 289591"/>
              <a:gd name="T75" fmla="*/ 3029279 h 231415"/>
              <a:gd name="T76" fmla="*/ 5462961 w 289591"/>
              <a:gd name="T77" fmla="*/ 1605015 h 231415"/>
              <a:gd name="T78" fmla="*/ 2955730 w 289591"/>
              <a:gd name="T79" fmla="*/ 173525 h 231415"/>
              <a:gd name="T80" fmla="*/ 2955730 w 289591"/>
              <a:gd name="T81" fmla="*/ 0 h 231415"/>
              <a:gd name="T82" fmla="*/ 5602676 w 289591"/>
              <a:gd name="T83" fmla="*/ 1489370 h 231415"/>
              <a:gd name="T84" fmla="*/ 5602676 w 289591"/>
              <a:gd name="T85" fmla="*/ 3144968 h 231415"/>
              <a:gd name="T86" fmla="*/ 2955730 w 289591"/>
              <a:gd name="T87" fmla="*/ 4641551 h 231415"/>
              <a:gd name="T88" fmla="*/ 308785 w 289591"/>
              <a:gd name="T89" fmla="*/ 3144968 h 231415"/>
              <a:gd name="T90" fmla="*/ 308785 w 289591"/>
              <a:gd name="T91" fmla="*/ 1489370 h 231415"/>
              <a:gd name="T92" fmla="*/ 2955730 w 289591"/>
              <a:gd name="T93" fmla="*/ 0 h 23141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89591" h="231415">
                <a:moveTo>
                  <a:pt x="144606" y="92004"/>
                </a:moveTo>
                <a:cubicBezTo>
                  <a:pt x="130957" y="92004"/>
                  <a:pt x="119823" y="102827"/>
                  <a:pt x="119823" y="116898"/>
                </a:cubicBezTo>
                <a:cubicBezTo>
                  <a:pt x="119823" y="130609"/>
                  <a:pt x="130957" y="141793"/>
                  <a:pt x="144606" y="141793"/>
                </a:cubicBezTo>
                <a:cubicBezTo>
                  <a:pt x="158254" y="141793"/>
                  <a:pt x="169388" y="130609"/>
                  <a:pt x="169388" y="116898"/>
                </a:cubicBezTo>
                <a:cubicBezTo>
                  <a:pt x="169388" y="116177"/>
                  <a:pt x="169388" y="115816"/>
                  <a:pt x="169029" y="115094"/>
                </a:cubicBezTo>
                <a:cubicBezTo>
                  <a:pt x="168669" y="115094"/>
                  <a:pt x="168310" y="115094"/>
                  <a:pt x="167951" y="115094"/>
                </a:cubicBezTo>
                <a:cubicBezTo>
                  <a:pt x="155740" y="115094"/>
                  <a:pt x="146042" y="105714"/>
                  <a:pt x="146042" y="93447"/>
                </a:cubicBezTo>
                <a:cubicBezTo>
                  <a:pt x="146042" y="92725"/>
                  <a:pt x="146042" y="92364"/>
                  <a:pt x="146042" y="92004"/>
                </a:cubicBezTo>
                <a:cubicBezTo>
                  <a:pt x="145683" y="92004"/>
                  <a:pt x="144965" y="92004"/>
                  <a:pt x="144606" y="92004"/>
                </a:cubicBezTo>
                <a:close/>
                <a:moveTo>
                  <a:pt x="167951" y="80097"/>
                </a:moveTo>
                <a:cubicBezTo>
                  <a:pt x="160768" y="80097"/>
                  <a:pt x="154662" y="85870"/>
                  <a:pt x="154662" y="93447"/>
                </a:cubicBezTo>
                <a:cubicBezTo>
                  <a:pt x="154662" y="100663"/>
                  <a:pt x="160768" y="106435"/>
                  <a:pt x="167951" y="106435"/>
                </a:cubicBezTo>
                <a:cubicBezTo>
                  <a:pt x="175134" y="106435"/>
                  <a:pt x="181240" y="100663"/>
                  <a:pt x="181240" y="93447"/>
                </a:cubicBezTo>
                <a:cubicBezTo>
                  <a:pt x="181240" y="85870"/>
                  <a:pt x="175134" y="80097"/>
                  <a:pt x="167951" y="80097"/>
                </a:cubicBezTo>
                <a:close/>
                <a:moveTo>
                  <a:pt x="167951" y="71438"/>
                </a:moveTo>
                <a:cubicBezTo>
                  <a:pt x="180163" y="71438"/>
                  <a:pt x="189860" y="81180"/>
                  <a:pt x="189860" y="93447"/>
                </a:cubicBezTo>
                <a:cubicBezTo>
                  <a:pt x="189860" y="102106"/>
                  <a:pt x="184832" y="109322"/>
                  <a:pt x="177649" y="112930"/>
                </a:cubicBezTo>
                <a:cubicBezTo>
                  <a:pt x="178008" y="114012"/>
                  <a:pt x="178367" y="115455"/>
                  <a:pt x="178367" y="116898"/>
                </a:cubicBezTo>
                <a:cubicBezTo>
                  <a:pt x="178367" y="135299"/>
                  <a:pt x="162923" y="150452"/>
                  <a:pt x="144606" y="150452"/>
                </a:cubicBezTo>
                <a:cubicBezTo>
                  <a:pt x="125929" y="150452"/>
                  <a:pt x="110844" y="135299"/>
                  <a:pt x="110844" y="116898"/>
                </a:cubicBezTo>
                <a:cubicBezTo>
                  <a:pt x="110844" y="98498"/>
                  <a:pt x="125929" y="82984"/>
                  <a:pt x="144606" y="82984"/>
                </a:cubicBezTo>
                <a:cubicBezTo>
                  <a:pt x="146042" y="82984"/>
                  <a:pt x="147120" y="83344"/>
                  <a:pt x="148556" y="83344"/>
                </a:cubicBezTo>
                <a:cubicBezTo>
                  <a:pt x="152148" y="76129"/>
                  <a:pt x="159331" y="71438"/>
                  <a:pt x="167951" y="71438"/>
                </a:cubicBezTo>
                <a:close/>
                <a:moveTo>
                  <a:pt x="144182" y="43599"/>
                </a:moveTo>
                <a:cubicBezTo>
                  <a:pt x="104423" y="43599"/>
                  <a:pt x="72255" y="76129"/>
                  <a:pt x="72255" y="115888"/>
                </a:cubicBezTo>
                <a:cubicBezTo>
                  <a:pt x="72255" y="155285"/>
                  <a:pt x="104423" y="187814"/>
                  <a:pt x="144182" y="187814"/>
                </a:cubicBezTo>
                <a:cubicBezTo>
                  <a:pt x="183940" y="187814"/>
                  <a:pt x="216108" y="155285"/>
                  <a:pt x="216108" y="115888"/>
                </a:cubicBezTo>
                <a:cubicBezTo>
                  <a:pt x="216108" y="76129"/>
                  <a:pt x="183940" y="43599"/>
                  <a:pt x="144182" y="43599"/>
                </a:cubicBezTo>
                <a:close/>
                <a:moveTo>
                  <a:pt x="144182" y="34925"/>
                </a:moveTo>
                <a:cubicBezTo>
                  <a:pt x="188639" y="34925"/>
                  <a:pt x="224783" y="71069"/>
                  <a:pt x="224783" y="115888"/>
                </a:cubicBezTo>
                <a:cubicBezTo>
                  <a:pt x="224783" y="160345"/>
                  <a:pt x="188639" y="196489"/>
                  <a:pt x="144182" y="196489"/>
                </a:cubicBezTo>
                <a:cubicBezTo>
                  <a:pt x="99724" y="196489"/>
                  <a:pt x="63219" y="160345"/>
                  <a:pt x="63219" y="115888"/>
                </a:cubicBezTo>
                <a:cubicBezTo>
                  <a:pt x="63219" y="71069"/>
                  <a:pt x="99724" y="34925"/>
                  <a:pt x="144182" y="34925"/>
                </a:cubicBezTo>
                <a:close/>
                <a:moveTo>
                  <a:pt x="144796" y="8651"/>
                </a:moveTo>
                <a:cubicBezTo>
                  <a:pt x="95089" y="8651"/>
                  <a:pt x="50426" y="47580"/>
                  <a:pt x="21971" y="80022"/>
                </a:cubicBezTo>
                <a:cubicBezTo>
                  <a:pt x="4322" y="100208"/>
                  <a:pt x="4322" y="131207"/>
                  <a:pt x="21971" y="151032"/>
                </a:cubicBezTo>
                <a:cubicBezTo>
                  <a:pt x="50426" y="183834"/>
                  <a:pt x="95089" y="222403"/>
                  <a:pt x="144796" y="222403"/>
                </a:cubicBezTo>
                <a:cubicBezTo>
                  <a:pt x="194502" y="222403"/>
                  <a:pt x="239165" y="183834"/>
                  <a:pt x="267620" y="151032"/>
                </a:cubicBezTo>
                <a:cubicBezTo>
                  <a:pt x="285269" y="131207"/>
                  <a:pt x="285269" y="100208"/>
                  <a:pt x="267620" y="80022"/>
                </a:cubicBezTo>
                <a:cubicBezTo>
                  <a:pt x="239165" y="47580"/>
                  <a:pt x="194502" y="8651"/>
                  <a:pt x="144796" y="8651"/>
                </a:cubicBezTo>
                <a:close/>
                <a:moveTo>
                  <a:pt x="144796" y="0"/>
                </a:moveTo>
                <a:cubicBezTo>
                  <a:pt x="198104" y="0"/>
                  <a:pt x="244568" y="40371"/>
                  <a:pt x="274463" y="74255"/>
                </a:cubicBezTo>
                <a:cubicBezTo>
                  <a:pt x="294634" y="97685"/>
                  <a:pt x="294634" y="133730"/>
                  <a:pt x="274463" y="156800"/>
                </a:cubicBezTo>
                <a:cubicBezTo>
                  <a:pt x="244568" y="191043"/>
                  <a:pt x="198104" y="231415"/>
                  <a:pt x="144796" y="231415"/>
                </a:cubicBezTo>
                <a:cubicBezTo>
                  <a:pt x="91847" y="231415"/>
                  <a:pt x="45023" y="191043"/>
                  <a:pt x="15127" y="156800"/>
                </a:cubicBezTo>
                <a:cubicBezTo>
                  <a:pt x="-5043" y="133730"/>
                  <a:pt x="-5043" y="97685"/>
                  <a:pt x="15127" y="74255"/>
                </a:cubicBezTo>
                <a:cubicBezTo>
                  <a:pt x="45023" y="40371"/>
                  <a:pt x="91847" y="0"/>
                  <a:pt x="144796" y="0"/>
                </a:cubicBezTo>
                <a:close/>
              </a:path>
            </a:pathLst>
          </a:custGeom>
          <a:solidFill>
            <a:schemeClr val="bg1"/>
          </a:solidFill>
          <a:ln>
            <a:noFill/>
          </a:ln>
          <a:effectLst/>
        </p:spPr>
        <p:txBody>
          <a:bodyPr anchor="ctr"/>
          <a:lstStyle/>
          <a:p>
            <a:pPr>
              <a:lnSpc>
                <a:spcPct val="110000"/>
              </a:lnSpc>
            </a:pPr>
            <a:endParaRPr lang="en-US" sz="900" dirty="0">
              <a:latin typeface="Arial" panose="020B0604020202020204" pitchFamily="34" charset="0"/>
            </a:endParaRPr>
          </a:p>
        </p:txBody>
      </p:sp>
      <p:sp>
        <p:nvSpPr>
          <p:cNvPr id="66" name="TextBox 65">
            <a:extLst>
              <a:ext uri="{FF2B5EF4-FFF2-40B4-BE49-F238E27FC236}">
                <a16:creationId xmlns:a16="http://schemas.microsoft.com/office/drawing/2014/main" id="{1D427B28-D4CF-6949-A409-EAE8F6AC6AE4}"/>
              </a:ext>
            </a:extLst>
          </p:cNvPr>
          <p:cNvSpPr txBox="1"/>
          <p:nvPr/>
        </p:nvSpPr>
        <p:spPr>
          <a:xfrm>
            <a:off x="7206988" y="1080957"/>
            <a:ext cx="2540486" cy="253787"/>
          </a:xfrm>
          <a:prstGeom prst="rect">
            <a:avLst/>
          </a:prstGeom>
          <a:noFill/>
        </p:spPr>
        <p:txBody>
          <a:bodyPr wrap="square" lIns="0" tIns="0" rIns="0" bIns="0" rtlCol="0" anchor="b" anchorCtr="0">
            <a:spAutoFit/>
          </a:bodyPr>
          <a:lstStyle/>
          <a:p>
            <a:pPr>
              <a:lnSpc>
                <a:spcPct val="110000"/>
              </a:lnSpc>
            </a:pPr>
            <a:r>
              <a:rPr lang="en-US" sz="1600" b="1" dirty="0">
                <a:solidFill>
                  <a:srgbClr val="717171"/>
                </a:solidFill>
                <a:latin typeface="Montserrat SemiBold" pitchFamily="2" charset="77"/>
                <a:ea typeface="League Spartan" charset="0"/>
                <a:cs typeface="Poppins" pitchFamily="2" charset="77"/>
              </a:rPr>
              <a:t>Lack of transparency</a:t>
            </a:r>
          </a:p>
        </p:txBody>
      </p:sp>
      <p:sp>
        <p:nvSpPr>
          <p:cNvPr id="67" name="Subtitle 2">
            <a:extLst>
              <a:ext uri="{FF2B5EF4-FFF2-40B4-BE49-F238E27FC236}">
                <a16:creationId xmlns:a16="http://schemas.microsoft.com/office/drawing/2014/main" id="{81F870CA-BD2B-3B48-AAEB-56706C5E2982}"/>
              </a:ext>
            </a:extLst>
          </p:cNvPr>
          <p:cNvSpPr txBox="1">
            <a:spLocks/>
          </p:cNvSpPr>
          <p:nvPr/>
        </p:nvSpPr>
        <p:spPr>
          <a:xfrm>
            <a:off x="7206988" y="1384270"/>
            <a:ext cx="2982334" cy="799771"/>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10000"/>
              </a:lnSpc>
            </a:pPr>
            <a:r>
              <a:rPr lang="en-US" sz="1200" dirty="0">
                <a:solidFill>
                  <a:srgbClr val="000000"/>
                </a:solidFill>
                <a:latin typeface="Montserrat" panose="00000500000000000000" pitchFamily="2" charset="0"/>
                <a:ea typeface="Roboto Condensed Light" panose="02000000000000000000" pitchFamily="2" charset="0"/>
                <a:cs typeface="Mukta ExtraLight" panose="020B0000000000000000" pitchFamily="34" charset="77"/>
              </a:rPr>
              <a:t>76% of CEOs are most concerned with the potential for bias and lack of transparency when it comes to AI adoption (PwC, 2018). </a:t>
            </a:r>
          </a:p>
        </p:txBody>
      </p:sp>
      <p:sp>
        <p:nvSpPr>
          <p:cNvPr id="68" name="TextBox 67">
            <a:extLst>
              <a:ext uri="{FF2B5EF4-FFF2-40B4-BE49-F238E27FC236}">
                <a16:creationId xmlns:a16="http://schemas.microsoft.com/office/drawing/2014/main" id="{D0996E15-E17B-8F49-B5CB-58F7AD25D51E}"/>
              </a:ext>
            </a:extLst>
          </p:cNvPr>
          <p:cNvSpPr txBox="1"/>
          <p:nvPr/>
        </p:nvSpPr>
        <p:spPr>
          <a:xfrm>
            <a:off x="1339260" y="5041510"/>
            <a:ext cx="2742739" cy="253787"/>
          </a:xfrm>
          <a:prstGeom prst="rect">
            <a:avLst/>
          </a:prstGeom>
          <a:noFill/>
        </p:spPr>
        <p:txBody>
          <a:bodyPr wrap="none" lIns="0" tIns="0" rIns="0" bIns="0" rtlCol="0" anchor="b" anchorCtr="0">
            <a:spAutoFit/>
          </a:bodyPr>
          <a:lstStyle/>
          <a:p>
            <a:pPr algn="r">
              <a:lnSpc>
                <a:spcPct val="110000"/>
              </a:lnSpc>
            </a:pPr>
            <a:r>
              <a:rPr lang="en-US" sz="1600" b="1" dirty="0">
                <a:solidFill>
                  <a:srgbClr val="717171"/>
                </a:solidFill>
                <a:latin typeface="Montserrat SemiBold" pitchFamily="2" charset="77"/>
                <a:ea typeface="League Spartan" charset="0"/>
                <a:cs typeface="Poppins" pitchFamily="2" charset="77"/>
              </a:rPr>
              <a:t>Diverse vendor landscape</a:t>
            </a:r>
          </a:p>
        </p:txBody>
      </p:sp>
      <p:sp>
        <p:nvSpPr>
          <p:cNvPr id="69" name="Subtitle 2">
            <a:extLst>
              <a:ext uri="{FF2B5EF4-FFF2-40B4-BE49-F238E27FC236}">
                <a16:creationId xmlns:a16="http://schemas.microsoft.com/office/drawing/2014/main" id="{3459070C-A75E-6F43-AD3C-FC99CDF62594}"/>
              </a:ext>
            </a:extLst>
          </p:cNvPr>
          <p:cNvSpPr txBox="1">
            <a:spLocks/>
          </p:cNvSpPr>
          <p:nvPr/>
        </p:nvSpPr>
        <p:spPr>
          <a:xfrm>
            <a:off x="1473824" y="5344823"/>
            <a:ext cx="2608177" cy="390556"/>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10000"/>
              </a:lnSpc>
            </a:pPr>
            <a:r>
              <a:rPr lang="en-US" sz="1200" dirty="0">
                <a:solidFill>
                  <a:srgbClr val="000000"/>
                </a:solidFill>
                <a:latin typeface="Montserrat" panose="00000500000000000000" pitchFamily="2" charset="0"/>
                <a:ea typeface="Roboto Condensed Light" panose="02000000000000000000" pitchFamily="2" charset="0"/>
                <a:cs typeface="Mukta ExtraLight" panose="020B0000000000000000" pitchFamily="34" charset="77"/>
              </a:rPr>
              <a:t>There are over 58,000 vendors in the AI marketplace (Traxcn, 2023).</a:t>
            </a:r>
          </a:p>
        </p:txBody>
      </p:sp>
      <p:sp>
        <p:nvSpPr>
          <p:cNvPr id="70" name="TextBox 69">
            <a:extLst>
              <a:ext uri="{FF2B5EF4-FFF2-40B4-BE49-F238E27FC236}">
                <a16:creationId xmlns:a16="http://schemas.microsoft.com/office/drawing/2014/main" id="{4C13D4AD-513B-6944-B9E5-3FFF40890BF7}"/>
              </a:ext>
            </a:extLst>
          </p:cNvPr>
          <p:cNvSpPr txBox="1"/>
          <p:nvPr/>
        </p:nvSpPr>
        <p:spPr>
          <a:xfrm>
            <a:off x="962025" y="2898283"/>
            <a:ext cx="2422144" cy="524631"/>
          </a:xfrm>
          <a:prstGeom prst="rect">
            <a:avLst/>
          </a:prstGeom>
          <a:noFill/>
        </p:spPr>
        <p:txBody>
          <a:bodyPr wrap="square" lIns="0" tIns="0" rIns="0" bIns="0" rtlCol="0" anchor="b" anchorCtr="0">
            <a:spAutoFit/>
          </a:bodyPr>
          <a:lstStyle/>
          <a:p>
            <a:pPr algn="r">
              <a:lnSpc>
                <a:spcPct val="110000"/>
              </a:lnSpc>
            </a:pPr>
            <a:r>
              <a:rPr lang="en-US" sz="1600" b="1" dirty="0">
                <a:solidFill>
                  <a:srgbClr val="717171"/>
                </a:solidFill>
                <a:latin typeface="Montserrat SemiBold" pitchFamily="2" charset="77"/>
                <a:ea typeface="League Spartan" charset="0"/>
                <a:cs typeface="Poppins" pitchFamily="2" charset="77"/>
              </a:rPr>
              <a:t>Unstable marketplace, poised for growth</a:t>
            </a:r>
          </a:p>
        </p:txBody>
      </p:sp>
      <p:sp>
        <p:nvSpPr>
          <p:cNvPr id="71" name="Subtitle 2">
            <a:extLst>
              <a:ext uri="{FF2B5EF4-FFF2-40B4-BE49-F238E27FC236}">
                <a16:creationId xmlns:a16="http://schemas.microsoft.com/office/drawing/2014/main" id="{48C70DFC-91AC-C741-81BF-A80A23A6A456}"/>
              </a:ext>
            </a:extLst>
          </p:cNvPr>
          <p:cNvSpPr txBox="1">
            <a:spLocks/>
          </p:cNvSpPr>
          <p:nvPr/>
        </p:nvSpPr>
        <p:spPr>
          <a:xfrm>
            <a:off x="641431" y="3472440"/>
            <a:ext cx="2742739" cy="593689"/>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10000"/>
              </a:lnSpc>
            </a:pPr>
            <a:r>
              <a:rPr lang="en-US" sz="1200" dirty="0">
                <a:solidFill>
                  <a:srgbClr val="000000"/>
                </a:solidFill>
                <a:latin typeface="Montserrat" panose="00000500000000000000" pitchFamily="2" charset="0"/>
                <a:ea typeface="Roboto Condensed Light" panose="02000000000000000000" pitchFamily="2" charset="0"/>
                <a:cs typeface="Mukta ExtraLight" panose="020B0000000000000000" pitchFamily="34" charset="77"/>
              </a:rPr>
              <a:t>Up to the year of 2030, the AI marketplace is expected to grow at a CAGR of 38.1% (Bloomberg, 2023).</a:t>
            </a:r>
          </a:p>
        </p:txBody>
      </p:sp>
      <p:sp>
        <p:nvSpPr>
          <p:cNvPr id="76" name="TextBox 75">
            <a:extLst>
              <a:ext uri="{FF2B5EF4-FFF2-40B4-BE49-F238E27FC236}">
                <a16:creationId xmlns:a16="http://schemas.microsoft.com/office/drawing/2014/main" id="{239954D1-AFA2-FB4E-9400-EBBD337FAD16}"/>
              </a:ext>
            </a:extLst>
          </p:cNvPr>
          <p:cNvSpPr txBox="1"/>
          <p:nvPr/>
        </p:nvSpPr>
        <p:spPr>
          <a:xfrm>
            <a:off x="8111589" y="5041510"/>
            <a:ext cx="2989601" cy="253787"/>
          </a:xfrm>
          <a:prstGeom prst="rect">
            <a:avLst/>
          </a:prstGeom>
          <a:noFill/>
        </p:spPr>
        <p:txBody>
          <a:bodyPr wrap="none" lIns="0" tIns="0" rIns="0" bIns="0" rtlCol="0" anchor="b" anchorCtr="0">
            <a:spAutoFit/>
          </a:bodyPr>
          <a:lstStyle/>
          <a:p>
            <a:pPr>
              <a:lnSpc>
                <a:spcPct val="110000"/>
              </a:lnSpc>
            </a:pPr>
            <a:r>
              <a:rPr lang="en-US" sz="1600" b="1" dirty="0">
                <a:solidFill>
                  <a:srgbClr val="717171"/>
                </a:solidFill>
                <a:latin typeface="Montserrat SemiBold" pitchFamily="2" charset="77"/>
                <a:ea typeface="League Spartan" charset="0"/>
                <a:cs typeface="Poppins" pitchFamily="2" charset="77"/>
              </a:rPr>
              <a:t>Lack of adequate regulation</a:t>
            </a:r>
          </a:p>
        </p:txBody>
      </p:sp>
      <p:sp>
        <p:nvSpPr>
          <p:cNvPr id="77" name="Subtitle 2">
            <a:extLst>
              <a:ext uri="{FF2B5EF4-FFF2-40B4-BE49-F238E27FC236}">
                <a16:creationId xmlns:a16="http://schemas.microsoft.com/office/drawing/2014/main" id="{87787595-D742-6D4B-B2F6-514099DCCC48}"/>
              </a:ext>
            </a:extLst>
          </p:cNvPr>
          <p:cNvSpPr txBox="1">
            <a:spLocks/>
          </p:cNvSpPr>
          <p:nvPr/>
        </p:nvSpPr>
        <p:spPr>
          <a:xfrm>
            <a:off x="8111590" y="5344823"/>
            <a:ext cx="2608177" cy="799771"/>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10000"/>
              </a:lnSpc>
            </a:pPr>
            <a:r>
              <a:rPr lang="en-US" sz="1200" dirty="0">
                <a:solidFill>
                  <a:srgbClr val="000000"/>
                </a:solidFill>
                <a:latin typeface="Montserrat" panose="00000500000000000000" pitchFamily="2" charset="0"/>
                <a:ea typeface="Roboto Condensed Light" panose="02000000000000000000" pitchFamily="2" charset="0"/>
                <a:cs typeface="Mukta ExtraLight" panose="020B0000000000000000" pitchFamily="34" charset="77"/>
              </a:rPr>
              <a:t>64% of CEOs are concerned with compliance and regulation challenges within their industry (PwC, 2018). </a:t>
            </a:r>
          </a:p>
        </p:txBody>
      </p:sp>
      <p:sp>
        <p:nvSpPr>
          <p:cNvPr id="79" name="TextBox 78">
            <a:extLst>
              <a:ext uri="{FF2B5EF4-FFF2-40B4-BE49-F238E27FC236}">
                <a16:creationId xmlns:a16="http://schemas.microsoft.com/office/drawing/2014/main" id="{E3BFC429-6A45-BC4B-9E9D-B0A6D629EBD8}"/>
              </a:ext>
            </a:extLst>
          </p:cNvPr>
          <p:cNvSpPr txBox="1"/>
          <p:nvPr/>
        </p:nvSpPr>
        <p:spPr>
          <a:xfrm>
            <a:off x="8815669" y="2898283"/>
            <a:ext cx="3429943" cy="524631"/>
          </a:xfrm>
          <a:prstGeom prst="rect">
            <a:avLst/>
          </a:prstGeom>
          <a:noFill/>
        </p:spPr>
        <p:txBody>
          <a:bodyPr wrap="square" lIns="0" tIns="0" rIns="0" bIns="0" rtlCol="0" anchor="b" anchorCtr="0">
            <a:spAutoFit/>
          </a:bodyPr>
          <a:lstStyle/>
          <a:p>
            <a:pPr>
              <a:lnSpc>
                <a:spcPct val="110000"/>
              </a:lnSpc>
            </a:pPr>
            <a:r>
              <a:rPr lang="en-US" sz="1600" b="1" dirty="0">
                <a:solidFill>
                  <a:srgbClr val="717171"/>
                </a:solidFill>
                <a:latin typeface="Montserrat SemiBold" pitchFamily="2" charset="77"/>
                <a:ea typeface="League Spartan" charset="0"/>
                <a:cs typeface="Poppins" pitchFamily="2" charset="77"/>
              </a:rPr>
              <a:t>Unconventional pricing standards</a:t>
            </a:r>
          </a:p>
        </p:txBody>
      </p:sp>
      <p:sp>
        <p:nvSpPr>
          <p:cNvPr id="80" name="Subtitle 2">
            <a:extLst>
              <a:ext uri="{FF2B5EF4-FFF2-40B4-BE49-F238E27FC236}">
                <a16:creationId xmlns:a16="http://schemas.microsoft.com/office/drawing/2014/main" id="{A3B062CB-A6F4-D347-95A2-54E273C4021B}"/>
              </a:ext>
            </a:extLst>
          </p:cNvPr>
          <p:cNvSpPr txBox="1">
            <a:spLocks/>
          </p:cNvSpPr>
          <p:nvPr/>
        </p:nvSpPr>
        <p:spPr>
          <a:xfrm>
            <a:off x="8815670" y="3472440"/>
            <a:ext cx="2608177" cy="1203086"/>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10000"/>
              </a:lnSpc>
            </a:pPr>
            <a:r>
              <a:rPr lang="en-US" sz="1200" dirty="0">
                <a:solidFill>
                  <a:srgbClr val="000000"/>
                </a:solidFill>
                <a:latin typeface="Montserrat" panose="00000500000000000000" pitchFamily="2" charset="0"/>
                <a:ea typeface="Roboto Condensed Light" panose="02000000000000000000" pitchFamily="2" charset="0"/>
                <a:cs typeface="Mukta ExtraLight" panose="020B0000000000000000" pitchFamily="34" charset="77"/>
              </a:rPr>
              <a:t>Many organizations still find the technology to be prohibitively expensive. Only the top 1% of companies can comfortably afford the latest tools (CPA Practice Advisor, 2022).</a:t>
            </a:r>
          </a:p>
        </p:txBody>
      </p:sp>
      <p:sp>
        <p:nvSpPr>
          <p:cNvPr id="4" name="Title 3">
            <a:extLst>
              <a:ext uri="{FF2B5EF4-FFF2-40B4-BE49-F238E27FC236}">
                <a16:creationId xmlns:a16="http://schemas.microsoft.com/office/drawing/2014/main" id="{F353EB3B-9762-8A46-9620-4AACED23B192}"/>
              </a:ext>
            </a:extLst>
          </p:cNvPr>
          <p:cNvSpPr>
            <a:spLocks noGrp="1"/>
          </p:cNvSpPr>
          <p:nvPr>
            <p:ph type="title"/>
          </p:nvPr>
        </p:nvSpPr>
        <p:spPr>
          <a:xfrm>
            <a:off x="343612" y="492860"/>
            <a:ext cx="7314805" cy="1004191"/>
          </a:xfrm>
        </p:spPr>
        <p:txBody>
          <a:bodyPr vert="horz" lIns="0" tIns="0" rIns="0" bIns="0" rtlCol="0" anchor="t" anchorCtr="0">
            <a:noAutofit/>
          </a:bodyPr>
          <a:lstStyle/>
          <a:p>
            <a:r>
              <a:rPr lang="en-US" sz="3600" b="0" dirty="0">
                <a:solidFill>
                  <a:srgbClr val="4A4A4A"/>
                </a:solidFill>
              </a:rPr>
              <a:t>The Gen AI marketplace is large and fragmented</a:t>
            </a:r>
          </a:p>
        </p:txBody>
      </p:sp>
      <p:pic>
        <p:nvPicPr>
          <p:cNvPr id="7" name="Graphic 6" descr="Target Audience with solid fill">
            <a:extLst>
              <a:ext uri="{FF2B5EF4-FFF2-40B4-BE49-F238E27FC236}">
                <a16:creationId xmlns:a16="http://schemas.microsoft.com/office/drawing/2014/main" id="{038E05F4-9C3D-727A-AC60-4F6CDA94A2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0225" y="4907454"/>
            <a:ext cx="914400" cy="914400"/>
          </a:xfrm>
          <a:prstGeom prst="rect">
            <a:avLst/>
          </a:prstGeom>
        </p:spPr>
      </p:pic>
      <p:pic>
        <p:nvPicPr>
          <p:cNvPr id="9" name="Graphic 8" descr="Bar graph with upward trend outline">
            <a:extLst>
              <a:ext uri="{FF2B5EF4-FFF2-40B4-BE49-F238E27FC236}">
                <a16:creationId xmlns:a16="http://schemas.microsoft.com/office/drawing/2014/main" id="{2F31015F-8BD9-0895-B877-B90A31478E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1999" y="2962086"/>
            <a:ext cx="914400" cy="914400"/>
          </a:xfrm>
          <a:prstGeom prst="rect">
            <a:avLst/>
          </a:prstGeom>
        </p:spPr>
      </p:pic>
      <p:pic>
        <p:nvPicPr>
          <p:cNvPr id="11" name="Graphic 10" descr="Supply And Demand with solid fill">
            <a:extLst>
              <a:ext uri="{FF2B5EF4-FFF2-40B4-BE49-F238E27FC236}">
                <a16:creationId xmlns:a16="http://schemas.microsoft.com/office/drawing/2014/main" id="{57D3E06A-84E8-B3A1-3E80-A5E878AC69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01217" y="3010854"/>
            <a:ext cx="914400" cy="914400"/>
          </a:xfrm>
          <a:prstGeom prst="rect">
            <a:avLst/>
          </a:prstGeom>
        </p:spPr>
      </p:pic>
      <p:grpSp>
        <p:nvGrpSpPr>
          <p:cNvPr id="18" name="Group 17" descr="A box providing a link to Info-Tech's &quot;Drive Successful Outcomes With a Robust RFP Process&quot; blueprint&#10;">
            <a:extLst>
              <a:ext uri="{FF2B5EF4-FFF2-40B4-BE49-F238E27FC236}">
                <a16:creationId xmlns:a16="http://schemas.microsoft.com/office/drawing/2014/main" id="{2BDCEB71-EADE-B92B-B8A7-5DC4B41B7006}"/>
              </a:ext>
            </a:extLst>
          </p:cNvPr>
          <p:cNvGrpSpPr/>
          <p:nvPr/>
        </p:nvGrpSpPr>
        <p:grpSpPr>
          <a:xfrm>
            <a:off x="3478751" y="6326363"/>
            <a:ext cx="5361267" cy="468000"/>
            <a:chOff x="2179926" y="3280346"/>
            <a:chExt cx="4657187" cy="468000"/>
          </a:xfrm>
        </p:grpSpPr>
        <p:grpSp>
          <p:nvGrpSpPr>
            <p:cNvPr id="19" name="Group 18">
              <a:extLst>
                <a:ext uri="{FF2B5EF4-FFF2-40B4-BE49-F238E27FC236}">
                  <a16:creationId xmlns:a16="http://schemas.microsoft.com/office/drawing/2014/main" id="{F51C3381-6439-F979-D52C-EB6DC4937CBF}"/>
                </a:ext>
              </a:extLst>
            </p:cNvPr>
            <p:cNvGrpSpPr/>
            <p:nvPr/>
          </p:nvGrpSpPr>
          <p:grpSpPr>
            <a:xfrm>
              <a:off x="2179926" y="3280346"/>
              <a:ext cx="4657187" cy="468000"/>
              <a:chOff x="2179926" y="2709431"/>
              <a:chExt cx="4657187" cy="468000"/>
            </a:xfrm>
          </p:grpSpPr>
          <p:sp>
            <p:nvSpPr>
              <p:cNvPr id="21" name="Rectangle 20">
                <a:hlinkClick r:id="rId9"/>
                <a:extLst>
                  <a:ext uri="{FF2B5EF4-FFF2-40B4-BE49-F238E27FC236}">
                    <a16:creationId xmlns:a16="http://schemas.microsoft.com/office/drawing/2014/main" id="{DA54F744-9BBA-516A-A9E2-5ECAF1DD9490}"/>
                  </a:ext>
                </a:extLst>
              </p:cNvPr>
              <p:cNvSpPr/>
              <p:nvPr/>
            </p:nvSpPr>
            <p:spPr>
              <a:xfrm>
                <a:off x="2648066" y="2709431"/>
                <a:ext cx="4189047" cy="468000"/>
              </a:xfrm>
              <a:prstGeom prst="rect">
                <a:avLst/>
              </a:prstGeom>
              <a:solidFill>
                <a:srgbClr val="F17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See Info-Tech’s </a:t>
                </a:r>
                <a:r>
                  <a:rPr lang="en-US" sz="1200" i="1" dirty="0">
                    <a:solidFill>
                      <a:schemeClr val="bg1"/>
                    </a:solidFill>
                    <a:latin typeface="Exo" panose="02000503000000000000" pitchFamily="2" charset="77"/>
                  </a:rPr>
                  <a:t>Generative AI: Market Primer </a:t>
                </a:r>
                <a:r>
                  <a:rPr lang="en-US" sz="1200" dirty="0">
                    <a:solidFill>
                      <a:schemeClr val="bg1"/>
                    </a:solidFill>
                    <a:latin typeface="Exo" panose="02000503000000000000" pitchFamily="2" charset="77"/>
                  </a:rPr>
                  <a:t>for more information.</a:t>
                </a:r>
              </a:p>
            </p:txBody>
          </p:sp>
          <p:sp>
            <p:nvSpPr>
              <p:cNvPr id="22" name="Rectangle 21">
                <a:extLst>
                  <a:ext uri="{FF2B5EF4-FFF2-40B4-BE49-F238E27FC236}">
                    <a16:creationId xmlns:a16="http://schemas.microsoft.com/office/drawing/2014/main" id="{F29B5151-54C1-8063-A562-6673DC8765D1}"/>
                  </a:ext>
                </a:extLst>
              </p:cNvPr>
              <p:cNvSpPr>
                <a:spLocks noChangeAspect="1"/>
              </p:cNvSpPr>
              <p:nvPr/>
            </p:nvSpPr>
            <p:spPr>
              <a:xfrm>
                <a:off x="2179926" y="2709431"/>
                <a:ext cx="468000" cy="46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grpSp>
        <p:pic>
          <p:nvPicPr>
            <p:cNvPr id="20" name="Picture 19">
              <a:extLst>
                <a:ext uri="{FF2B5EF4-FFF2-40B4-BE49-F238E27FC236}">
                  <a16:creationId xmlns:a16="http://schemas.microsoft.com/office/drawing/2014/main" id="{42A865D0-F7A8-F872-50C3-3771F9021D6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283485" y="3384615"/>
              <a:ext cx="260883" cy="260884"/>
            </a:xfrm>
            <a:prstGeom prst="rect">
              <a:avLst/>
            </a:prstGeom>
          </p:spPr>
        </p:pic>
      </p:grpSp>
    </p:spTree>
    <p:extLst>
      <p:ext uri="{BB962C8B-B14F-4D97-AF65-F5344CB8AC3E}">
        <p14:creationId xmlns:p14="http://schemas.microsoft.com/office/powerpoint/2010/main" val="612672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73C88-48B7-1B7C-C108-8BFEB31179A1}"/>
              </a:ext>
            </a:extLst>
          </p:cNvPr>
          <p:cNvSpPr/>
          <p:nvPr/>
        </p:nvSpPr>
        <p:spPr>
          <a:xfrm>
            <a:off x="3112168" y="1267326"/>
            <a:ext cx="9081420" cy="559067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a:xfrm>
            <a:off x="354105" y="530021"/>
            <a:ext cx="12702676" cy="1130188"/>
          </a:xfrm>
        </p:spPr>
        <p:txBody>
          <a:bodyPr/>
          <a:lstStyle/>
          <a:p>
            <a:r>
              <a:rPr lang="en-US" dirty="0">
                <a:solidFill>
                  <a:schemeClr val="tx1"/>
                </a:solidFill>
              </a:rPr>
              <a:t>Selecting the right Gen AI vendor is crucial</a:t>
            </a:r>
          </a:p>
        </p:txBody>
      </p:sp>
      <p:sp>
        <p:nvSpPr>
          <p:cNvPr id="2" name="Text Placeholder 1">
            <a:extLst>
              <a:ext uri="{FF2B5EF4-FFF2-40B4-BE49-F238E27FC236}">
                <a16:creationId xmlns:a16="http://schemas.microsoft.com/office/drawing/2014/main" id="{BF97A1CA-3064-1C45-82E4-E03EE6BD1911}"/>
              </a:ext>
            </a:extLst>
          </p:cNvPr>
          <p:cNvSpPr>
            <a:spLocks noGrp="1"/>
          </p:cNvSpPr>
          <p:nvPr>
            <p:ph type="body" sz="quarter" idx="33"/>
          </p:nvPr>
        </p:nvSpPr>
        <p:spPr>
          <a:xfrm>
            <a:off x="371476" y="2080700"/>
            <a:ext cx="2560392" cy="3759440"/>
          </a:xfrm>
        </p:spPr>
        <p:txBody>
          <a:bodyPr/>
          <a:lstStyle/>
          <a:p>
            <a:pPr marL="0" indent="0">
              <a:buNone/>
            </a:pPr>
            <a:r>
              <a:rPr lang="en-US" dirty="0">
                <a:latin typeface="Montserrat Medium" panose="00000600000000000000" pitchFamily="2" charset="0"/>
              </a:rPr>
              <a:t>Organizations often get caught in the marketing hype and overpromises of vendors. This motivation leads some organizations to implement a solution only to find out that it does not fit their needs. </a:t>
            </a:r>
          </a:p>
          <a:p>
            <a:pPr marL="0" indent="0">
              <a:buNone/>
            </a:pPr>
            <a:r>
              <a:rPr lang="en-US" dirty="0">
                <a:latin typeface="Montserrat Medium" panose="00000600000000000000" pitchFamily="2" charset="0"/>
              </a:rPr>
              <a:t>A common reason this situation happens is failing to ask the right questions up-front to realize the true capacity and fit of a solution versus its marketing gimmick.</a:t>
            </a:r>
          </a:p>
        </p:txBody>
      </p:sp>
      <p:sp>
        <p:nvSpPr>
          <p:cNvPr id="13" name="TextBox 12">
            <a:extLst>
              <a:ext uri="{FF2B5EF4-FFF2-40B4-BE49-F238E27FC236}">
                <a16:creationId xmlns:a16="http://schemas.microsoft.com/office/drawing/2014/main" id="{FF4E92FA-6C75-1147-B331-CACBCA24F696}"/>
              </a:ext>
            </a:extLst>
          </p:cNvPr>
          <p:cNvSpPr txBox="1"/>
          <p:nvPr/>
        </p:nvSpPr>
        <p:spPr>
          <a:xfrm>
            <a:off x="3332039" y="2574217"/>
            <a:ext cx="2612233" cy="738664"/>
          </a:xfrm>
          <a:prstGeom prst="rect">
            <a:avLst/>
          </a:prstGeom>
        </p:spPr>
        <p:txBody>
          <a:bodyPr vert="horz" wrap="square" lIns="0" tIns="0" rIns="0" bIns="0" rtlCol="0">
            <a:spAutoFit/>
          </a:bodyPr>
          <a:lstStyle/>
          <a:p>
            <a:pPr marL="289946" marR="242975" lvl="1" algn="ctr">
              <a:spcBef>
                <a:spcPts val="55"/>
              </a:spcBef>
            </a:pPr>
            <a:r>
              <a:rPr lang="en-US" sz="1600" spc="-30" dirty="0">
                <a:solidFill>
                  <a:srgbClr val="2576B7"/>
                </a:solidFill>
                <a:latin typeface="Montserrat" pitchFamily="2" charset="77"/>
                <a:cs typeface="Arial Narrow"/>
              </a:rPr>
              <a:t>Implementing Gen AI is an organization-wide effort </a:t>
            </a:r>
          </a:p>
        </p:txBody>
      </p:sp>
      <p:sp>
        <p:nvSpPr>
          <p:cNvPr id="18" name="Text Placeholder 7">
            <a:extLst>
              <a:ext uri="{FF2B5EF4-FFF2-40B4-BE49-F238E27FC236}">
                <a16:creationId xmlns:a16="http://schemas.microsoft.com/office/drawing/2014/main" id="{6AA867C5-EFF8-6D47-A450-0A2EEDAF523F}"/>
              </a:ext>
            </a:extLst>
          </p:cNvPr>
          <p:cNvSpPr txBox="1">
            <a:spLocks/>
          </p:cNvSpPr>
          <p:nvPr/>
        </p:nvSpPr>
        <p:spPr>
          <a:xfrm>
            <a:off x="3319460" y="3794817"/>
            <a:ext cx="2738834" cy="2758808"/>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000"/>
              </a:lnSpc>
            </a:pPr>
            <a:r>
              <a:rPr lang="en-US" sz="1600" dirty="0">
                <a:latin typeface="+mn-lt"/>
              </a:rPr>
              <a:t>Seventy percent of a company’s AI scaling efforts mount to business and people transformation (Boston Consulting Group, 2023). Since a company is significantly leveraged during AI transitioning, it’s important to make efficient use of resources.</a:t>
            </a:r>
          </a:p>
          <a:p>
            <a:pPr algn="ctr">
              <a:lnSpc>
                <a:spcPts val="2000"/>
              </a:lnSpc>
            </a:pPr>
            <a:endParaRPr lang="en-US" sz="1600" dirty="0">
              <a:latin typeface="+mn-lt"/>
            </a:endParaRPr>
          </a:p>
        </p:txBody>
      </p:sp>
      <p:sp>
        <p:nvSpPr>
          <p:cNvPr id="20" name="TextBox 19">
            <a:extLst>
              <a:ext uri="{FF2B5EF4-FFF2-40B4-BE49-F238E27FC236}">
                <a16:creationId xmlns:a16="http://schemas.microsoft.com/office/drawing/2014/main" id="{CB7857C9-1C1B-F046-B227-979B5CD23703}"/>
              </a:ext>
            </a:extLst>
          </p:cNvPr>
          <p:cNvSpPr txBox="1"/>
          <p:nvPr/>
        </p:nvSpPr>
        <p:spPr>
          <a:xfrm>
            <a:off x="6450683" y="2574217"/>
            <a:ext cx="2343150" cy="738664"/>
          </a:xfrm>
          <a:prstGeom prst="rect">
            <a:avLst/>
          </a:prstGeom>
        </p:spPr>
        <p:txBody>
          <a:bodyPr vert="horz" wrap="square" lIns="0" tIns="0" rIns="0" bIns="0" rtlCol="0">
            <a:spAutoFit/>
          </a:bodyPr>
          <a:lstStyle/>
          <a:p>
            <a:pPr marL="289946" marR="242975" lvl="1" algn="ctr">
              <a:spcBef>
                <a:spcPts val="55"/>
              </a:spcBef>
            </a:pPr>
            <a:r>
              <a:rPr lang="en-US" sz="1600" spc="-30" dirty="0">
                <a:solidFill>
                  <a:srgbClr val="2576B7"/>
                </a:solidFill>
                <a:latin typeface="Montserrat" pitchFamily="2" charset="77"/>
                <a:cs typeface="Arial Narrow"/>
              </a:rPr>
              <a:t>Building Gen AI responsibly mitigates the risk</a:t>
            </a:r>
          </a:p>
        </p:txBody>
      </p:sp>
      <p:sp>
        <p:nvSpPr>
          <p:cNvPr id="22" name="TextBox 21">
            <a:extLst>
              <a:ext uri="{FF2B5EF4-FFF2-40B4-BE49-F238E27FC236}">
                <a16:creationId xmlns:a16="http://schemas.microsoft.com/office/drawing/2014/main" id="{54A60402-4C28-C04F-8515-F977FE5E8C9C}"/>
              </a:ext>
            </a:extLst>
          </p:cNvPr>
          <p:cNvSpPr txBox="1"/>
          <p:nvPr/>
        </p:nvSpPr>
        <p:spPr>
          <a:xfrm>
            <a:off x="9267826" y="2574217"/>
            <a:ext cx="2479674" cy="738664"/>
          </a:xfrm>
          <a:prstGeom prst="rect">
            <a:avLst/>
          </a:prstGeom>
        </p:spPr>
        <p:txBody>
          <a:bodyPr vert="horz" wrap="square" lIns="0" tIns="0" rIns="0" bIns="0" rtlCol="0">
            <a:spAutoFit/>
          </a:bodyPr>
          <a:lstStyle/>
          <a:p>
            <a:pPr marL="289946" marR="242975" lvl="1" algn="ctr">
              <a:spcBef>
                <a:spcPts val="55"/>
              </a:spcBef>
            </a:pPr>
            <a:r>
              <a:rPr lang="en-US" sz="1600" spc="-30" dirty="0">
                <a:solidFill>
                  <a:srgbClr val="2576B7"/>
                </a:solidFill>
                <a:latin typeface="Montserrat" pitchFamily="2" charset="77"/>
                <a:cs typeface="Arial Narrow"/>
              </a:rPr>
              <a:t>Your vendor is your implementation partner</a:t>
            </a:r>
          </a:p>
        </p:txBody>
      </p:sp>
      <p:sp>
        <p:nvSpPr>
          <p:cNvPr id="25" name="Text Placeholder 7">
            <a:extLst>
              <a:ext uri="{FF2B5EF4-FFF2-40B4-BE49-F238E27FC236}">
                <a16:creationId xmlns:a16="http://schemas.microsoft.com/office/drawing/2014/main" id="{A17174E7-0720-2B4A-9000-655897A1E542}"/>
              </a:ext>
            </a:extLst>
          </p:cNvPr>
          <p:cNvSpPr txBox="1">
            <a:spLocks/>
          </p:cNvSpPr>
          <p:nvPr/>
        </p:nvSpPr>
        <p:spPr>
          <a:xfrm>
            <a:off x="9257507" y="3794817"/>
            <a:ext cx="2500313" cy="2672436"/>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000"/>
              </a:lnSpc>
            </a:pPr>
            <a:r>
              <a:rPr lang="en-US" sz="1600" dirty="0">
                <a:latin typeface="+mn-lt"/>
              </a:rPr>
              <a:t>Due to the complexity and nascency of this space, the ecosystem of AI implementation partners is not as mature as in other technology domains. In the case of AI, selecting the vendor is equivalent to selecting your implementation partner.</a:t>
            </a:r>
          </a:p>
        </p:txBody>
      </p:sp>
      <p:sp>
        <p:nvSpPr>
          <p:cNvPr id="3" name="Text Placeholder 7">
            <a:extLst>
              <a:ext uri="{FF2B5EF4-FFF2-40B4-BE49-F238E27FC236}">
                <a16:creationId xmlns:a16="http://schemas.microsoft.com/office/drawing/2014/main" id="{CF45B35A-5863-A180-C82C-D1955FD1A736}"/>
              </a:ext>
            </a:extLst>
          </p:cNvPr>
          <p:cNvSpPr txBox="1">
            <a:spLocks/>
          </p:cNvSpPr>
          <p:nvPr/>
        </p:nvSpPr>
        <p:spPr>
          <a:xfrm>
            <a:off x="6342063" y="3794817"/>
            <a:ext cx="2560391" cy="2758808"/>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000"/>
              </a:lnSpc>
            </a:pPr>
            <a:r>
              <a:rPr lang="en-US" sz="1600" dirty="0">
                <a:latin typeface="+mn-lt"/>
              </a:rPr>
              <a:t>At this stage, the barrier to widespread AI deployment is no longer the technology itself; rather, it’s a set of challenges that ironically are far more human: ethics, governance, and human values (MIT Technology Review, 2020). Access to sensitive data makes it crucial to partner with the right vendor.</a:t>
            </a:r>
            <a:endParaRPr lang="en-CA" sz="1600" dirty="0">
              <a:latin typeface="+mn-lt"/>
            </a:endParaRPr>
          </a:p>
        </p:txBody>
      </p:sp>
      <p:pic>
        <p:nvPicPr>
          <p:cNvPr id="7" name="Graphic 6" descr="Management with solid fill">
            <a:extLst>
              <a:ext uri="{FF2B5EF4-FFF2-40B4-BE49-F238E27FC236}">
                <a16:creationId xmlns:a16="http://schemas.microsoft.com/office/drawing/2014/main" id="{ECB572CD-EF41-5385-069A-99D0316606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0955" y="1551469"/>
            <a:ext cx="914400" cy="914400"/>
          </a:xfrm>
          <a:prstGeom prst="rect">
            <a:avLst/>
          </a:prstGeom>
        </p:spPr>
      </p:pic>
      <p:pic>
        <p:nvPicPr>
          <p:cNvPr id="9" name="Graphic 8" descr="Badge Tick with solid fill">
            <a:extLst>
              <a:ext uri="{FF2B5EF4-FFF2-40B4-BE49-F238E27FC236}">
                <a16:creationId xmlns:a16="http://schemas.microsoft.com/office/drawing/2014/main" id="{EF2E8257-C0E0-9737-F880-2724AF3DBC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5058" y="1551469"/>
            <a:ext cx="914400" cy="914400"/>
          </a:xfrm>
          <a:prstGeom prst="rect">
            <a:avLst/>
          </a:prstGeom>
        </p:spPr>
      </p:pic>
      <p:pic>
        <p:nvPicPr>
          <p:cNvPr id="11" name="Graphic 10" descr="Handshake with solid fill">
            <a:extLst>
              <a:ext uri="{FF2B5EF4-FFF2-40B4-BE49-F238E27FC236}">
                <a16:creationId xmlns:a16="http://schemas.microsoft.com/office/drawing/2014/main" id="{2577A5D4-99EE-5A61-16E6-04A75F237A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50463" y="1535082"/>
            <a:ext cx="914400" cy="914400"/>
          </a:xfrm>
          <a:prstGeom prst="rect">
            <a:avLst/>
          </a:prstGeom>
        </p:spPr>
      </p:pic>
    </p:spTree>
    <p:extLst>
      <p:ext uri="{BB962C8B-B14F-4D97-AF65-F5344CB8AC3E}">
        <p14:creationId xmlns:p14="http://schemas.microsoft.com/office/powerpoint/2010/main" val="3666037330"/>
      </p:ext>
    </p:extLst>
  </p:cSld>
  <p:clrMapOvr>
    <a:masterClrMapping/>
  </p:clrMapOvr>
</p:sld>
</file>

<file path=ppt/theme/theme1.xml><?xml version="1.0" encoding="utf-8"?>
<a:theme xmlns:a="http://schemas.openxmlformats.org/drawingml/2006/main" name="FronCovers-Dark">
  <a:themeElements>
    <a:clrScheme name="Info-Tech-ResearchDeck">
      <a:dk1>
        <a:srgbClr val="494A4A"/>
      </a:dk1>
      <a:lt1>
        <a:srgbClr val="FFFFFF"/>
      </a:lt1>
      <a:dk2>
        <a:srgbClr val="494A4A"/>
      </a:dk2>
      <a:lt2>
        <a:srgbClr val="FFFFFF"/>
      </a:lt2>
      <a:accent1>
        <a:srgbClr val="2576B6"/>
      </a:accent1>
      <a:accent2>
        <a:srgbClr val="5D3291"/>
      </a:accent2>
      <a:accent3>
        <a:srgbClr val="F7C435"/>
      </a:accent3>
      <a:accent4>
        <a:srgbClr val="299C47"/>
      </a:accent4>
      <a:accent5>
        <a:srgbClr val="B3252E"/>
      </a:accent5>
      <a:accent6>
        <a:srgbClr val="F07925"/>
      </a:accent6>
      <a:hlink>
        <a:srgbClr val="2576B6"/>
      </a:hlink>
      <a:folHlink>
        <a:srgbClr val="16476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theme>
</file>

<file path=ppt/theme/theme2.xml><?xml version="1.0" encoding="utf-8"?>
<a:theme xmlns:a="http://schemas.openxmlformats.org/drawingml/2006/main" name="FrontCovers-Light">
  <a:themeElements>
    <a:clrScheme name="_ITRG2">
      <a:dk1>
        <a:srgbClr val="494949"/>
      </a:dk1>
      <a:lt1>
        <a:srgbClr val="FFFFFF"/>
      </a:lt1>
      <a:dk2>
        <a:srgbClr val="494949"/>
      </a:dk2>
      <a:lt2>
        <a:srgbClr val="FFFFFF"/>
      </a:lt2>
      <a:accent1>
        <a:srgbClr val="2576B7"/>
      </a:accent1>
      <a:accent2>
        <a:srgbClr val="5E3391"/>
      </a:accent2>
      <a:accent3>
        <a:srgbClr val="EFC351"/>
      </a:accent3>
      <a:accent4>
        <a:srgbClr val="289D48"/>
      </a:accent4>
      <a:accent5>
        <a:srgbClr val="B3242E"/>
      </a:accent5>
      <a:accent6>
        <a:srgbClr val="F17926"/>
      </a:accent6>
      <a:hlink>
        <a:srgbClr val="2476B7"/>
      </a:hlink>
      <a:folHlink>
        <a:srgbClr val="16476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theme>
</file>

<file path=ppt/theme/theme3.xml><?xml version="1.0" encoding="utf-8"?>
<a:theme xmlns:a="http://schemas.openxmlformats.org/drawingml/2006/main" name="BackCovers&amp;Dividers-Dark">
  <a:themeElements>
    <a:clrScheme name="Info-Tech-ResearchDeck">
      <a:dk1>
        <a:srgbClr val="494A4A"/>
      </a:dk1>
      <a:lt1>
        <a:srgbClr val="FFFFFF"/>
      </a:lt1>
      <a:dk2>
        <a:srgbClr val="494A4A"/>
      </a:dk2>
      <a:lt2>
        <a:srgbClr val="FFFFFF"/>
      </a:lt2>
      <a:accent1>
        <a:srgbClr val="2576B6"/>
      </a:accent1>
      <a:accent2>
        <a:srgbClr val="5D3291"/>
      </a:accent2>
      <a:accent3>
        <a:srgbClr val="F7C435"/>
      </a:accent3>
      <a:accent4>
        <a:srgbClr val="299C47"/>
      </a:accent4>
      <a:accent5>
        <a:srgbClr val="B3252E"/>
      </a:accent5>
      <a:accent6>
        <a:srgbClr val="F07925"/>
      </a:accent6>
      <a:hlink>
        <a:srgbClr val="2576B6"/>
      </a:hlink>
      <a:folHlink>
        <a:srgbClr val="16476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theme>
</file>

<file path=ppt/theme/theme4.xml><?xml version="1.0" encoding="utf-8"?>
<a:theme xmlns:a="http://schemas.openxmlformats.org/drawingml/2006/main" name="BackCovers&amp;Dividers-Light">
  <a:themeElements>
    <a:clrScheme name="Info-Tech-ResearchDeck">
      <a:dk1>
        <a:srgbClr val="494A4A"/>
      </a:dk1>
      <a:lt1>
        <a:srgbClr val="FFFFFF"/>
      </a:lt1>
      <a:dk2>
        <a:srgbClr val="494A4A"/>
      </a:dk2>
      <a:lt2>
        <a:srgbClr val="FFFFFF"/>
      </a:lt2>
      <a:accent1>
        <a:srgbClr val="2576B6"/>
      </a:accent1>
      <a:accent2>
        <a:srgbClr val="5D3291"/>
      </a:accent2>
      <a:accent3>
        <a:srgbClr val="F7C435"/>
      </a:accent3>
      <a:accent4>
        <a:srgbClr val="299C47"/>
      </a:accent4>
      <a:accent5>
        <a:srgbClr val="B3252E"/>
      </a:accent5>
      <a:accent6>
        <a:srgbClr val="F07925"/>
      </a:accent6>
      <a:hlink>
        <a:srgbClr val="2576B6"/>
      </a:hlink>
      <a:folHlink>
        <a:srgbClr val="16476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theme>
</file>

<file path=ppt/theme/theme5.xml><?xml version="1.0" encoding="utf-8"?>
<a:theme xmlns:a="http://schemas.openxmlformats.org/drawingml/2006/main" name="Slide-Generic">
  <a:themeElements>
    <a:clrScheme name="ITRG">
      <a:dk1>
        <a:srgbClr val="494949"/>
      </a:dk1>
      <a:lt1>
        <a:srgbClr val="FFFFFF"/>
      </a:lt1>
      <a:dk2>
        <a:srgbClr val="494949"/>
      </a:dk2>
      <a:lt2>
        <a:srgbClr val="FFFFFF"/>
      </a:lt2>
      <a:accent1>
        <a:srgbClr val="2576B7"/>
      </a:accent1>
      <a:accent2>
        <a:srgbClr val="5E3391"/>
      </a:accent2>
      <a:accent3>
        <a:srgbClr val="EFC351"/>
      </a:accent3>
      <a:accent4>
        <a:srgbClr val="289D48"/>
      </a:accent4>
      <a:accent5>
        <a:srgbClr val="B3242E"/>
      </a:accent5>
      <a:accent6>
        <a:srgbClr val="F17926"/>
      </a:accent6>
      <a:hlink>
        <a:srgbClr val="2476B7"/>
      </a:hlink>
      <a:folHlink>
        <a:srgbClr val="16476E"/>
      </a:folHlink>
    </a:clrScheme>
    <a:fontScheme name="_ITRG">
      <a:majorFont>
        <a:latin typeface="Montserrat SemiBold"/>
        <a:ea typeface=""/>
        <a:cs typeface=""/>
      </a:majorFont>
      <a:minorFont>
        <a:latin typeface="Roboto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6735</Words>
  <Application>Microsoft Office PowerPoint</Application>
  <PresentationFormat>Custom</PresentationFormat>
  <Paragraphs>653</Paragraphs>
  <Slides>37</Slides>
  <Notes>30</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37</vt:i4>
      </vt:variant>
    </vt:vector>
  </HeadingPairs>
  <TitlesOfParts>
    <vt:vector size="55" baseType="lpstr">
      <vt:lpstr>Exo</vt:lpstr>
      <vt:lpstr>Calibri Light</vt:lpstr>
      <vt:lpstr>Montserrat SemiBold</vt:lpstr>
      <vt:lpstr>Roboto</vt:lpstr>
      <vt:lpstr>Arial</vt:lpstr>
      <vt:lpstr>Courier New</vt:lpstr>
      <vt:lpstr>Exo Light</vt:lpstr>
      <vt:lpstr>Roboto Light</vt:lpstr>
      <vt:lpstr>Montserrat Medium</vt:lpstr>
      <vt:lpstr>Montserrat Light</vt:lpstr>
      <vt:lpstr>Calibri</vt:lpstr>
      <vt:lpstr>Montserrat</vt:lpstr>
      <vt:lpstr>Roboto Condensed Light</vt:lpstr>
      <vt:lpstr>FronCovers-Dark</vt:lpstr>
      <vt:lpstr>FrontCovers-Light</vt:lpstr>
      <vt:lpstr>BackCovers&amp;Dividers-Dark</vt:lpstr>
      <vt:lpstr>BackCovers&amp;Dividers-Light</vt:lpstr>
      <vt:lpstr>Slide-Generic</vt:lpstr>
      <vt:lpstr>PowerPoint Presentation</vt:lpstr>
      <vt:lpstr>Table of Contents</vt:lpstr>
      <vt:lpstr>Analyst Perspective</vt:lpstr>
      <vt:lpstr>Executive Summary</vt:lpstr>
      <vt:lpstr>Insight summary</vt:lpstr>
      <vt:lpstr>What is Gen AI?</vt:lpstr>
      <vt:lpstr>Organizations are eager to adopt Gen AI, yet success remains elusive </vt:lpstr>
      <vt:lpstr>The Gen AI marketplace is large and fragmented</vt:lpstr>
      <vt:lpstr>Selecting the right Gen AI vendor is crucial</vt:lpstr>
      <vt:lpstr>Understand the challenges of selecting Gen AI vendor</vt:lpstr>
      <vt:lpstr>Selecting a Gen AI vendor does not have to be complicated </vt:lpstr>
      <vt:lpstr>Research deliverable</vt:lpstr>
      <vt:lpstr>Step 1.1</vt:lpstr>
      <vt:lpstr>Understand the problems Gen AI is intended to solve</vt:lpstr>
      <vt:lpstr>Set reasonable Gen AI outcomes</vt:lpstr>
      <vt:lpstr>Measure your Gen AI success </vt:lpstr>
      <vt:lpstr>Overcome your challenges and satisfy your objectives with the right use case</vt:lpstr>
      <vt:lpstr>1.1.1 Build your Gen AI canvas</vt:lpstr>
      <vt:lpstr>1.1.1 Example</vt:lpstr>
      <vt:lpstr>Step 1.2</vt:lpstr>
      <vt:lpstr>Build your Gen AI vendor selection against eight key criteria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1.2.1 Build your selection criteria</vt:lpstr>
      <vt:lpstr>1.2.1 Example</vt:lpstr>
      <vt:lpstr>Accommodate Gen AI in your vendor procurement practices</vt:lpstr>
      <vt:lpstr>Be prepared to take the next steps</vt:lpstr>
      <vt:lpstr>PowerPoint Presentation</vt:lpstr>
      <vt:lpstr>Bibliography</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2023-09-07T20:16:22Z</dcterms:created>
  <dcterms:modified xsi:type="dcterms:W3CDTF">2023-09-07T21:02:34Z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d24214e-5322-4789-8422-cbe411bc3a74_Enabled">
    <vt:lpwstr>true</vt:lpwstr>
  </property>
  <property fmtid="{D5CDD505-2E9C-101B-9397-08002B2CF9AE}" pid="3" name="MSIP_Label_7d24214e-5322-4789-8422-cbe411bc3a74_SetDate">
    <vt:lpwstr>2023-09-07T20:16:33Z</vt:lpwstr>
  </property>
  <property fmtid="{D5CDD505-2E9C-101B-9397-08002B2CF9AE}" pid="4" name="MSIP_Label_7d24214e-5322-4789-8422-cbe411bc3a74_Method">
    <vt:lpwstr>Standard</vt:lpwstr>
  </property>
  <property fmtid="{D5CDD505-2E9C-101B-9397-08002B2CF9AE}" pid="5" name="MSIP_Label_7d24214e-5322-4789-8422-cbe411bc3a74_Name">
    <vt:lpwstr>7d24214e-5322-4789-8422-cbe411bc3a74</vt:lpwstr>
  </property>
  <property fmtid="{D5CDD505-2E9C-101B-9397-08002B2CF9AE}" pid="6" name="MSIP_Label_7d24214e-5322-4789-8422-cbe411bc3a74_SiteId">
    <vt:lpwstr>113d1920-a1e0-48cf-a70a-868cbb03f3f6</vt:lpwstr>
  </property>
  <property fmtid="{D5CDD505-2E9C-101B-9397-08002B2CF9AE}" pid="7" name="MSIP_Label_7d24214e-5322-4789-8422-cbe411bc3a74_ActionId">
    <vt:lpwstr>9aac12a9-2e9d-4ff8-b441-1e0ab60e9a3c</vt:lpwstr>
  </property>
  <property fmtid="{D5CDD505-2E9C-101B-9397-08002B2CF9AE}" pid="8" name="MSIP_Label_7d24214e-5322-4789-8422-cbe411bc3a74_ContentBits">
    <vt:lpwstr>0</vt:lpwstr>
  </property>
</Properties>
</file>